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73" r:id="rId1"/>
    <p:sldMasterId id="2147483885" r:id="rId2"/>
    <p:sldMasterId id="2147483897" r:id="rId3"/>
    <p:sldMasterId id="2147483909" r:id="rId4"/>
  </p:sldMasterIdLst>
  <p:notesMasterIdLst>
    <p:notesMasterId r:id="rId50"/>
  </p:notesMasterIdLst>
  <p:sldIdLst>
    <p:sldId id="256" r:id="rId5"/>
    <p:sldId id="450" r:id="rId6"/>
    <p:sldId id="451" r:id="rId7"/>
    <p:sldId id="452" r:id="rId8"/>
    <p:sldId id="375" r:id="rId9"/>
    <p:sldId id="348" r:id="rId10"/>
    <p:sldId id="373" r:id="rId11"/>
    <p:sldId id="374" r:id="rId12"/>
    <p:sldId id="357" r:id="rId13"/>
    <p:sldId id="446" r:id="rId14"/>
    <p:sldId id="441" r:id="rId15"/>
    <p:sldId id="354" r:id="rId16"/>
    <p:sldId id="350" r:id="rId17"/>
    <p:sldId id="376" r:id="rId18"/>
    <p:sldId id="352" r:id="rId19"/>
    <p:sldId id="367" r:id="rId20"/>
    <p:sldId id="370" r:id="rId21"/>
    <p:sldId id="327" r:id="rId22"/>
    <p:sldId id="281" r:id="rId23"/>
    <p:sldId id="267" r:id="rId24"/>
    <p:sldId id="317" r:id="rId25"/>
    <p:sldId id="289" r:id="rId26"/>
    <p:sldId id="443" r:id="rId27"/>
    <p:sldId id="444" r:id="rId28"/>
    <p:sldId id="445" r:id="rId29"/>
    <p:sldId id="379" r:id="rId30"/>
    <p:sldId id="305" r:id="rId31"/>
    <p:sldId id="406" r:id="rId32"/>
    <p:sldId id="408" r:id="rId33"/>
    <p:sldId id="416" r:id="rId34"/>
    <p:sldId id="418" r:id="rId35"/>
    <p:sldId id="415" r:id="rId36"/>
    <p:sldId id="358" r:id="rId37"/>
    <p:sldId id="365" r:id="rId38"/>
    <p:sldId id="360" r:id="rId39"/>
    <p:sldId id="431" r:id="rId40"/>
    <p:sldId id="386" r:id="rId41"/>
    <p:sldId id="432" r:id="rId42"/>
    <p:sldId id="435" r:id="rId43"/>
    <p:sldId id="409" r:id="rId44"/>
    <p:sldId id="447" r:id="rId45"/>
    <p:sldId id="258" r:id="rId46"/>
    <p:sldId id="337" r:id="rId47"/>
    <p:sldId id="448" r:id="rId48"/>
    <p:sldId id="297"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e O'Reilly" initials="JO" lastIdx="2" clrIdx="0">
    <p:extLst>
      <p:ext uri="{19B8F6BF-5375-455C-9EA6-DF929625EA0E}">
        <p15:presenceInfo xmlns:p15="http://schemas.microsoft.com/office/powerpoint/2012/main" userId="S::joreilly@kildarecoco.ie::5d2b6634-f5d4-46ff-9bdf-57e1cc7c118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2599"/>
    <a:srgbClr val="FF00FF"/>
    <a:srgbClr val="522CDC"/>
    <a:srgbClr val="00FF00"/>
    <a:srgbClr val="258B25"/>
    <a:srgbClr val="990000"/>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907" autoAdjust="0"/>
    <p:restoredTop sz="84019" autoAdjust="0"/>
  </p:normalViewPr>
  <p:slideViewPr>
    <p:cSldViewPr snapToGrid="0">
      <p:cViewPr varScale="1">
        <p:scale>
          <a:sx n="72" d="100"/>
          <a:sy n="72" d="100"/>
        </p:scale>
        <p:origin x="557" y="67"/>
      </p:cViewPr>
      <p:guideLst/>
    </p:cSldViewPr>
  </p:slideViewPr>
  <p:notesTextViewPr>
    <p:cViewPr>
      <p:scale>
        <a:sx n="1" d="1"/>
        <a:sy n="1" d="1"/>
      </p:scale>
      <p:origin x="0" y="0"/>
    </p:cViewPr>
  </p:notesTextViewPr>
  <p:sorterViewPr>
    <p:cViewPr>
      <p:scale>
        <a:sx n="100" d="100"/>
        <a:sy n="100" d="100"/>
      </p:scale>
      <p:origin x="0" y="-1113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commentAuthors" Target="commentAuthors.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44DF36-267F-432F-A460-5B02218F3F66}" type="doc">
      <dgm:prSet loTypeId="urn:microsoft.com/office/officeart/2005/8/layout/process4" loCatId="list" qsTypeId="urn:microsoft.com/office/officeart/2005/8/quickstyle/simple1" qsCatId="simple" csTypeId="urn:microsoft.com/office/officeart/2005/8/colors/colorful5" csCatId="colorful" phldr="1"/>
      <dgm:spPr/>
      <dgm:t>
        <a:bodyPr/>
        <a:lstStyle/>
        <a:p>
          <a:endParaRPr lang="en-IE"/>
        </a:p>
      </dgm:t>
    </dgm:pt>
    <dgm:pt modelId="{299E2AF0-D400-4D7D-8781-71FCBD308E72}">
      <dgm:prSet phldrT="[Text]" custT="1"/>
      <dgm:spPr/>
      <dgm:t>
        <a:bodyPr/>
        <a:lstStyle/>
        <a:p>
          <a:pPr>
            <a:spcAft>
              <a:spcPts val="0"/>
            </a:spcAft>
          </a:pPr>
          <a:endParaRPr lang="en-IE" sz="1600" dirty="0"/>
        </a:p>
        <a:p>
          <a:pPr>
            <a:spcAft>
              <a:spcPts val="0"/>
            </a:spcAft>
          </a:pPr>
          <a:r>
            <a:rPr lang="en-IE" sz="1600" b="1" dirty="0">
              <a:solidFill>
                <a:schemeClr val="tx1">
                  <a:lumMod val="95000"/>
                  <a:lumOff val="5000"/>
                </a:schemeClr>
              </a:solidFill>
            </a:rPr>
            <a:t>NATIONAL PLANNING FRAMEWORK </a:t>
          </a:r>
        </a:p>
        <a:p>
          <a:pPr>
            <a:spcAft>
              <a:spcPts val="0"/>
            </a:spcAft>
          </a:pPr>
          <a:r>
            <a:rPr lang="en-IE" sz="1600" dirty="0">
              <a:solidFill>
                <a:schemeClr val="tx1">
                  <a:lumMod val="95000"/>
                  <a:lumOff val="5000"/>
                </a:schemeClr>
              </a:solidFill>
            </a:rPr>
            <a:t>2016-2026</a:t>
          </a:r>
        </a:p>
        <a:p>
          <a:pPr>
            <a:spcAft>
              <a:spcPct val="35000"/>
            </a:spcAft>
          </a:pPr>
          <a:endParaRPr lang="en-IE" sz="1200" dirty="0"/>
        </a:p>
      </dgm:t>
    </dgm:pt>
    <dgm:pt modelId="{07C6E9AD-31E5-40B2-ACD9-8ED1AB91BED9}" type="parTrans" cxnId="{445B0814-B214-4A60-AFBD-32C0BC56F63E}">
      <dgm:prSet/>
      <dgm:spPr/>
      <dgm:t>
        <a:bodyPr/>
        <a:lstStyle/>
        <a:p>
          <a:endParaRPr lang="en-IE"/>
        </a:p>
      </dgm:t>
    </dgm:pt>
    <dgm:pt modelId="{6EC0DE28-D368-47B2-BCFB-04629D6440D1}" type="sibTrans" cxnId="{445B0814-B214-4A60-AFBD-32C0BC56F63E}">
      <dgm:prSet/>
      <dgm:spPr/>
      <dgm:t>
        <a:bodyPr/>
        <a:lstStyle/>
        <a:p>
          <a:endParaRPr lang="en-IE"/>
        </a:p>
      </dgm:t>
    </dgm:pt>
    <dgm:pt modelId="{622BE95C-74E7-4A0E-84D9-C9D986414271}">
      <dgm:prSet phldrT="[Text]" custT="1"/>
      <dgm:spPr/>
      <dgm:t>
        <a:bodyPr/>
        <a:lstStyle/>
        <a:p>
          <a:r>
            <a:rPr lang="en-IE" sz="1600" b="1" dirty="0">
              <a:solidFill>
                <a:schemeClr val="tx1">
                  <a:lumMod val="95000"/>
                  <a:lumOff val="5000"/>
                </a:schemeClr>
              </a:solidFill>
            </a:rPr>
            <a:t>LOCAL AREA PLANS (Including Social Infrastructure Audits &amp; Local Transport Strategies)</a:t>
          </a:r>
        </a:p>
      </dgm:t>
    </dgm:pt>
    <dgm:pt modelId="{23FF5F8F-0CAC-4165-9E6A-28807BDAE8AC}" type="parTrans" cxnId="{08A5AA7C-BF26-4F02-823A-FC47160CABA4}">
      <dgm:prSet/>
      <dgm:spPr/>
      <dgm:t>
        <a:bodyPr/>
        <a:lstStyle/>
        <a:p>
          <a:endParaRPr lang="en-IE"/>
        </a:p>
      </dgm:t>
    </dgm:pt>
    <dgm:pt modelId="{D8F49175-C590-4704-BA27-D0680D93DCC4}" type="sibTrans" cxnId="{08A5AA7C-BF26-4F02-823A-FC47160CABA4}">
      <dgm:prSet/>
      <dgm:spPr/>
      <dgm:t>
        <a:bodyPr/>
        <a:lstStyle/>
        <a:p>
          <a:endParaRPr lang="en-IE"/>
        </a:p>
      </dgm:t>
    </dgm:pt>
    <dgm:pt modelId="{F8482E32-FA36-4C48-B3DB-CB5F1CACC067}">
      <dgm:prSet phldrT="[Text]"/>
      <dgm:spPr/>
      <dgm:t>
        <a:bodyPr/>
        <a:lstStyle/>
        <a:p>
          <a:r>
            <a:rPr lang="en-IE" dirty="0">
              <a:solidFill>
                <a:schemeClr val="tx1"/>
              </a:solidFill>
              <a:latin typeface="+mn-lt"/>
              <a:ea typeface="+mn-ea"/>
              <a:cs typeface="+mn-cs"/>
            </a:rPr>
            <a:t>Naas, Maynooth, Newbridge, Leixlip, Kildare, Athy, Celbridge, Kilcock, Monasterevin, </a:t>
          </a:r>
          <a:r>
            <a:rPr lang="en-US" dirty="0">
              <a:solidFill>
                <a:schemeClr val="tx1"/>
              </a:solidFill>
              <a:latin typeface="+mn-lt"/>
              <a:ea typeface="+mn-ea"/>
              <a:cs typeface="+mn-cs"/>
            </a:rPr>
            <a:t>Sallins</a:t>
          </a:r>
          <a:endParaRPr lang="en-IE" dirty="0"/>
        </a:p>
      </dgm:t>
    </dgm:pt>
    <dgm:pt modelId="{CE824475-06C5-4D58-8877-AC2DF93A10C9}" type="parTrans" cxnId="{3CB929CD-3905-4CAD-9E58-24AD60B6EF2F}">
      <dgm:prSet/>
      <dgm:spPr/>
      <dgm:t>
        <a:bodyPr/>
        <a:lstStyle/>
        <a:p>
          <a:endParaRPr lang="en-IE"/>
        </a:p>
      </dgm:t>
    </dgm:pt>
    <dgm:pt modelId="{852AB37F-313E-4B9F-890C-6B536CFE931C}" type="sibTrans" cxnId="{3CB929CD-3905-4CAD-9E58-24AD60B6EF2F}">
      <dgm:prSet/>
      <dgm:spPr/>
      <dgm:t>
        <a:bodyPr/>
        <a:lstStyle/>
        <a:p>
          <a:endParaRPr lang="en-IE"/>
        </a:p>
      </dgm:t>
    </dgm:pt>
    <dgm:pt modelId="{B85C44EF-E97B-433D-8DD0-D0D77E5111CB}">
      <dgm:prSet phldrT="[Text]" custT="1"/>
      <dgm:spPr/>
      <dgm:t>
        <a:bodyPr/>
        <a:lstStyle/>
        <a:p>
          <a:r>
            <a:rPr lang="en-IE" sz="1600" b="1" dirty="0">
              <a:solidFill>
                <a:schemeClr val="tx1">
                  <a:lumMod val="95000"/>
                  <a:lumOff val="5000"/>
                </a:schemeClr>
              </a:solidFill>
            </a:rPr>
            <a:t>INDIVIDUAL PROJECTS</a:t>
          </a:r>
        </a:p>
      </dgm:t>
    </dgm:pt>
    <dgm:pt modelId="{FA0E7F62-DAE2-4B8F-AE3F-F3EEF54AFAB7}" type="parTrans" cxnId="{1707F815-F968-44CE-B5B1-F79E73F33127}">
      <dgm:prSet/>
      <dgm:spPr/>
      <dgm:t>
        <a:bodyPr/>
        <a:lstStyle/>
        <a:p>
          <a:endParaRPr lang="en-IE"/>
        </a:p>
      </dgm:t>
    </dgm:pt>
    <dgm:pt modelId="{89A2FAAC-CE81-439C-961B-B2FE41AB5A1E}" type="sibTrans" cxnId="{1707F815-F968-44CE-B5B1-F79E73F33127}">
      <dgm:prSet/>
      <dgm:spPr/>
      <dgm:t>
        <a:bodyPr/>
        <a:lstStyle/>
        <a:p>
          <a:endParaRPr lang="en-IE"/>
        </a:p>
      </dgm:t>
    </dgm:pt>
    <dgm:pt modelId="{994EE86A-058A-457B-A276-176D82924159}">
      <dgm:prSet/>
      <dgm:spPr/>
      <dgm:t>
        <a:bodyPr/>
        <a:lstStyle/>
        <a:p>
          <a:endParaRPr lang="en-IE"/>
        </a:p>
      </dgm:t>
    </dgm:pt>
    <dgm:pt modelId="{D06A8CBB-4DFA-462A-9228-1B1984D08E17}" type="parTrans" cxnId="{41F51A22-E661-445D-808B-4AA2CD2584C0}">
      <dgm:prSet/>
      <dgm:spPr/>
      <dgm:t>
        <a:bodyPr/>
        <a:lstStyle/>
        <a:p>
          <a:endParaRPr lang="en-IE"/>
        </a:p>
      </dgm:t>
    </dgm:pt>
    <dgm:pt modelId="{BBFC1F78-A5F1-4DDC-B011-1282A1D0B9DF}" type="sibTrans" cxnId="{41F51A22-E661-445D-808B-4AA2CD2584C0}">
      <dgm:prSet/>
      <dgm:spPr/>
      <dgm:t>
        <a:bodyPr/>
        <a:lstStyle/>
        <a:p>
          <a:endParaRPr lang="en-IE"/>
        </a:p>
      </dgm:t>
    </dgm:pt>
    <dgm:pt modelId="{56ADC222-9BD1-4343-AFBA-739815F80722}">
      <dgm:prSet/>
      <dgm:spPr/>
      <dgm:t>
        <a:bodyPr/>
        <a:lstStyle/>
        <a:p>
          <a:endParaRPr lang="en-IE"/>
        </a:p>
      </dgm:t>
    </dgm:pt>
    <dgm:pt modelId="{DDC2CA46-BE37-4B66-9026-0781269EB1E2}" type="parTrans" cxnId="{3B2EBFAB-B9AF-45EE-9025-95B3D9C82830}">
      <dgm:prSet/>
      <dgm:spPr/>
      <dgm:t>
        <a:bodyPr/>
        <a:lstStyle/>
        <a:p>
          <a:endParaRPr lang="en-IE"/>
        </a:p>
      </dgm:t>
    </dgm:pt>
    <dgm:pt modelId="{828DA7FB-E43F-476B-AA5A-ED9D574BA949}" type="sibTrans" cxnId="{3B2EBFAB-B9AF-45EE-9025-95B3D9C82830}">
      <dgm:prSet/>
      <dgm:spPr/>
      <dgm:t>
        <a:bodyPr/>
        <a:lstStyle/>
        <a:p>
          <a:endParaRPr lang="en-IE"/>
        </a:p>
      </dgm:t>
    </dgm:pt>
    <dgm:pt modelId="{8629B97D-4057-4F50-949E-7BE5E50A7F1F}" type="pres">
      <dgm:prSet presAssocID="{7A44DF36-267F-432F-A460-5B02218F3F66}" presName="Name0" presStyleCnt="0">
        <dgm:presLayoutVars>
          <dgm:dir/>
          <dgm:animLvl val="lvl"/>
          <dgm:resizeHandles val="exact"/>
        </dgm:presLayoutVars>
      </dgm:prSet>
      <dgm:spPr/>
    </dgm:pt>
    <dgm:pt modelId="{B5B78F8A-A19F-48A6-8BD0-C658BABEB1FD}" type="pres">
      <dgm:prSet presAssocID="{B85C44EF-E97B-433D-8DD0-D0D77E5111CB}" presName="boxAndChildren" presStyleCnt="0"/>
      <dgm:spPr/>
    </dgm:pt>
    <dgm:pt modelId="{7DBD1125-5EF3-41C3-883C-DA81FFCD66F2}" type="pres">
      <dgm:prSet presAssocID="{B85C44EF-E97B-433D-8DD0-D0D77E5111CB}" presName="parentTextBox" presStyleLbl="node1" presStyleIdx="0" presStyleCnt="5"/>
      <dgm:spPr/>
    </dgm:pt>
    <dgm:pt modelId="{5ED5C977-5ADB-41A4-9674-5749CED33485}" type="pres">
      <dgm:prSet presAssocID="{D8F49175-C590-4704-BA27-D0680D93DCC4}" presName="sp" presStyleCnt="0"/>
      <dgm:spPr/>
    </dgm:pt>
    <dgm:pt modelId="{C2C2C7C5-6C6B-47A7-BB03-45187A378F33}" type="pres">
      <dgm:prSet presAssocID="{622BE95C-74E7-4A0E-84D9-C9D986414271}" presName="arrowAndChildren" presStyleCnt="0"/>
      <dgm:spPr/>
    </dgm:pt>
    <dgm:pt modelId="{AFF85D27-8959-434C-B0B6-C9C42C822FA0}" type="pres">
      <dgm:prSet presAssocID="{622BE95C-74E7-4A0E-84D9-C9D986414271}" presName="parentTextArrow" presStyleLbl="node1" presStyleIdx="0" presStyleCnt="5"/>
      <dgm:spPr/>
    </dgm:pt>
    <dgm:pt modelId="{39909CA6-10E5-4848-9156-E66FF9401B85}" type="pres">
      <dgm:prSet presAssocID="{622BE95C-74E7-4A0E-84D9-C9D986414271}" presName="arrow" presStyleLbl="node1" presStyleIdx="1" presStyleCnt="5" custLinFactNeighborX="10772" custLinFactNeighborY="571"/>
      <dgm:spPr/>
    </dgm:pt>
    <dgm:pt modelId="{4665A1BC-52DF-4207-9ECE-066A526EC098}" type="pres">
      <dgm:prSet presAssocID="{622BE95C-74E7-4A0E-84D9-C9D986414271}" presName="descendantArrow" presStyleCnt="0"/>
      <dgm:spPr/>
    </dgm:pt>
    <dgm:pt modelId="{6644DB41-5C25-4F1C-B74E-981BE22D25A4}" type="pres">
      <dgm:prSet presAssocID="{F8482E32-FA36-4C48-B3DB-CB5F1CACC067}" presName="childTextArrow" presStyleLbl="fgAccFollowNode1" presStyleIdx="0" presStyleCnt="1">
        <dgm:presLayoutVars>
          <dgm:bulletEnabled val="1"/>
        </dgm:presLayoutVars>
      </dgm:prSet>
      <dgm:spPr/>
    </dgm:pt>
    <dgm:pt modelId="{F239C9A7-8035-4C4A-92B5-BA6DB3FD0110}" type="pres">
      <dgm:prSet presAssocID="{BBFC1F78-A5F1-4DDC-B011-1282A1D0B9DF}" presName="sp" presStyleCnt="0"/>
      <dgm:spPr/>
    </dgm:pt>
    <dgm:pt modelId="{BFBFC867-78EA-4636-8A64-8115D3F17EE0}" type="pres">
      <dgm:prSet presAssocID="{994EE86A-058A-457B-A276-176D82924159}" presName="arrowAndChildren" presStyleCnt="0"/>
      <dgm:spPr/>
    </dgm:pt>
    <dgm:pt modelId="{5128479B-639A-492F-893B-10A68357BAB1}" type="pres">
      <dgm:prSet presAssocID="{994EE86A-058A-457B-A276-176D82924159}" presName="parentTextArrow" presStyleLbl="node1" presStyleIdx="2" presStyleCnt="5"/>
      <dgm:spPr/>
    </dgm:pt>
    <dgm:pt modelId="{FDADBBC0-B484-4584-A62E-85759A0104F3}" type="pres">
      <dgm:prSet presAssocID="{828DA7FB-E43F-476B-AA5A-ED9D574BA949}" presName="sp" presStyleCnt="0"/>
      <dgm:spPr/>
    </dgm:pt>
    <dgm:pt modelId="{17EE3778-A81B-413B-998B-589BBCCFE826}" type="pres">
      <dgm:prSet presAssocID="{56ADC222-9BD1-4343-AFBA-739815F80722}" presName="arrowAndChildren" presStyleCnt="0"/>
      <dgm:spPr/>
    </dgm:pt>
    <dgm:pt modelId="{D8AA44F3-77FF-4CFE-A424-3B990A1B375C}" type="pres">
      <dgm:prSet presAssocID="{56ADC222-9BD1-4343-AFBA-739815F80722}" presName="parentTextArrow" presStyleLbl="node1" presStyleIdx="3" presStyleCnt="5"/>
      <dgm:spPr/>
    </dgm:pt>
    <dgm:pt modelId="{EFFC4F59-DCA6-4448-B2CC-B57B7EA761E7}" type="pres">
      <dgm:prSet presAssocID="{6EC0DE28-D368-47B2-BCFB-04629D6440D1}" presName="sp" presStyleCnt="0"/>
      <dgm:spPr/>
    </dgm:pt>
    <dgm:pt modelId="{04BED134-054E-41FC-BCF6-ABB4D9F25A32}" type="pres">
      <dgm:prSet presAssocID="{299E2AF0-D400-4D7D-8781-71FCBD308E72}" presName="arrowAndChildren" presStyleCnt="0"/>
      <dgm:spPr/>
    </dgm:pt>
    <dgm:pt modelId="{441D9459-1E84-4A42-B75E-0CA058BDA380}" type="pres">
      <dgm:prSet presAssocID="{299E2AF0-D400-4D7D-8781-71FCBD308E72}" presName="parentTextArrow" presStyleLbl="node1" presStyleIdx="4" presStyleCnt="5"/>
      <dgm:spPr/>
    </dgm:pt>
  </dgm:ptLst>
  <dgm:cxnLst>
    <dgm:cxn modelId="{5D54CB03-F4FF-42C5-B292-2F136D0E470B}" type="presOf" srcId="{622BE95C-74E7-4A0E-84D9-C9D986414271}" destId="{AFF85D27-8959-434C-B0B6-C9C42C822FA0}" srcOrd="0" destOrd="0" presId="urn:microsoft.com/office/officeart/2005/8/layout/process4"/>
    <dgm:cxn modelId="{351F0B06-8619-4CF2-9662-9CC45D3A8BA3}" type="presOf" srcId="{299E2AF0-D400-4D7D-8781-71FCBD308E72}" destId="{441D9459-1E84-4A42-B75E-0CA058BDA380}" srcOrd="0" destOrd="0" presId="urn:microsoft.com/office/officeart/2005/8/layout/process4"/>
    <dgm:cxn modelId="{F5EECD0E-50C3-4DFF-BDBB-F79289AB9CC1}" type="presOf" srcId="{B85C44EF-E97B-433D-8DD0-D0D77E5111CB}" destId="{7DBD1125-5EF3-41C3-883C-DA81FFCD66F2}" srcOrd="0" destOrd="0" presId="urn:microsoft.com/office/officeart/2005/8/layout/process4"/>
    <dgm:cxn modelId="{445B0814-B214-4A60-AFBD-32C0BC56F63E}" srcId="{7A44DF36-267F-432F-A460-5B02218F3F66}" destId="{299E2AF0-D400-4D7D-8781-71FCBD308E72}" srcOrd="0" destOrd="0" parTransId="{07C6E9AD-31E5-40B2-ACD9-8ED1AB91BED9}" sibTransId="{6EC0DE28-D368-47B2-BCFB-04629D6440D1}"/>
    <dgm:cxn modelId="{1707F815-F968-44CE-B5B1-F79E73F33127}" srcId="{7A44DF36-267F-432F-A460-5B02218F3F66}" destId="{B85C44EF-E97B-433D-8DD0-D0D77E5111CB}" srcOrd="4" destOrd="0" parTransId="{FA0E7F62-DAE2-4B8F-AE3F-F3EEF54AFAB7}" sibTransId="{89A2FAAC-CE81-439C-961B-B2FE41AB5A1E}"/>
    <dgm:cxn modelId="{41F51A22-E661-445D-808B-4AA2CD2584C0}" srcId="{7A44DF36-267F-432F-A460-5B02218F3F66}" destId="{994EE86A-058A-457B-A276-176D82924159}" srcOrd="2" destOrd="0" parTransId="{D06A8CBB-4DFA-462A-9228-1B1984D08E17}" sibTransId="{BBFC1F78-A5F1-4DDC-B011-1282A1D0B9DF}"/>
    <dgm:cxn modelId="{83435530-2ED9-4681-887F-6825DCCCBB1C}" type="presOf" srcId="{56ADC222-9BD1-4343-AFBA-739815F80722}" destId="{D8AA44F3-77FF-4CFE-A424-3B990A1B375C}" srcOrd="0" destOrd="0" presId="urn:microsoft.com/office/officeart/2005/8/layout/process4"/>
    <dgm:cxn modelId="{DB2BED69-ADEB-480F-AC4A-0639D5D2DB16}" type="presOf" srcId="{994EE86A-058A-457B-A276-176D82924159}" destId="{5128479B-639A-492F-893B-10A68357BAB1}" srcOrd="0" destOrd="0" presId="urn:microsoft.com/office/officeart/2005/8/layout/process4"/>
    <dgm:cxn modelId="{08A5AA7C-BF26-4F02-823A-FC47160CABA4}" srcId="{7A44DF36-267F-432F-A460-5B02218F3F66}" destId="{622BE95C-74E7-4A0E-84D9-C9D986414271}" srcOrd="3" destOrd="0" parTransId="{23FF5F8F-0CAC-4165-9E6A-28807BDAE8AC}" sibTransId="{D8F49175-C590-4704-BA27-D0680D93DCC4}"/>
    <dgm:cxn modelId="{821A6D9E-ACBD-48C9-96D3-BA6A8EE600EA}" type="presOf" srcId="{622BE95C-74E7-4A0E-84D9-C9D986414271}" destId="{39909CA6-10E5-4848-9156-E66FF9401B85}" srcOrd="1" destOrd="0" presId="urn:microsoft.com/office/officeart/2005/8/layout/process4"/>
    <dgm:cxn modelId="{3B2EBFAB-B9AF-45EE-9025-95B3D9C82830}" srcId="{7A44DF36-267F-432F-A460-5B02218F3F66}" destId="{56ADC222-9BD1-4343-AFBA-739815F80722}" srcOrd="1" destOrd="0" parTransId="{DDC2CA46-BE37-4B66-9026-0781269EB1E2}" sibTransId="{828DA7FB-E43F-476B-AA5A-ED9D574BA949}"/>
    <dgm:cxn modelId="{3CB929CD-3905-4CAD-9E58-24AD60B6EF2F}" srcId="{622BE95C-74E7-4A0E-84D9-C9D986414271}" destId="{F8482E32-FA36-4C48-B3DB-CB5F1CACC067}" srcOrd="0" destOrd="0" parTransId="{CE824475-06C5-4D58-8877-AC2DF93A10C9}" sibTransId="{852AB37F-313E-4B9F-890C-6B536CFE931C}"/>
    <dgm:cxn modelId="{7E628CD1-9785-4F3A-9EBF-7415BFF01D0C}" type="presOf" srcId="{F8482E32-FA36-4C48-B3DB-CB5F1CACC067}" destId="{6644DB41-5C25-4F1C-B74E-981BE22D25A4}" srcOrd="0" destOrd="0" presId="urn:microsoft.com/office/officeart/2005/8/layout/process4"/>
    <dgm:cxn modelId="{6347D8DB-D54F-4E65-970D-4CC28DE3D762}" type="presOf" srcId="{7A44DF36-267F-432F-A460-5B02218F3F66}" destId="{8629B97D-4057-4F50-949E-7BE5E50A7F1F}" srcOrd="0" destOrd="0" presId="urn:microsoft.com/office/officeart/2005/8/layout/process4"/>
    <dgm:cxn modelId="{94D6413B-317F-4EE9-9C21-0726BE676A4F}" type="presParOf" srcId="{8629B97D-4057-4F50-949E-7BE5E50A7F1F}" destId="{B5B78F8A-A19F-48A6-8BD0-C658BABEB1FD}" srcOrd="0" destOrd="0" presId="urn:microsoft.com/office/officeart/2005/8/layout/process4"/>
    <dgm:cxn modelId="{F9EE0F2B-96F2-4268-9A81-34E397585749}" type="presParOf" srcId="{B5B78F8A-A19F-48A6-8BD0-C658BABEB1FD}" destId="{7DBD1125-5EF3-41C3-883C-DA81FFCD66F2}" srcOrd="0" destOrd="0" presId="urn:microsoft.com/office/officeart/2005/8/layout/process4"/>
    <dgm:cxn modelId="{2E0CFA8F-2C8A-4430-9DB4-F52C2CD47217}" type="presParOf" srcId="{8629B97D-4057-4F50-949E-7BE5E50A7F1F}" destId="{5ED5C977-5ADB-41A4-9674-5749CED33485}" srcOrd="1" destOrd="0" presId="urn:microsoft.com/office/officeart/2005/8/layout/process4"/>
    <dgm:cxn modelId="{AE532670-2718-4153-A4B8-FF4D44FF1996}" type="presParOf" srcId="{8629B97D-4057-4F50-949E-7BE5E50A7F1F}" destId="{C2C2C7C5-6C6B-47A7-BB03-45187A378F33}" srcOrd="2" destOrd="0" presId="urn:microsoft.com/office/officeart/2005/8/layout/process4"/>
    <dgm:cxn modelId="{12F3BCCC-996E-4936-8C07-B57DCB11256C}" type="presParOf" srcId="{C2C2C7C5-6C6B-47A7-BB03-45187A378F33}" destId="{AFF85D27-8959-434C-B0B6-C9C42C822FA0}" srcOrd="0" destOrd="0" presId="urn:microsoft.com/office/officeart/2005/8/layout/process4"/>
    <dgm:cxn modelId="{3E8AEFC8-F63E-4C2A-8C9E-98E322F7CFB6}" type="presParOf" srcId="{C2C2C7C5-6C6B-47A7-BB03-45187A378F33}" destId="{39909CA6-10E5-4848-9156-E66FF9401B85}" srcOrd="1" destOrd="0" presId="urn:microsoft.com/office/officeart/2005/8/layout/process4"/>
    <dgm:cxn modelId="{3507E0FE-AA15-4903-B1B6-18F3D734BF96}" type="presParOf" srcId="{C2C2C7C5-6C6B-47A7-BB03-45187A378F33}" destId="{4665A1BC-52DF-4207-9ECE-066A526EC098}" srcOrd="2" destOrd="0" presId="urn:microsoft.com/office/officeart/2005/8/layout/process4"/>
    <dgm:cxn modelId="{0C67347F-2EBE-4FEB-97B7-604FFAE02FA3}" type="presParOf" srcId="{4665A1BC-52DF-4207-9ECE-066A526EC098}" destId="{6644DB41-5C25-4F1C-B74E-981BE22D25A4}" srcOrd="0" destOrd="0" presId="urn:microsoft.com/office/officeart/2005/8/layout/process4"/>
    <dgm:cxn modelId="{EA44CCBA-FAD7-4E0B-9B13-AF2CA0A2E3CE}" type="presParOf" srcId="{8629B97D-4057-4F50-949E-7BE5E50A7F1F}" destId="{F239C9A7-8035-4C4A-92B5-BA6DB3FD0110}" srcOrd="3" destOrd="0" presId="urn:microsoft.com/office/officeart/2005/8/layout/process4"/>
    <dgm:cxn modelId="{EDC76658-1F6C-4A54-8CB9-140A67F106B5}" type="presParOf" srcId="{8629B97D-4057-4F50-949E-7BE5E50A7F1F}" destId="{BFBFC867-78EA-4636-8A64-8115D3F17EE0}" srcOrd="4" destOrd="0" presId="urn:microsoft.com/office/officeart/2005/8/layout/process4"/>
    <dgm:cxn modelId="{DAD2928A-7865-4163-8736-6334D9FFE85B}" type="presParOf" srcId="{BFBFC867-78EA-4636-8A64-8115D3F17EE0}" destId="{5128479B-639A-492F-893B-10A68357BAB1}" srcOrd="0" destOrd="0" presId="urn:microsoft.com/office/officeart/2005/8/layout/process4"/>
    <dgm:cxn modelId="{5FBF2625-6A51-460B-9FBB-F881D66847D9}" type="presParOf" srcId="{8629B97D-4057-4F50-949E-7BE5E50A7F1F}" destId="{FDADBBC0-B484-4584-A62E-85759A0104F3}" srcOrd="5" destOrd="0" presId="urn:microsoft.com/office/officeart/2005/8/layout/process4"/>
    <dgm:cxn modelId="{520D9E04-5837-4090-B3D1-9F706ADDE62C}" type="presParOf" srcId="{8629B97D-4057-4F50-949E-7BE5E50A7F1F}" destId="{17EE3778-A81B-413B-998B-589BBCCFE826}" srcOrd="6" destOrd="0" presId="urn:microsoft.com/office/officeart/2005/8/layout/process4"/>
    <dgm:cxn modelId="{4D1AFF2D-E6BC-4EA1-996E-116507D485A6}" type="presParOf" srcId="{17EE3778-A81B-413B-998B-589BBCCFE826}" destId="{D8AA44F3-77FF-4CFE-A424-3B990A1B375C}" srcOrd="0" destOrd="0" presId="urn:microsoft.com/office/officeart/2005/8/layout/process4"/>
    <dgm:cxn modelId="{927C69B2-A70A-4ECA-90B1-10320FF7BF5C}" type="presParOf" srcId="{8629B97D-4057-4F50-949E-7BE5E50A7F1F}" destId="{EFFC4F59-DCA6-4448-B2CC-B57B7EA761E7}" srcOrd="7" destOrd="0" presId="urn:microsoft.com/office/officeart/2005/8/layout/process4"/>
    <dgm:cxn modelId="{40175A72-8A84-41A8-9A7F-131A92A292F5}" type="presParOf" srcId="{8629B97D-4057-4F50-949E-7BE5E50A7F1F}" destId="{04BED134-054E-41FC-BCF6-ABB4D9F25A32}" srcOrd="8" destOrd="0" presId="urn:microsoft.com/office/officeart/2005/8/layout/process4"/>
    <dgm:cxn modelId="{20131D72-ADE2-4810-9A72-9DEB1A3F29AF}" type="presParOf" srcId="{04BED134-054E-41FC-BCF6-ABB4D9F25A32}" destId="{441D9459-1E84-4A42-B75E-0CA058BDA380}"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549D0AD-035F-40A8-B671-9E3E00661B9B}" type="doc">
      <dgm:prSet loTypeId="urn:microsoft.com/office/officeart/2005/8/layout/pyramid2" loCatId="pyramid" qsTypeId="urn:microsoft.com/office/officeart/2005/8/quickstyle/simple1" qsCatId="simple" csTypeId="urn:microsoft.com/office/officeart/2005/8/colors/accent1_2" csCatId="accent1" phldr="1"/>
      <dgm:spPr/>
      <dgm:t>
        <a:bodyPr/>
        <a:lstStyle/>
        <a:p>
          <a:endParaRPr lang="en-IE"/>
        </a:p>
      </dgm:t>
    </dgm:pt>
    <dgm:pt modelId="{75D9235A-EDF2-4551-ACC9-281F65B1364F}">
      <dgm:prSet phldrT="[Text]" custT="1"/>
      <dgm:spPr>
        <a:ln>
          <a:solidFill>
            <a:srgbClr val="00B050"/>
          </a:solidFill>
        </a:ln>
      </dgm:spPr>
      <dgm:t>
        <a:bodyPr/>
        <a:lstStyle/>
        <a:p>
          <a:r>
            <a:rPr lang="en-IE" sz="1050" dirty="0"/>
            <a:t>Key Towns</a:t>
          </a:r>
        </a:p>
      </dgm:t>
    </dgm:pt>
    <dgm:pt modelId="{5DA59741-F732-4ABE-A267-2556396999BC}" type="parTrans" cxnId="{548FF45F-6106-44DE-BB83-9161268C1823}">
      <dgm:prSet/>
      <dgm:spPr/>
      <dgm:t>
        <a:bodyPr/>
        <a:lstStyle/>
        <a:p>
          <a:endParaRPr lang="en-IE"/>
        </a:p>
      </dgm:t>
    </dgm:pt>
    <dgm:pt modelId="{963B4A38-DF15-41D2-B7F6-A2AB0649BF44}" type="sibTrans" cxnId="{548FF45F-6106-44DE-BB83-9161268C1823}">
      <dgm:prSet/>
      <dgm:spPr/>
      <dgm:t>
        <a:bodyPr/>
        <a:lstStyle/>
        <a:p>
          <a:endParaRPr lang="en-IE"/>
        </a:p>
      </dgm:t>
    </dgm:pt>
    <dgm:pt modelId="{540A24D8-9F2D-4EC6-9229-0AA3FFFE4A32}">
      <dgm:prSet phldrT="[Text]" custT="1"/>
      <dgm:spPr>
        <a:ln>
          <a:solidFill>
            <a:srgbClr val="00B050"/>
          </a:solidFill>
        </a:ln>
      </dgm:spPr>
      <dgm:t>
        <a:bodyPr/>
        <a:lstStyle/>
        <a:p>
          <a:r>
            <a:rPr lang="en-IE" sz="1050" dirty="0"/>
            <a:t>Self Sustaining Growth Towns</a:t>
          </a:r>
        </a:p>
      </dgm:t>
    </dgm:pt>
    <dgm:pt modelId="{693B15DD-DE76-4BBB-B0B4-A1F3B2F9A6DC}" type="parTrans" cxnId="{76C0DB5B-A1DB-4C3F-B859-25E78F64D9FE}">
      <dgm:prSet/>
      <dgm:spPr/>
      <dgm:t>
        <a:bodyPr/>
        <a:lstStyle/>
        <a:p>
          <a:endParaRPr lang="en-IE"/>
        </a:p>
      </dgm:t>
    </dgm:pt>
    <dgm:pt modelId="{B1B7D6F3-826C-4297-B6CA-31E6B29D466C}" type="sibTrans" cxnId="{76C0DB5B-A1DB-4C3F-B859-25E78F64D9FE}">
      <dgm:prSet/>
      <dgm:spPr/>
      <dgm:t>
        <a:bodyPr/>
        <a:lstStyle/>
        <a:p>
          <a:endParaRPr lang="en-IE"/>
        </a:p>
      </dgm:t>
    </dgm:pt>
    <dgm:pt modelId="{5A5F854B-2A80-4D21-BBF7-4413F0798F10}">
      <dgm:prSet phldrT="[Text]" custT="1"/>
      <dgm:spPr>
        <a:ln>
          <a:solidFill>
            <a:srgbClr val="00B050"/>
          </a:solidFill>
        </a:ln>
      </dgm:spPr>
      <dgm:t>
        <a:bodyPr/>
        <a:lstStyle/>
        <a:p>
          <a:r>
            <a:rPr lang="en-IE" sz="1200" dirty="0"/>
            <a:t>Self Sustaining  Towns</a:t>
          </a:r>
        </a:p>
      </dgm:t>
    </dgm:pt>
    <dgm:pt modelId="{5C6D2E8F-1184-4FBE-A2C9-8F088D577AA3}" type="parTrans" cxnId="{0C66DDC4-1FB6-4B2A-94FC-AD32669153F4}">
      <dgm:prSet/>
      <dgm:spPr/>
      <dgm:t>
        <a:bodyPr/>
        <a:lstStyle/>
        <a:p>
          <a:endParaRPr lang="en-IE"/>
        </a:p>
      </dgm:t>
    </dgm:pt>
    <dgm:pt modelId="{ABADC21E-A40C-426B-859C-5529F5D64705}" type="sibTrans" cxnId="{0C66DDC4-1FB6-4B2A-94FC-AD32669153F4}">
      <dgm:prSet/>
      <dgm:spPr/>
      <dgm:t>
        <a:bodyPr/>
        <a:lstStyle/>
        <a:p>
          <a:endParaRPr lang="en-IE"/>
        </a:p>
      </dgm:t>
    </dgm:pt>
    <dgm:pt modelId="{080178A5-FE2F-4F5D-B38F-62C2F1C007E6}">
      <dgm:prSet phldrT="[Text]" custT="1"/>
      <dgm:spPr>
        <a:ln>
          <a:solidFill>
            <a:srgbClr val="00B050"/>
          </a:solidFill>
        </a:ln>
      </dgm:spPr>
      <dgm:t>
        <a:bodyPr/>
        <a:lstStyle/>
        <a:p>
          <a:r>
            <a:rPr lang="en-IE" sz="1200" dirty="0"/>
            <a:t>Towns</a:t>
          </a:r>
        </a:p>
      </dgm:t>
    </dgm:pt>
    <dgm:pt modelId="{84FF53A7-A5F8-4858-9086-80ACCE6FEFA1}" type="parTrans" cxnId="{9E956980-75F5-4FD8-9731-C2F43AF352DA}">
      <dgm:prSet/>
      <dgm:spPr/>
      <dgm:t>
        <a:bodyPr/>
        <a:lstStyle/>
        <a:p>
          <a:endParaRPr lang="en-IE"/>
        </a:p>
      </dgm:t>
    </dgm:pt>
    <dgm:pt modelId="{9352F4A9-0296-430E-BB10-1D46A9C7ECB0}" type="sibTrans" cxnId="{9E956980-75F5-4FD8-9731-C2F43AF352DA}">
      <dgm:prSet/>
      <dgm:spPr/>
      <dgm:t>
        <a:bodyPr/>
        <a:lstStyle/>
        <a:p>
          <a:endParaRPr lang="en-IE"/>
        </a:p>
      </dgm:t>
    </dgm:pt>
    <dgm:pt modelId="{82647C34-AEDF-4671-B65B-B2BF36CDC91B}">
      <dgm:prSet phldrT="[Text]" custT="1"/>
      <dgm:spPr>
        <a:ln>
          <a:solidFill>
            <a:srgbClr val="00B050"/>
          </a:solidFill>
        </a:ln>
      </dgm:spPr>
      <dgm:t>
        <a:bodyPr/>
        <a:lstStyle/>
        <a:p>
          <a:r>
            <a:rPr lang="en-IE" sz="1200" dirty="0"/>
            <a:t>Villages</a:t>
          </a:r>
        </a:p>
      </dgm:t>
    </dgm:pt>
    <dgm:pt modelId="{52D5E7AB-41B4-45B8-A276-BB9B9916AD15}" type="parTrans" cxnId="{52FBDC44-D001-4537-BC58-979722E896B8}">
      <dgm:prSet/>
      <dgm:spPr/>
      <dgm:t>
        <a:bodyPr/>
        <a:lstStyle/>
        <a:p>
          <a:endParaRPr lang="en-IE"/>
        </a:p>
      </dgm:t>
    </dgm:pt>
    <dgm:pt modelId="{A8F587E1-18D9-4368-BFFF-BCF435C287C5}" type="sibTrans" cxnId="{52FBDC44-D001-4537-BC58-979722E896B8}">
      <dgm:prSet/>
      <dgm:spPr/>
      <dgm:t>
        <a:bodyPr/>
        <a:lstStyle/>
        <a:p>
          <a:endParaRPr lang="en-IE"/>
        </a:p>
      </dgm:t>
    </dgm:pt>
    <dgm:pt modelId="{159D9101-88AE-43C0-9B8A-30694A20F687}">
      <dgm:prSet phldrT="[Text]" custT="1"/>
      <dgm:spPr>
        <a:ln>
          <a:solidFill>
            <a:srgbClr val="00B050"/>
          </a:solidFill>
        </a:ln>
      </dgm:spPr>
      <dgm:t>
        <a:bodyPr/>
        <a:lstStyle/>
        <a:p>
          <a:r>
            <a:rPr lang="en-IE" sz="1200" dirty="0"/>
            <a:t>Rural Settlements </a:t>
          </a:r>
        </a:p>
      </dgm:t>
    </dgm:pt>
    <dgm:pt modelId="{5655EDD2-5378-4DE1-8938-1D72519EC6EF}" type="parTrans" cxnId="{ECC6124E-461B-4EE9-BCB4-EB25D29AF260}">
      <dgm:prSet/>
      <dgm:spPr/>
      <dgm:t>
        <a:bodyPr/>
        <a:lstStyle/>
        <a:p>
          <a:endParaRPr lang="en-IE"/>
        </a:p>
      </dgm:t>
    </dgm:pt>
    <dgm:pt modelId="{2E1DAA88-40B4-42C8-A9BF-DFBF5E54672E}" type="sibTrans" cxnId="{ECC6124E-461B-4EE9-BCB4-EB25D29AF260}">
      <dgm:prSet/>
      <dgm:spPr/>
      <dgm:t>
        <a:bodyPr/>
        <a:lstStyle/>
        <a:p>
          <a:endParaRPr lang="en-IE"/>
        </a:p>
      </dgm:t>
    </dgm:pt>
    <dgm:pt modelId="{048F29B2-D06E-4829-A51C-836058F423DF}">
      <dgm:prSet phldrT="[Text]" custT="1"/>
      <dgm:spPr>
        <a:ln>
          <a:solidFill>
            <a:srgbClr val="00B050"/>
          </a:solidFill>
        </a:ln>
      </dgm:spPr>
      <dgm:t>
        <a:bodyPr/>
        <a:lstStyle/>
        <a:p>
          <a:r>
            <a:rPr lang="en-IE" sz="1050" dirty="0"/>
            <a:t>Rural Nodes/Rural Areas </a:t>
          </a:r>
        </a:p>
      </dgm:t>
    </dgm:pt>
    <dgm:pt modelId="{C9288DA0-12C7-4491-84D9-07984C8633CB}" type="parTrans" cxnId="{D41E80BA-6BB2-4B26-A40D-903E494D6BBB}">
      <dgm:prSet/>
      <dgm:spPr/>
      <dgm:t>
        <a:bodyPr/>
        <a:lstStyle/>
        <a:p>
          <a:endParaRPr lang="en-IE"/>
        </a:p>
      </dgm:t>
    </dgm:pt>
    <dgm:pt modelId="{2D780CF4-7645-4A33-8703-5E55F3FE87F9}" type="sibTrans" cxnId="{D41E80BA-6BB2-4B26-A40D-903E494D6BBB}">
      <dgm:prSet/>
      <dgm:spPr/>
      <dgm:t>
        <a:bodyPr/>
        <a:lstStyle/>
        <a:p>
          <a:endParaRPr lang="en-IE"/>
        </a:p>
      </dgm:t>
    </dgm:pt>
    <dgm:pt modelId="{2F6EE2D4-3952-4B35-8710-0A70252A3E20}">
      <dgm:prSet phldrT="[Text]" custT="1"/>
      <dgm:spPr>
        <a:ln>
          <a:solidFill>
            <a:srgbClr val="00B050"/>
          </a:solidFill>
        </a:ln>
      </dgm:spPr>
      <dgm:t>
        <a:bodyPr/>
        <a:lstStyle/>
        <a:p>
          <a:r>
            <a:rPr lang="en-IE" sz="1800" b="1" dirty="0">
              <a:solidFill>
                <a:srgbClr val="00B050"/>
              </a:solidFill>
            </a:rPr>
            <a:t>COUNTY KILDARE</a:t>
          </a:r>
        </a:p>
      </dgm:t>
    </dgm:pt>
    <dgm:pt modelId="{5705F095-0100-4E88-945F-02E80280C764}" type="parTrans" cxnId="{D60EED18-EB9A-4520-80B3-D34B7AC73BDC}">
      <dgm:prSet/>
      <dgm:spPr/>
      <dgm:t>
        <a:bodyPr/>
        <a:lstStyle/>
        <a:p>
          <a:endParaRPr lang="en-IE"/>
        </a:p>
      </dgm:t>
    </dgm:pt>
    <dgm:pt modelId="{944AB1B3-D468-4970-A52C-8B58DC393D20}" type="sibTrans" cxnId="{D60EED18-EB9A-4520-80B3-D34B7AC73BDC}">
      <dgm:prSet/>
      <dgm:spPr/>
      <dgm:t>
        <a:bodyPr/>
        <a:lstStyle/>
        <a:p>
          <a:endParaRPr lang="en-IE"/>
        </a:p>
      </dgm:t>
    </dgm:pt>
    <dgm:pt modelId="{A8ABFEC8-EAD3-46CC-A5A0-30F666600438}" type="pres">
      <dgm:prSet presAssocID="{3549D0AD-035F-40A8-B671-9E3E00661B9B}" presName="compositeShape" presStyleCnt="0">
        <dgm:presLayoutVars>
          <dgm:dir/>
          <dgm:resizeHandles/>
        </dgm:presLayoutVars>
      </dgm:prSet>
      <dgm:spPr/>
    </dgm:pt>
    <dgm:pt modelId="{B1F2CFDF-83F5-4632-9326-695BC5015A7C}" type="pres">
      <dgm:prSet presAssocID="{3549D0AD-035F-40A8-B671-9E3E00661B9B}" presName="pyramid" presStyleLbl="node1" presStyleIdx="0" presStyleCnt="1" custLinFactNeighborX="-1270" custLinFactNeighborY="318"/>
      <dgm:spPr>
        <a:solidFill>
          <a:schemeClr val="bg1">
            <a:lumMod val="65000"/>
          </a:schemeClr>
        </a:solidFill>
      </dgm:spPr>
    </dgm:pt>
    <dgm:pt modelId="{594C3103-6AC5-4605-9EE6-B4FF31DC241B}" type="pres">
      <dgm:prSet presAssocID="{3549D0AD-035F-40A8-B671-9E3E00661B9B}" presName="theList" presStyleCnt="0"/>
      <dgm:spPr/>
    </dgm:pt>
    <dgm:pt modelId="{F7DA9DC2-89B4-4038-AB27-92684ADEDD74}" type="pres">
      <dgm:prSet presAssocID="{75D9235A-EDF2-4551-ACC9-281F65B1364F}" presName="aNode" presStyleLbl="fgAcc1" presStyleIdx="0" presStyleCnt="8" custScaleX="51688" custScaleY="53870" custLinFactY="-17965" custLinFactNeighborX="-28810" custLinFactNeighborY="-100000">
        <dgm:presLayoutVars>
          <dgm:bulletEnabled val="1"/>
        </dgm:presLayoutVars>
      </dgm:prSet>
      <dgm:spPr/>
    </dgm:pt>
    <dgm:pt modelId="{867D2CC6-829F-4D45-B895-993EF931C74F}" type="pres">
      <dgm:prSet presAssocID="{75D9235A-EDF2-4551-ACC9-281F65B1364F}" presName="aSpace" presStyleCnt="0"/>
      <dgm:spPr/>
    </dgm:pt>
    <dgm:pt modelId="{2DE81A11-40FB-48F0-A6F4-380CEF12C84F}" type="pres">
      <dgm:prSet presAssocID="{540A24D8-9F2D-4EC6-9229-0AA3FFFE4A32}" presName="aNode" presStyleLbl="fgAcc1" presStyleIdx="1" presStyleCnt="8" custScaleX="68521" custScaleY="76041" custLinFactY="-7966" custLinFactNeighborX="-20659" custLinFactNeighborY="-100000">
        <dgm:presLayoutVars>
          <dgm:bulletEnabled val="1"/>
        </dgm:presLayoutVars>
      </dgm:prSet>
      <dgm:spPr/>
    </dgm:pt>
    <dgm:pt modelId="{58EAE1F1-BFC6-4FD6-B15F-BE2367FB9E0C}" type="pres">
      <dgm:prSet presAssocID="{540A24D8-9F2D-4EC6-9229-0AA3FFFE4A32}" presName="aSpace" presStyleCnt="0"/>
      <dgm:spPr/>
    </dgm:pt>
    <dgm:pt modelId="{EDA61C58-6C59-4F23-9FA2-1AA21A869538}" type="pres">
      <dgm:prSet presAssocID="{5A5F854B-2A80-4D21-BBF7-4413F0798F10}" presName="aNode" presStyleLbl="fgAcc1" presStyleIdx="2" presStyleCnt="8" custScaleX="82029" custScaleY="53870" custLinFactNeighborX="-14230" custLinFactNeighborY="-77214">
        <dgm:presLayoutVars>
          <dgm:bulletEnabled val="1"/>
        </dgm:presLayoutVars>
      </dgm:prSet>
      <dgm:spPr/>
    </dgm:pt>
    <dgm:pt modelId="{00A59330-FF24-49ED-88C9-82AD2A74A646}" type="pres">
      <dgm:prSet presAssocID="{5A5F854B-2A80-4D21-BBF7-4413F0798F10}" presName="aSpace" presStyleCnt="0"/>
      <dgm:spPr/>
    </dgm:pt>
    <dgm:pt modelId="{2CF1D856-3615-4307-B19E-AB64EFE5AC3A}" type="pres">
      <dgm:prSet presAssocID="{080178A5-FE2F-4F5D-B38F-62C2F1C007E6}" presName="aNode" presStyleLbl="fgAcc1" presStyleIdx="3" presStyleCnt="8" custScaleX="99446" custScaleY="53870" custLinFactNeighborX="-6385" custLinFactNeighborY="-56663">
        <dgm:presLayoutVars>
          <dgm:bulletEnabled val="1"/>
        </dgm:presLayoutVars>
      </dgm:prSet>
      <dgm:spPr/>
    </dgm:pt>
    <dgm:pt modelId="{A6CE716F-428B-4ACD-9F11-D290C2150991}" type="pres">
      <dgm:prSet presAssocID="{080178A5-FE2F-4F5D-B38F-62C2F1C007E6}" presName="aSpace" presStyleCnt="0"/>
      <dgm:spPr/>
    </dgm:pt>
    <dgm:pt modelId="{7BC63698-9EB3-4D41-8C74-E5D98E7F923A}" type="pres">
      <dgm:prSet presAssocID="{82647C34-AEDF-4671-B65B-B2BF36CDC91B}" presName="aNode" presStyleLbl="fgAcc1" presStyleIdx="4" presStyleCnt="8" custScaleX="117688" custScaleY="47040" custLinFactNeighborX="1058" custLinFactNeighborY="34845">
        <dgm:presLayoutVars>
          <dgm:bulletEnabled val="1"/>
        </dgm:presLayoutVars>
      </dgm:prSet>
      <dgm:spPr/>
    </dgm:pt>
    <dgm:pt modelId="{D0FF397A-8D41-4D2A-B19C-A551D4093043}" type="pres">
      <dgm:prSet presAssocID="{82647C34-AEDF-4671-B65B-B2BF36CDC91B}" presName="aSpace" presStyleCnt="0"/>
      <dgm:spPr/>
    </dgm:pt>
    <dgm:pt modelId="{878F0D4E-8C5D-4890-8AD1-6BDDDBB20AB7}" type="pres">
      <dgm:prSet presAssocID="{159D9101-88AE-43C0-9B8A-30694A20F687}" presName="aNode" presStyleLbl="fgAcc1" presStyleIdx="5" presStyleCnt="8" custScaleX="126453" custScaleY="50828" custLinFactY="163" custLinFactNeighborX="5470" custLinFactNeighborY="100000">
        <dgm:presLayoutVars>
          <dgm:bulletEnabled val="1"/>
        </dgm:presLayoutVars>
      </dgm:prSet>
      <dgm:spPr/>
    </dgm:pt>
    <dgm:pt modelId="{B2EC0355-6E01-4C11-AB95-4ED38A84EEFF}" type="pres">
      <dgm:prSet presAssocID="{159D9101-88AE-43C0-9B8A-30694A20F687}" presName="aSpace" presStyleCnt="0"/>
      <dgm:spPr/>
    </dgm:pt>
    <dgm:pt modelId="{AC75D547-04C8-472A-9E5A-641531C8C24B}" type="pres">
      <dgm:prSet presAssocID="{048F29B2-D06E-4829-A51C-836058F423DF}" presName="aNode" presStyleLbl="fgAcc1" presStyleIdx="6" presStyleCnt="8" custScaleX="142250" custScaleY="41125" custLinFactY="16881" custLinFactNeighborX="12508" custLinFactNeighborY="100000">
        <dgm:presLayoutVars>
          <dgm:bulletEnabled val="1"/>
        </dgm:presLayoutVars>
      </dgm:prSet>
      <dgm:spPr/>
    </dgm:pt>
    <dgm:pt modelId="{6996F5A9-8EB6-4A35-9845-9727275ECDEE}" type="pres">
      <dgm:prSet presAssocID="{048F29B2-D06E-4829-A51C-836058F423DF}" presName="aSpace" presStyleCnt="0"/>
      <dgm:spPr/>
    </dgm:pt>
    <dgm:pt modelId="{E3978814-42C5-4A3F-A416-845C12179039}" type="pres">
      <dgm:prSet presAssocID="{2F6EE2D4-3952-4B35-8710-0A70252A3E20}" presName="aNode" presStyleLbl="fgAcc1" presStyleIdx="7" presStyleCnt="8" custScaleX="118215" custScaleY="43955" custLinFactY="43651" custLinFactNeighborX="-45347" custLinFactNeighborY="100000">
        <dgm:presLayoutVars>
          <dgm:bulletEnabled val="1"/>
        </dgm:presLayoutVars>
      </dgm:prSet>
      <dgm:spPr/>
    </dgm:pt>
    <dgm:pt modelId="{2B8FDA5B-0DDA-46E7-95FF-51931FD5846B}" type="pres">
      <dgm:prSet presAssocID="{2F6EE2D4-3952-4B35-8710-0A70252A3E20}" presName="aSpace" presStyleCnt="0"/>
      <dgm:spPr/>
    </dgm:pt>
  </dgm:ptLst>
  <dgm:cxnLst>
    <dgm:cxn modelId="{1E1BC20B-7BC6-40B9-BE92-8E511AA149B0}" type="presOf" srcId="{75D9235A-EDF2-4551-ACC9-281F65B1364F}" destId="{F7DA9DC2-89B4-4038-AB27-92684ADEDD74}" srcOrd="0" destOrd="0" presId="urn:microsoft.com/office/officeart/2005/8/layout/pyramid2"/>
    <dgm:cxn modelId="{D60EED18-EB9A-4520-80B3-D34B7AC73BDC}" srcId="{3549D0AD-035F-40A8-B671-9E3E00661B9B}" destId="{2F6EE2D4-3952-4B35-8710-0A70252A3E20}" srcOrd="7" destOrd="0" parTransId="{5705F095-0100-4E88-945F-02E80280C764}" sibTransId="{944AB1B3-D468-4970-A52C-8B58DC393D20}"/>
    <dgm:cxn modelId="{8428322E-E02B-4F16-9316-562BD096B47C}" type="presOf" srcId="{82647C34-AEDF-4671-B65B-B2BF36CDC91B}" destId="{7BC63698-9EB3-4D41-8C74-E5D98E7F923A}" srcOrd="0" destOrd="0" presId="urn:microsoft.com/office/officeart/2005/8/layout/pyramid2"/>
    <dgm:cxn modelId="{76C0DB5B-A1DB-4C3F-B859-25E78F64D9FE}" srcId="{3549D0AD-035F-40A8-B671-9E3E00661B9B}" destId="{540A24D8-9F2D-4EC6-9229-0AA3FFFE4A32}" srcOrd="1" destOrd="0" parTransId="{693B15DD-DE76-4BBB-B0B4-A1F3B2F9A6DC}" sibTransId="{B1B7D6F3-826C-4297-B6CA-31E6B29D466C}"/>
    <dgm:cxn modelId="{548FF45F-6106-44DE-BB83-9161268C1823}" srcId="{3549D0AD-035F-40A8-B671-9E3E00661B9B}" destId="{75D9235A-EDF2-4551-ACC9-281F65B1364F}" srcOrd="0" destOrd="0" parTransId="{5DA59741-F732-4ABE-A267-2556396999BC}" sibTransId="{963B4A38-DF15-41D2-B7F6-A2AB0649BF44}"/>
    <dgm:cxn modelId="{52FBDC44-D001-4537-BC58-979722E896B8}" srcId="{3549D0AD-035F-40A8-B671-9E3E00661B9B}" destId="{82647C34-AEDF-4671-B65B-B2BF36CDC91B}" srcOrd="4" destOrd="0" parTransId="{52D5E7AB-41B4-45B8-A276-BB9B9916AD15}" sibTransId="{A8F587E1-18D9-4368-BFFF-BCF435C287C5}"/>
    <dgm:cxn modelId="{1CDA994D-31E3-42C9-AA8F-07508A8FD7F4}" type="presOf" srcId="{540A24D8-9F2D-4EC6-9229-0AA3FFFE4A32}" destId="{2DE81A11-40FB-48F0-A6F4-380CEF12C84F}" srcOrd="0" destOrd="0" presId="urn:microsoft.com/office/officeart/2005/8/layout/pyramid2"/>
    <dgm:cxn modelId="{ECC6124E-461B-4EE9-BCB4-EB25D29AF260}" srcId="{3549D0AD-035F-40A8-B671-9E3E00661B9B}" destId="{159D9101-88AE-43C0-9B8A-30694A20F687}" srcOrd="5" destOrd="0" parTransId="{5655EDD2-5378-4DE1-8938-1D72519EC6EF}" sibTransId="{2E1DAA88-40B4-42C8-A9BF-DFBF5E54672E}"/>
    <dgm:cxn modelId="{631DBB72-A1D3-42EC-8163-F25A286EE3DB}" type="presOf" srcId="{3549D0AD-035F-40A8-B671-9E3E00661B9B}" destId="{A8ABFEC8-EAD3-46CC-A5A0-30F666600438}" srcOrd="0" destOrd="0" presId="urn:microsoft.com/office/officeart/2005/8/layout/pyramid2"/>
    <dgm:cxn modelId="{47F1C476-C437-4800-A791-C7082EE6CAC2}" type="presOf" srcId="{2F6EE2D4-3952-4B35-8710-0A70252A3E20}" destId="{E3978814-42C5-4A3F-A416-845C12179039}" srcOrd="0" destOrd="0" presId="urn:microsoft.com/office/officeart/2005/8/layout/pyramid2"/>
    <dgm:cxn modelId="{9E956980-75F5-4FD8-9731-C2F43AF352DA}" srcId="{3549D0AD-035F-40A8-B671-9E3E00661B9B}" destId="{080178A5-FE2F-4F5D-B38F-62C2F1C007E6}" srcOrd="3" destOrd="0" parTransId="{84FF53A7-A5F8-4858-9086-80ACCE6FEFA1}" sibTransId="{9352F4A9-0296-430E-BB10-1D46A9C7ECB0}"/>
    <dgm:cxn modelId="{1D6AAC8E-F4EF-4ABA-B0E1-90120B822D5A}" type="presOf" srcId="{5A5F854B-2A80-4D21-BBF7-4413F0798F10}" destId="{EDA61C58-6C59-4F23-9FA2-1AA21A869538}" srcOrd="0" destOrd="0" presId="urn:microsoft.com/office/officeart/2005/8/layout/pyramid2"/>
    <dgm:cxn modelId="{02589A96-7942-48DE-8D38-F212C80756E8}" type="presOf" srcId="{080178A5-FE2F-4F5D-B38F-62C2F1C007E6}" destId="{2CF1D856-3615-4307-B19E-AB64EFE5AC3A}" srcOrd="0" destOrd="0" presId="urn:microsoft.com/office/officeart/2005/8/layout/pyramid2"/>
    <dgm:cxn modelId="{D41E80BA-6BB2-4B26-A40D-903E494D6BBB}" srcId="{3549D0AD-035F-40A8-B671-9E3E00661B9B}" destId="{048F29B2-D06E-4829-A51C-836058F423DF}" srcOrd="6" destOrd="0" parTransId="{C9288DA0-12C7-4491-84D9-07984C8633CB}" sibTransId="{2D780CF4-7645-4A33-8703-5E55F3FE87F9}"/>
    <dgm:cxn modelId="{0C66DDC4-1FB6-4B2A-94FC-AD32669153F4}" srcId="{3549D0AD-035F-40A8-B671-9E3E00661B9B}" destId="{5A5F854B-2A80-4D21-BBF7-4413F0798F10}" srcOrd="2" destOrd="0" parTransId="{5C6D2E8F-1184-4FBE-A2C9-8F088D577AA3}" sibTransId="{ABADC21E-A40C-426B-859C-5529F5D64705}"/>
    <dgm:cxn modelId="{089007CC-2764-45E4-94DE-2284810CCA63}" type="presOf" srcId="{048F29B2-D06E-4829-A51C-836058F423DF}" destId="{AC75D547-04C8-472A-9E5A-641531C8C24B}" srcOrd="0" destOrd="0" presId="urn:microsoft.com/office/officeart/2005/8/layout/pyramid2"/>
    <dgm:cxn modelId="{76556EDB-6E77-4FE7-BD4C-376909FBA8F4}" type="presOf" srcId="{159D9101-88AE-43C0-9B8A-30694A20F687}" destId="{878F0D4E-8C5D-4890-8AD1-6BDDDBB20AB7}" srcOrd="0" destOrd="0" presId="urn:microsoft.com/office/officeart/2005/8/layout/pyramid2"/>
    <dgm:cxn modelId="{6330076E-1D0A-425C-837A-092E76390989}" type="presParOf" srcId="{A8ABFEC8-EAD3-46CC-A5A0-30F666600438}" destId="{B1F2CFDF-83F5-4632-9326-695BC5015A7C}" srcOrd="0" destOrd="0" presId="urn:microsoft.com/office/officeart/2005/8/layout/pyramid2"/>
    <dgm:cxn modelId="{5AB9875C-CA76-4193-B589-2B01883F5CCE}" type="presParOf" srcId="{A8ABFEC8-EAD3-46CC-A5A0-30F666600438}" destId="{594C3103-6AC5-4605-9EE6-B4FF31DC241B}" srcOrd="1" destOrd="0" presId="urn:microsoft.com/office/officeart/2005/8/layout/pyramid2"/>
    <dgm:cxn modelId="{4E801FDD-9F94-46BE-9EEE-7BBBA6E03611}" type="presParOf" srcId="{594C3103-6AC5-4605-9EE6-B4FF31DC241B}" destId="{F7DA9DC2-89B4-4038-AB27-92684ADEDD74}" srcOrd="0" destOrd="0" presId="urn:microsoft.com/office/officeart/2005/8/layout/pyramid2"/>
    <dgm:cxn modelId="{B3BEA8CA-D9AA-46ED-BFF8-5B74DEF2CC92}" type="presParOf" srcId="{594C3103-6AC5-4605-9EE6-B4FF31DC241B}" destId="{867D2CC6-829F-4D45-B895-993EF931C74F}" srcOrd="1" destOrd="0" presId="urn:microsoft.com/office/officeart/2005/8/layout/pyramid2"/>
    <dgm:cxn modelId="{A67E3537-914A-47A4-AB57-0224344AEA35}" type="presParOf" srcId="{594C3103-6AC5-4605-9EE6-B4FF31DC241B}" destId="{2DE81A11-40FB-48F0-A6F4-380CEF12C84F}" srcOrd="2" destOrd="0" presId="urn:microsoft.com/office/officeart/2005/8/layout/pyramid2"/>
    <dgm:cxn modelId="{5D4AFE79-F238-4003-B5A5-F6ABC65E73A4}" type="presParOf" srcId="{594C3103-6AC5-4605-9EE6-B4FF31DC241B}" destId="{58EAE1F1-BFC6-4FD6-B15F-BE2367FB9E0C}" srcOrd="3" destOrd="0" presId="urn:microsoft.com/office/officeart/2005/8/layout/pyramid2"/>
    <dgm:cxn modelId="{D96A349C-DE9A-472D-BA79-52AEFD79BC3C}" type="presParOf" srcId="{594C3103-6AC5-4605-9EE6-B4FF31DC241B}" destId="{EDA61C58-6C59-4F23-9FA2-1AA21A869538}" srcOrd="4" destOrd="0" presId="urn:microsoft.com/office/officeart/2005/8/layout/pyramid2"/>
    <dgm:cxn modelId="{0135FB85-FA7B-44CD-B9B3-90ED88825DBD}" type="presParOf" srcId="{594C3103-6AC5-4605-9EE6-B4FF31DC241B}" destId="{00A59330-FF24-49ED-88C9-82AD2A74A646}" srcOrd="5" destOrd="0" presId="urn:microsoft.com/office/officeart/2005/8/layout/pyramid2"/>
    <dgm:cxn modelId="{0F63F3AD-9041-41AC-B230-9DAA20D8DE6F}" type="presParOf" srcId="{594C3103-6AC5-4605-9EE6-B4FF31DC241B}" destId="{2CF1D856-3615-4307-B19E-AB64EFE5AC3A}" srcOrd="6" destOrd="0" presId="urn:microsoft.com/office/officeart/2005/8/layout/pyramid2"/>
    <dgm:cxn modelId="{E75C95E2-FCF0-46C4-9750-5D6D5E6052C2}" type="presParOf" srcId="{594C3103-6AC5-4605-9EE6-B4FF31DC241B}" destId="{A6CE716F-428B-4ACD-9F11-D290C2150991}" srcOrd="7" destOrd="0" presId="urn:microsoft.com/office/officeart/2005/8/layout/pyramid2"/>
    <dgm:cxn modelId="{7845930C-3FFD-426E-87C0-59A31B22EE36}" type="presParOf" srcId="{594C3103-6AC5-4605-9EE6-B4FF31DC241B}" destId="{7BC63698-9EB3-4D41-8C74-E5D98E7F923A}" srcOrd="8" destOrd="0" presId="urn:microsoft.com/office/officeart/2005/8/layout/pyramid2"/>
    <dgm:cxn modelId="{174D9ABF-3B15-4247-BF51-C25DBF4062E6}" type="presParOf" srcId="{594C3103-6AC5-4605-9EE6-B4FF31DC241B}" destId="{D0FF397A-8D41-4D2A-B19C-A551D4093043}" srcOrd="9" destOrd="0" presId="urn:microsoft.com/office/officeart/2005/8/layout/pyramid2"/>
    <dgm:cxn modelId="{3EF4B44D-E250-4B77-BF8D-A3A98262DB7D}" type="presParOf" srcId="{594C3103-6AC5-4605-9EE6-B4FF31DC241B}" destId="{878F0D4E-8C5D-4890-8AD1-6BDDDBB20AB7}" srcOrd="10" destOrd="0" presId="urn:microsoft.com/office/officeart/2005/8/layout/pyramid2"/>
    <dgm:cxn modelId="{A333EBE5-D12E-46EF-A378-B1D13CCD68A5}" type="presParOf" srcId="{594C3103-6AC5-4605-9EE6-B4FF31DC241B}" destId="{B2EC0355-6E01-4C11-AB95-4ED38A84EEFF}" srcOrd="11" destOrd="0" presId="urn:microsoft.com/office/officeart/2005/8/layout/pyramid2"/>
    <dgm:cxn modelId="{2232D246-E105-40CF-8861-97EA73B1A02A}" type="presParOf" srcId="{594C3103-6AC5-4605-9EE6-B4FF31DC241B}" destId="{AC75D547-04C8-472A-9E5A-641531C8C24B}" srcOrd="12" destOrd="0" presId="urn:microsoft.com/office/officeart/2005/8/layout/pyramid2"/>
    <dgm:cxn modelId="{E9F8A1BB-0DEB-4056-90F8-BC8740F06F52}" type="presParOf" srcId="{594C3103-6AC5-4605-9EE6-B4FF31DC241B}" destId="{6996F5A9-8EB6-4A35-9845-9727275ECDEE}" srcOrd="13" destOrd="0" presId="urn:microsoft.com/office/officeart/2005/8/layout/pyramid2"/>
    <dgm:cxn modelId="{6C415E41-25D9-441E-8C23-CAB6150E7D01}" type="presParOf" srcId="{594C3103-6AC5-4605-9EE6-B4FF31DC241B}" destId="{E3978814-42C5-4A3F-A416-845C12179039}" srcOrd="14" destOrd="0" presId="urn:microsoft.com/office/officeart/2005/8/layout/pyramid2"/>
    <dgm:cxn modelId="{CE3C45FD-CC38-4CC7-8402-BCB0D5ADEE63}" type="presParOf" srcId="{594C3103-6AC5-4605-9EE6-B4FF31DC241B}" destId="{2B8FDA5B-0DDA-46E7-95FF-51931FD5846B}" srcOrd="1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BD1125-5EF3-41C3-883C-DA81FFCD66F2}">
      <dsp:nvSpPr>
        <dsp:cNvPr id="0" name=""/>
        <dsp:cNvSpPr/>
      </dsp:nvSpPr>
      <dsp:spPr>
        <a:xfrm>
          <a:off x="0" y="4930751"/>
          <a:ext cx="8122685" cy="80893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IE" sz="1600" b="1" kern="1200" dirty="0">
              <a:solidFill>
                <a:schemeClr val="tx1">
                  <a:lumMod val="95000"/>
                  <a:lumOff val="5000"/>
                </a:schemeClr>
              </a:solidFill>
            </a:rPr>
            <a:t>INDIVIDUAL PROJECTS</a:t>
          </a:r>
        </a:p>
      </dsp:txBody>
      <dsp:txXfrm>
        <a:off x="0" y="4930751"/>
        <a:ext cx="8122685" cy="808930"/>
      </dsp:txXfrm>
    </dsp:sp>
    <dsp:sp modelId="{39909CA6-10E5-4848-9156-E66FF9401B85}">
      <dsp:nvSpPr>
        <dsp:cNvPr id="0" name=""/>
        <dsp:cNvSpPr/>
      </dsp:nvSpPr>
      <dsp:spPr>
        <a:xfrm rot="10800000">
          <a:off x="0" y="3705853"/>
          <a:ext cx="8122685" cy="1244135"/>
        </a:xfrm>
        <a:prstGeom prst="upArrowCallou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IE" sz="1600" b="1" kern="1200" dirty="0">
              <a:solidFill>
                <a:schemeClr val="tx1">
                  <a:lumMod val="95000"/>
                  <a:lumOff val="5000"/>
                </a:schemeClr>
              </a:solidFill>
            </a:rPr>
            <a:t>LOCAL AREA PLANS (Including Social Infrastructure Audits &amp; Local Transport Strategies)</a:t>
          </a:r>
        </a:p>
      </dsp:txBody>
      <dsp:txXfrm rot="-10800000">
        <a:off x="0" y="3705853"/>
        <a:ext cx="8122685" cy="436691"/>
      </dsp:txXfrm>
    </dsp:sp>
    <dsp:sp modelId="{6644DB41-5C25-4F1C-B74E-981BE22D25A4}">
      <dsp:nvSpPr>
        <dsp:cNvPr id="0" name=""/>
        <dsp:cNvSpPr/>
      </dsp:nvSpPr>
      <dsp:spPr>
        <a:xfrm>
          <a:off x="0" y="4135441"/>
          <a:ext cx="8122685" cy="371996"/>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IE" sz="1600" kern="1200" dirty="0">
              <a:solidFill>
                <a:schemeClr val="tx1"/>
              </a:solidFill>
              <a:latin typeface="+mn-lt"/>
              <a:ea typeface="+mn-ea"/>
              <a:cs typeface="+mn-cs"/>
            </a:rPr>
            <a:t>Naas, Maynooth, Newbridge, Leixlip, Kildare, Athy, Celbridge, Kilcock, Monasterevin, </a:t>
          </a:r>
          <a:r>
            <a:rPr lang="en-US" sz="1600" kern="1200" dirty="0">
              <a:solidFill>
                <a:schemeClr val="tx1"/>
              </a:solidFill>
              <a:latin typeface="+mn-lt"/>
              <a:ea typeface="+mn-ea"/>
              <a:cs typeface="+mn-cs"/>
            </a:rPr>
            <a:t>Sallins</a:t>
          </a:r>
          <a:endParaRPr lang="en-IE" sz="1600" kern="1200" dirty="0"/>
        </a:p>
      </dsp:txBody>
      <dsp:txXfrm>
        <a:off x="0" y="4135441"/>
        <a:ext cx="8122685" cy="371996"/>
      </dsp:txXfrm>
    </dsp:sp>
    <dsp:sp modelId="{5128479B-639A-492F-893B-10A68357BAB1}">
      <dsp:nvSpPr>
        <dsp:cNvPr id="0" name=""/>
        <dsp:cNvSpPr/>
      </dsp:nvSpPr>
      <dsp:spPr>
        <a:xfrm rot="10800000">
          <a:off x="0" y="2466748"/>
          <a:ext cx="8122685" cy="1244135"/>
        </a:xfrm>
        <a:prstGeom prst="upArrowCallou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endParaRPr lang="en-IE" sz="2800" kern="1200"/>
        </a:p>
      </dsp:txBody>
      <dsp:txXfrm rot="10800000">
        <a:off x="0" y="2466748"/>
        <a:ext cx="8122685" cy="808402"/>
      </dsp:txXfrm>
    </dsp:sp>
    <dsp:sp modelId="{D8AA44F3-77FF-4CFE-A424-3B990A1B375C}">
      <dsp:nvSpPr>
        <dsp:cNvPr id="0" name=""/>
        <dsp:cNvSpPr/>
      </dsp:nvSpPr>
      <dsp:spPr>
        <a:xfrm rot="10800000">
          <a:off x="0" y="1234746"/>
          <a:ext cx="8122685" cy="1244135"/>
        </a:xfrm>
        <a:prstGeom prst="upArrowCallou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endParaRPr lang="en-IE" sz="2800" kern="1200"/>
        </a:p>
      </dsp:txBody>
      <dsp:txXfrm rot="10800000">
        <a:off x="0" y="1234746"/>
        <a:ext cx="8122685" cy="808402"/>
      </dsp:txXfrm>
    </dsp:sp>
    <dsp:sp modelId="{441D9459-1E84-4A42-B75E-0CA058BDA380}">
      <dsp:nvSpPr>
        <dsp:cNvPr id="0" name=""/>
        <dsp:cNvSpPr/>
      </dsp:nvSpPr>
      <dsp:spPr>
        <a:xfrm rot="10800000">
          <a:off x="0" y="2745"/>
          <a:ext cx="8122685" cy="1244135"/>
        </a:xfrm>
        <a:prstGeom prst="upArrowCallou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ts val="0"/>
            </a:spcAft>
            <a:buNone/>
          </a:pPr>
          <a:endParaRPr lang="en-IE" sz="1600" kern="1200" dirty="0"/>
        </a:p>
        <a:p>
          <a:pPr marL="0" lvl="0" indent="0" algn="ctr" defTabSz="711200">
            <a:lnSpc>
              <a:spcPct val="90000"/>
            </a:lnSpc>
            <a:spcBef>
              <a:spcPct val="0"/>
            </a:spcBef>
            <a:spcAft>
              <a:spcPts val="0"/>
            </a:spcAft>
            <a:buNone/>
          </a:pPr>
          <a:r>
            <a:rPr lang="en-IE" sz="1600" b="1" kern="1200" dirty="0">
              <a:solidFill>
                <a:schemeClr val="tx1">
                  <a:lumMod val="95000"/>
                  <a:lumOff val="5000"/>
                </a:schemeClr>
              </a:solidFill>
            </a:rPr>
            <a:t>NATIONAL PLANNING FRAMEWORK </a:t>
          </a:r>
        </a:p>
        <a:p>
          <a:pPr marL="0" lvl="0" indent="0" algn="ctr" defTabSz="711200">
            <a:lnSpc>
              <a:spcPct val="90000"/>
            </a:lnSpc>
            <a:spcBef>
              <a:spcPct val="0"/>
            </a:spcBef>
            <a:spcAft>
              <a:spcPts val="0"/>
            </a:spcAft>
            <a:buNone/>
          </a:pPr>
          <a:r>
            <a:rPr lang="en-IE" sz="1600" kern="1200" dirty="0">
              <a:solidFill>
                <a:schemeClr val="tx1">
                  <a:lumMod val="95000"/>
                  <a:lumOff val="5000"/>
                </a:schemeClr>
              </a:solidFill>
            </a:rPr>
            <a:t>2016-2026</a:t>
          </a:r>
        </a:p>
        <a:p>
          <a:pPr marL="0" lvl="0" indent="0" algn="ctr" defTabSz="711200">
            <a:lnSpc>
              <a:spcPct val="90000"/>
            </a:lnSpc>
            <a:spcBef>
              <a:spcPct val="0"/>
            </a:spcBef>
            <a:spcAft>
              <a:spcPct val="35000"/>
            </a:spcAft>
            <a:buNone/>
          </a:pPr>
          <a:endParaRPr lang="en-IE" sz="1200" kern="1200" dirty="0"/>
        </a:p>
      </dsp:txBody>
      <dsp:txXfrm rot="10800000">
        <a:off x="0" y="2745"/>
        <a:ext cx="8122685" cy="8084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F2CFDF-83F5-4632-9326-695BC5015A7C}">
      <dsp:nvSpPr>
        <dsp:cNvPr id="0" name=""/>
        <dsp:cNvSpPr/>
      </dsp:nvSpPr>
      <dsp:spPr>
        <a:xfrm>
          <a:off x="1305275" y="0"/>
          <a:ext cx="3438441" cy="3438441"/>
        </a:xfrm>
        <a:prstGeom prst="triangle">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DA9DC2-89B4-4038-AB27-92684ADEDD74}">
      <dsp:nvSpPr>
        <dsp:cNvPr id="0" name=""/>
        <dsp:cNvSpPr/>
      </dsp:nvSpPr>
      <dsp:spPr>
        <a:xfrm>
          <a:off x="2964147" y="184407"/>
          <a:ext cx="1155219" cy="284355"/>
        </a:xfrm>
        <a:prstGeom prst="roundRect">
          <a:avLst/>
        </a:prstGeom>
        <a:solidFill>
          <a:schemeClr val="lt1">
            <a:alpha val="90000"/>
            <a:hueOff val="0"/>
            <a:satOff val="0"/>
            <a:lumOff val="0"/>
            <a:alphaOff val="0"/>
          </a:schemeClr>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IE" sz="1050" kern="1200" dirty="0"/>
            <a:t>Key Towns</a:t>
          </a:r>
        </a:p>
      </dsp:txBody>
      <dsp:txXfrm>
        <a:off x="2978028" y="198288"/>
        <a:ext cx="1127457" cy="256593"/>
      </dsp:txXfrm>
    </dsp:sp>
    <dsp:sp modelId="{2DE81A11-40FB-48F0-A6F4-380CEF12C84F}">
      <dsp:nvSpPr>
        <dsp:cNvPr id="0" name=""/>
        <dsp:cNvSpPr/>
      </dsp:nvSpPr>
      <dsp:spPr>
        <a:xfrm>
          <a:off x="2958213" y="587524"/>
          <a:ext cx="1531435" cy="401385"/>
        </a:xfrm>
        <a:prstGeom prst="roundRect">
          <a:avLst/>
        </a:prstGeom>
        <a:solidFill>
          <a:schemeClr val="lt1">
            <a:alpha val="90000"/>
            <a:hueOff val="0"/>
            <a:satOff val="0"/>
            <a:lumOff val="0"/>
            <a:alphaOff val="0"/>
          </a:schemeClr>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IE" sz="1050" kern="1200" dirty="0"/>
            <a:t>Self Sustaining Growth Towns</a:t>
          </a:r>
        </a:p>
      </dsp:txBody>
      <dsp:txXfrm>
        <a:off x="2977807" y="607118"/>
        <a:ext cx="1492247" cy="362197"/>
      </dsp:txXfrm>
    </dsp:sp>
    <dsp:sp modelId="{EDA61C58-6C59-4F23-9FA2-1AA21A869538}">
      <dsp:nvSpPr>
        <dsp:cNvPr id="0" name=""/>
        <dsp:cNvSpPr/>
      </dsp:nvSpPr>
      <dsp:spPr>
        <a:xfrm>
          <a:off x="2950950" y="1111975"/>
          <a:ext cx="1833337" cy="284355"/>
        </a:xfrm>
        <a:prstGeom prst="roundRect">
          <a:avLst/>
        </a:prstGeom>
        <a:solidFill>
          <a:schemeClr val="lt1">
            <a:alpha val="90000"/>
            <a:hueOff val="0"/>
            <a:satOff val="0"/>
            <a:lumOff val="0"/>
            <a:alphaOff val="0"/>
          </a:schemeClr>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IE" sz="1200" kern="1200" dirty="0"/>
            <a:t>Self Sustaining  Towns</a:t>
          </a:r>
        </a:p>
      </dsp:txBody>
      <dsp:txXfrm>
        <a:off x="2964831" y="1125856"/>
        <a:ext cx="1805575" cy="256593"/>
      </dsp:txXfrm>
    </dsp:sp>
    <dsp:sp modelId="{2CF1D856-3615-4307-B19E-AB64EFE5AC3A}">
      <dsp:nvSpPr>
        <dsp:cNvPr id="0" name=""/>
        <dsp:cNvSpPr/>
      </dsp:nvSpPr>
      <dsp:spPr>
        <a:xfrm>
          <a:off x="2931650" y="1475872"/>
          <a:ext cx="2222604" cy="284355"/>
        </a:xfrm>
        <a:prstGeom prst="roundRect">
          <a:avLst/>
        </a:prstGeom>
        <a:solidFill>
          <a:schemeClr val="lt1">
            <a:alpha val="90000"/>
            <a:hueOff val="0"/>
            <a:satOff val="0"/>
            <a:lumOff val="0"/>
            <a:alphaOff val="0"/>
          </a:schemeClr>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IE" sz="1200" kern="1200" dirty="0"/>
            <a:t>Towns</a:t>
          </a:r>
        </a:p>
      </dsp:txBody>
      <dsp:txXfrm>
        <a:off x="2945531" y="1489753"/>
        <a:ext cx="2194842" cy="256593"/>
      </dsp:txXfrm>
    </dsp:sp>
    <dsp:sp modelId="{7BC63698-9EB3-4D41-8C74-E5D98E7F923A}">
      <dsp:nvSpPr>
        <dsp:cNvPr id="0" name=""/>
        <dsp:cNvSpPr/>
      </dsp:nvSpPr>
      <dsp:spPr>
        <a:xfrm>
          <a:off x="2894147" y="1886587"/>
          <a:ext cx="2630311" cy="248302"/>
        </a:xfrm>
        <a:prstGeom prst="roundRect">
          <a:avLst/>
        </a:prstGeom>
        <a:solidFill>
          <a:schemeClr val="lt1">
            <a:alpha val="90000"/>
            <a:hueOff val="0"/>
            <a:satOff val="0"/>
            <a:lumOff val="0"/>
            <a:alphaOff val="0"/>
          </a:schemeClr>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IE" sz="1200" kern="1200" dirty="0"/>
            <a:t>Villages</a:t>
          </a:r>
        </a:p>
      </dsp:txBody>
      <dsp:txXfrm>
        <a:off x="2906268" y="1898708"/>
        <a:ext cx="2606069" cy="224060"/>
      </dsp:txXfrm>
    </dsp:sp>
    <dsp:sp modelId="{878F0D4E-8C5D-4890-8AD1-6BDDDBB20AB7}">
      <dsp:nvSpPr>
        <dsp:cNvPr id="0" name=""/>
        <dsp:cNvSpPr/>
      </dsp:nvSpPr>
      <dsp:spPr>
        <a:xfrm>
          <a:off x="2894807" y="2244723"/>
          <a:ext cx="2826207" cy="268297"/>
        </a:xfrm>
        <a:prstGeom prst="roundRect">
          <a:avLst/>
        </a:prstGeom>
        <a:solidFill>
          <a:schemeClr val="lt1">
            <a:alpha val="90000"/>
            <a:hueOff val="0"/>
            <a:satOff val="0"/>
            <a:lumOff val="0"/>
            <a:alphaOff val="0"/>
          </a:schemeClr>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IE" sz="1200" kern="1200" dirty="0"/>
            <a:t>Rural Settlements </a:t>
          </a:r>
        </a:p>
      </dsp:txBody>
      <dsp:txXfrm>
        <a:off x="2907904" y="2257820"/>
        <a:ext cx="2800013" cy="242103"/>
      </dsp:txXfrm>
    </dsp:sp>
    <dsp:sp modelId="{AC75D547-04C8-472A-9E5A-641531C8C24B}">
      <dsp:nvSpPr>
        <dsp:cNvPr id="0" name=""/>
        <dsp:cNvSpPr/>
      </dsp:nvSpPr>
      <dsp:spPr>
        <a:xfrm>
          <a:off x="2875575" y="2667249"/>
          <a:ext cx="3179268" cy="217080"/>
        </a:xfrm>
        <a:prstGeom prst="roundRect">
          <a:avLst/>
        </a:prstGeom>
        <a:solidFill>
          <a:schemeClr val="lt1">
            <a:alpha val="90000"/>
            <a:hueOff val="0"/>
            <a:satOff val="0"/>
            <a:lumOff val="0"/>
            <a:alphaOff val="0"/>
          </a:schemeClr>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IE" sz="1050" kern="1200" dirty="0"/>
            <a:t>Rural Nodes/Rural Areas </a:t>
          </a:r>
        </a:p>
      </dsp:txBody>
      <dsp:txXfrm>
        <a:off x="2886172" y="2677846"/>
        <a:ext cx="3158074" cy="195886"/>
      </dsp:txXfrm>
    </dsp:sp>
    <dsp:sp modelId="{E3978814-42C5-4A3F-A416-845C12179039}">
      <dsp:nvSpPr>
        <dsp:cNvPr id="0" name=""/>
        <dsp:cNvSpPr/>
      </dsp:nvSpPr>
      <dsp:spPr>
        <a:xfrm>
          <a:off x="1851113" y="3091618"/>
          <a:ext cx="2642089" cy="232018"/>
        </a:xfrm>
        <a:prstGeom prst="roundRect">
          <a:avLst/>
        </a:prstGeom>
        <a:solidFill>
          <a:schemeClr val="lt1">
            <a:alpha val="90000"/>
            <a:hueOff val="0"/>
            <a:satOff val="0"/>
            <a:lumOff val="0"/>
            <a:alphaOff val="0"/>
          </a:schemeClr>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IE" sz="1800" b="1" kern="1200" dirty="0">
              <a:solidFill>
                <a:srgbClr val="00B050"/>
              </a:solidFill>
            </a:rPr>
            <a:t>COUNTY KILDARE</a:t>
          </a:r>
        </a:p>
      </dsp:txBody>
      <dsp:txXfrm>
        <a:off x="1862439" y="3102944"/>
        <a:ext cx="2619437" cy="209366"/>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DCA0FA-0859-4872-953F-CBF312746A04}" type="datetimeFigureOut">
              <a:rPr lang="en-IE" smtClean="0"/>
              <a:t>27/04/2022</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B91A85-2596-4F03-9CD3-3096061A7D70}" type="slidenum">
              <a:rPr lang="en-IE" smtClean="0"/>
              <a:t>‹#›</a:t>
            </a:fld>
            <a:endParaRPr lang="en-IE"/>
          </a:p>
        </p:txBody>
      </p:sp>
    </p:spTree>
    <p:extLst>
      <p:ext uri="{BB962C8B-B14F-4D97-AF65-F5344CB8AC3E}">
        <p14:creationId xmlns:p14="http://schemas.microsoft.com/office/powerpoint/2010/main" val="1433923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B91A85-2596-4F03-9CD3-3096061A7D70}"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48027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0"/>
              </a:spcBef>
              <a:spcAft>
                <a:spcPts val="0"/>
              </a:spcAft>
              <a:buClrTx/>
              <a:buSzPct val="100000"/>
              <a:buFontTx/>
              <a:buNone/>
              <a:tabLst/>
              <a:defRPr/>
            </a:pPr>
            <a:r>
              <a:rPr kumimoji="0" lang="en-US" sz="1700" b="1" i="1" u="none" strike="noStrike" kern="1200" cap="none" spc="0" normalizeH="0" baseline="0" noProof="0" dirty="0">
                <a:ln>
                  <a:noFill/>
                </a:ln>
                <a:solidFill>
                  <a:srgbClr val="000000"/>
                </a:solidFill>
                <a:effectLst/>
                <a:uLnTx/>
                <a:uFillTx/>
                <a:latin typeface="Arial" pitchFamily="34"/>
                <a:ea typeface="+mn-ea"/>
                <a:cs typeface="Arial" pitchFamily="34"/>
              </a:rPr>
              <a:t>Capacity for sustainable growth - (i.e. growth without detriment to its surroundings, its built or natural assets and/or its character) </a:t>
            </a:r>
            <a:endParaRPr kumimoji="0" lang="en-I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IE" dirty="0"/>
          </a:p>
        </p:txBody>
      </p:sp>
      <p:sp>
        <p:nvSpPr>
          <p:cNvPr id="4" name="Slide Number Placeholder 3"/>
          <p:cNvSpPr>
            <a:spLocks noGrp="1"/>
          </p:cNvSpPr>
          <p:nvPr>
            <p:ph type="sldNum" sz="quarter" idx="5"/>
          </p:nvPr>
        </p:nvSpPr>
        <p:spPr/>
        <p:txBody>
          <a:bodyPr/>
          <a:lstStyle/>
          <a:p>
            <a:fld id="{85B91A85-2596-4F03-9CD3-3096061A7D70}" type="slidenum">
              <a:rPr lang="en-IE" smtClean="0"/>
              <a:t>18</a:t>
            </a:fld>
            <a:endParaRPr lang="en-IE"/>
          </a:p>
        </p:txBody>
      </p:sp>
    </p:spTree>
    <p:extLst>
      <p:ext uri="{BB962C8B-B14F-4D97-AF65-F5344CB8AC3E}">
        <p14:creationId xmlns:p14="http://schemas.microsoft.com/office/powerpoint/2010/main" val="600634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85B91A85-2596-4F03-9CD3-3096061A7D70}" type="slidenum">
              <a:rPr lang="en-IE" smtClean="0"/>
              <a:t>19</a:t>
            </a:fld>
            <a:endParaRPr lang="en-IE"/>
          </a:p>
        </p:txBody>
      </p:sp>
    </p:spTree>
    <p:extLst>
      <p:ext uri="{BB962C8B-B14F-4D97-AF65-F5344CB8AC3E}">
        <p14:creationId xmlns:p14="http://schemas.microsoft.com/office/powerpoint/2010/main" val="6970527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80000"/>
              </a:lnSpc>
              <a:spcBef>
                <a:spcPts val="1000"/>
              </a:spcBef>
              <a:spcAft>
                <a:spcPts val="0"/>
              </a:spcAft>
              <a:buClrTx/>
              <a:buSzPct val="100000"/>
              <a:buFont typeface="Arial" pitchFamily="34"/>
              <a:buNone/>
              <a:tabLst/>
              <a:defRPr/>
            </a:pPr>
            <a:r>
              <a:rPr kumimoji="0" lang="en-GB" sz="1800" b="0" i="0" u="none" strike="noStrike" kern="1200" cap="none" spc="0" normalizeH="0" baseline="0" noProof="0" dirty="0">
                <a:ln>
                  <a:noFill/>
                </a:ln>
                <a:solidFill>
                  <a:srgbClr val="000000"/>
                </a:solidFill>
                <a:effectLst/>
                <a:uLnTx/>
                <a:uFillTx/>
                <a:latin typeface="Arial" pitchFamily="34"/>
                <a:cs typeface="Arial" pitchFamily="34"/>
              </a:rPr>
              <a:t>National and regional spatial policy has recognised that the traditional role of town centres has evolved, and will into the future, continue to change. </a:t>
            </a:r>
          </a:p>
          <a:p>
            <a:endParaRPr lang="en-IE" dirty="0"/>
          </a:p>
        </p:txBody>
      </p:sp>
      <p:sp>
        <p:nvSpPr>
          <p:cNvPr id="4" name="Slide Number Placeholder 3"/>
          <p:cNvSpPr>
            <a:spLocks noGrp="1"/>
          </p:cNvSpPr>
          <p:nvPr>
            <p:ph type="sldNum" sz="quarter" idx="5"/>
          </p:nvPr>
        </p:nvSpPr>
        <p:spPr/>
        <p:txBody>
          <a:bodyPr/>
          <a:lstStyle/>
          <a:p>
            <a:fld id="{85B91A85-2596-4F03-9CD3-3096061A7D70}" type="slidenum">
              <a:rPr lang="en-IE" smtClean="0"/>
              <a:t>20</a:t>
            </a:fld>
            <a:endParaRPr lang="en-IE"/>
          </a:p>
        </p:txBody>
      </p:sp>
    </p:spTree>
    <p:extLst>
      <p:ext uri="{BB962C8B-B14F-4D97-AF65-F5344CB8AC3E}">
        <p14:creationId xmlns:p14="http://schemas.microsoft.com/office/powerpoint/2010/main" val="15183692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85B91A85-2596-4F03-9CD3-3096061A7D70}" type="slidenum">
              <a:rPr lang="en-IE" smtClean="0"/>
              <a:t>21</a:t>
            </a:fld>
            <a:endParaRPr lang="en-IE"/>
          </a:p>
        </p:txBody>
      </p:sp>
    </p:spTree>
    <p:extLst>
      <p:ext uri="{BB962C8B-B14F-4D97-AF65-F5344CB8AC3E}">
        <p14:creationId xmlns:p14="http://schemas.microsoft.com/office/powerpoint/2010/main" val="39227131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85B91A85-2596-4F03-9CD3-3096061A7D70}" type="slidenum">
              <a:rPr lang="en-IE" smtClean="0"/>
              <a:t>22</a:t>
            </a:fld>
            <a:endParaRPr lang="en-IE"/>
          </a:p>
        </p:txBody>
      </p:sp>
    </p:spTree>
    <p:extLst>
      <p:ext uri="{BB962C8B-B14F-4D97-AF65-F5344CB8AC3E}">
        <p14:creationId xmlns:p14="http://schemas.microsoft.com/office/powerpoint/2010/main" val="21617035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85B91A85-2596-4F03-9CD3-3096061A7D70}" type="slidenum">
              <a:rPr lang="en-IE" smtClean="0"/>
              <a:t>23</a:t>
            </a:fld>
            <a:endParaRPr lang="en-IE"/>
          </a:p>
        </p:txBody>
      </p:sp>
    </p:spTree>
    <p:extLst>
      <p:ext uri="{BB962C8B-B14F-4D97-AF65-F5344CB8AC3E}">
        <p14:creationId xmlns:p14="http://schemas.microsoft.com/office/powerpoint/2010/main" val="31437302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dirty="0">
                <a:latin typeface="Arial" pitchFamily="34"/>
                <a:cs typeface="Times New Roman" pitchFamily="18"/>
              </a:rPr>
              <a:t>The nature of the extractive industry is such that the industry must be developed where the resource occurs. </a:t>
            </a:r>
            <a:endParaRPr lang="en-IE" dirty="0"/>
          </a:p>
        </p:txBody>
      </p:sp>
      <p:sp>
        <p:nvSpPr>
          <p:cNvPr id="4" name="Slide Number Placeholder 3"/>
          <p:cNvSpPr>
            <a:spLocks noGrp="1"/>
          </p:cNvSpPr>
          <p:nvPr>
            <p:ph type="sldNum" sz="quarter" idx="5"/>
          </p:nvPr>
        </p:nvSpPr>
        <p:spPr/>
        <p:txBody>
          <a:bodyPr/>
          <a:lstStyle/>
          <a:p>
            <a:fld id="{85B91A85-2596-4F03-9CD3-3096061A7D70}" type="slidenum">
              <a:rPr lang="en-IE" smtClean="0"/>
              <a:t>25</a:t>
            </a:fld>
            <a:endParaRPr lang="en-IE"/>
          </a:p>
        </p:txBody>
      </p:sp>
    </p:spTree>
    <p:extLst>
      <p:ext uri="{BB962C8B-B14F-4D97-AF65-F5344CB8AC3E}">
        <p14:creationId xmlns:p14="http://schemas.microsoft.com/office/powerpoint/2010/main" val="23293119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B91A85-2596-4F03-9CD3-3096061A7D70}"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28771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85B91A85-2596-4F03-9CD3-3096061A7D70}" type="slidenum">
              <a:rPr lang="en-IE" smtClean="0"/>
              <a:t>27</a:t>
            </a:fld>
            <a:endParaRPr lang="en-IE"/>
          </a:p>
        </p:txBody>
      </p:sp>
    </p:spTree>
    <p:extLst>
      <p:ext uri="{BB962C8B-B14F-4D97-AF65-F5344CB8AC3E}">
        <p14:creationId xmlns:p14="http://schemas.microsoft.com/office/powerpoint/2010/main" val="11602248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plan therefor identified targets to reduce car dependency…………………</a:t>
            </a:r>
            <a:endParaRPr lang="en-I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D28753-09BD-4143-96B6-33B1CC0A7DC9}"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1301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85B91A85-2596-4F03-9CD3-3096061A7D70}" type="slidenum">
              <a:rPr lang="en-IE" smtClean="0"/>
              <a:t>4</a:t>
            </a:fld>
            <a:endParaRPr lang="en-IE"/>
          </a:p>
        </p:txBody>
      </p:sp>
    </p:spTree>
    <p:extLst>
      <p:ext uri="{BB962C8B-B14F-4D97-AF65-F5344CB8AC3E}">
        <p14:creationId xmlns:p14="http://schemas.microsoft.com/office/powerpoint/2010/main" val="40089646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highlight>
                <a:srgbClr val="FFFF00"/>
              </a:highligh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D28753-09BD-4143-96B6-33B1CC0A7DC9}"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1352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According to the NTA Draft Transport Strategy for the Greater Dublin Area 2022-2042, the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supply and management of parking</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destinations is central to the management of travel demand. Limiting the availability of parking spaces and/or increasing the cost of parking will encourage the use of sustainable modes of transport and reduce traffic congestion.</a:t>
            </a:r>
            <a:endParaRPr kumimoji="0" lang="en-US" sz="1200" b="0" i="0" u="none" strike="noStrike" kern="1200" cap="none" spc="0" normalizeH="0" baseline="0" noProof="0" dirty="0">
              <a:ln>
                <a:noFill/>
              </a:ln>
              <a:solidFill>
                <a:prstClr val="black"/>
              </a:solidFill>
              <a:effectLst/>
              <a:uLnTx/>
              <a:uFillTx/>
              <a:latin typeface="Calibri" panose="020F0502020204030204"/>
              <a:ea typeface="Book Antiqua" panose="02040602050305030304" pitchFamily="18" charset="0"/>
              <a:cs typeface="+mn-cs"/>
            </a:endParaRPr>
          </a:p>
          <a:p>
            <a:endParaRPr lang="en-I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D28753-09BD-4143-96B6-33B1CC0A7DC9}"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93271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Book Antiqua" panose="02040602050305030304" pitchFamily="18" charset="0"/>
                <a:cs typeface="+mn-cs"/>
              </a:rPr>
              <a:t>Design Manual for Urban Roads and Streets outlines a user hierarchy to consider during the design of roads and streets which </a:t>
            </a:r>
            <a:r>
              <a:rPr kumimoji="0" lang="en-US" sz="1800" b="0" i="0" u="none" strike="noStrike" kern="1200" cap="none" spc="0" normalizeH="0" baseline="0" noProof="0" dirty="0" err="1">
                <a:ln>
                  <a:noFill/>
                </a:ln>
                <a:solidFill>
                  <a:prstClr val="black"/>
                </a:solidFill>
                <a:effectLst/>
                <a:uLnTx/>
                <a:uFillTx/>
                <a:latin typeface="Calibri" panose="020F0502020204030204"/>
                <a:ea typeface="Book Antiqua" panose="02040602050305030304" pitchFamily="18" charset="0"/>
                <a:cs typeface="+mn-cs"/>
              </a:rPr>
              <a:t>prioritises</a:t>
            </a:r>
            <a:r>
              <a:rPr kumimoji="0" lang="en-US" sz="1800" b="0" i="0" u="none" strike="noStrike" kern="1200" cap="none" spc="0" normalizeH="0" baseline="0" noProof="0" dirty="0">
                <a:ln>
                  <a:noFill/>
                </a:ln>
                <a:solidFill>
                  <a:prstClr val="black"/>
                </a:solidFill>
                <a:effectLst/>
                <a:uLnTx/>
                <a:uFillTx/>
                <a:latin typeface="Calibri" panose="020F0502020204030204"/>
                <a:ea typeface="Book Antiqua" panose="02040602050305030304" pitchFamily="18" charset="0"/>
                <a:cs typeface="+mn-cs"/>
              </a:rPr>
              <a:t> sustainable forms of transportation.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To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recognise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the importance of electric vehicles in reducing Greenhouse Gas emissions, Kildare County Council will add electric vehicles to the hierarchy to be considered before private motor vehicles.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plan identified various objectives to support the target such as…</a:t>
            </a:r>
            <a:endParaRPr kumimoji="0" lang="en-I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I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D28753-09BD-4143-96B6-33B1CC0A7DC9}"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72683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One of the Key Actions identified in this Chapter is to….</a:t>
            </a:r>
            <a:endParaRPr kumimoji="0" lang="en-IE"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IE" dirty="0"/>
          </a:p>
        </p:txBody>
      </p:sp>
      <p:sp>
        <p:nvSpPr>
          <p:cNvPr id="4" name="Slide Number Placeholder 3"/>
          <p:cNvSpPr>
            <a:spLocks noGrp="1"/>
          </p:cNvSpPr>
          <p:nvPr>
            <p:ph type="sldNum" sz="quarter" idx="5"/>
          </p:nvPr>
        </p:nvSpPr>
        <p:spPr/>
        <p:txBody>
          <a:bodyPr/>
          <a:lstStyle/>
          <a:p>
            <a:fld id="{64D28753-09BD-4143-96B6-33B1CC0A7DC9}" type="slidenum">
              <a:rPr lang="en-IE" smtClean="0"/>
              <a:t>32</a:t>
            </a:fld>
            <a:endParaRPr lang="en-IE"/>
          </a:p>
        </p:txBody>
      </p:sp>
    </p:spTree>
    <p:extLst>
      <p:ext uri="{BB962C8B-B14F-4D97-AF65-F5344CB8AC3E}">
        <p14:creationId xmlns:p14="http://schemas.microsoft.com/office/powerpoint/2010/main" val="17772284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The Wind Energy Strategy designates areas across the county where wind energy developments are acceptable in principle, open for consideration and not normally permissible. </a:t>
            </a:r>
          </a:p>
          <a:p>
            <a:endParaRPr lang="en-IE" dirty="0"/>
          </a:p>
        </p:txBody>
      </p:sp>
      <p:sp>
        <p:nvSpPr>
          <p:cNvPr id="4" name="Slide Number Placeholder 3"/>
          <p:cNvSpPr>
            <a:spLocks noGrp="1"/>
          </p:cNvSpPr>
          <p:nvPr>
            <p:ph type="sldNum" sz="quarter" idx="5"/>
          </p:nvPr>
        </p:nvSpPr>
        <p:spPr/>
        <p:txBody>
          <a:bodyPr/>
          <a:lstStyle/>
          <a:p>
            <a:fld id="{85B91A85-2596-4F03-9CD3-3096061A7D70}" type="slidenum">
              <a:rPr lang="en-IE" smtClean="0"/>
              <a:t>33</a:t>
            </a:fld>
            <a:endParaRPr lang="en-IE"/>
          </a:p>
        </p:txBody>
      </p:sp>
    </p:spTree>
    <p:extLst>
      <p:ext uri="{BB962C8B-B14F-4D97-AF65-F5344CB8AC3E}">
        <p14:creationId xmlns:p14="http://schemas.microsoft.com/office/powerpoint/2010/main" val="12406873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Key Actions of this Chapter is to….</a:t>
            </a:r>
            <a:endParaRPr lang="en-I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D28753-09BD-4143-96B6-33B1CC0A7DC9}"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89367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85B91A85-2596-4F03-9CD3-3096061A7D70}" type="slidenum">
              <a:rPr lang="en-IE" smtClean="0"/>
              <a:t>35</a:t>
            </a:fld>
            <a:endParaRPr lang="en-IE"/>
          </a:p>
        </p:txBody>
      </p:sp>
    </p:spTree>
    <p:extLst>
      <p:ext uri="{BB962C8B-B14F-4D97-AF65-F5344CB8AC3E}">
        <p14:creationId xmlns:p14="http://schemas.microsoft.com/office/powerpoint/2010/main" val="37544297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85B91A85-2596-4F03-9CD3-3096061A7D70}" type="slidenum">
              <a:rPr lang="en-IE" smtClean="0"/>
              <a:t>37</a:t>
            </a:fld>
            <a:endParaRPr lang="en-IE"/>
          </a:p>
        </p:txBody>
      </p:sp>
    </p:spTree>
    <p:extLst>
      <p:ext uri="{BB962C8B-B14F-4D97-AF65-F5344CB8AC3E}">
        <p14:creationId xmlns:p14="http://schemas.microsoft.com/office/powerpoint/2010/main" val="40989036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85B91A85-2596-4F03-9CD3-3096061A7D70}" type="slidenum">
              <a:rPr lang="en-IE" smtClean="0"/>
              <a:t>38</a:t>
            </a:fld>
            <a:endParaRPr lang="en-IE"/>
          </a:p>
        </p:txBody>
      </p:sp>
    </p:spTree>
    <p:extLst>
      <p:ext uri="{BB962C8B-B14F-4D97-AF65-F5344CB8AC3E}">
        <p14:creationId xmlns:p14="http://schemas.microsoft.com/office/powerpoint/2010/main" val="19251736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7000"/>
              </a:lnSpc>
              <a:spcBef>
                <a:spcPts val="600"/>
              </a:spcBef>
              <a:spcAft>
                <a:spcPts val="600"/>
              </a:spcAft>
              <a:buClrTx/>
              <a:buSzTx/>
              <a:buFontTx/>
              <a:buNone/>
              <a:tabLst/>
              <a:defRPr sz="1800" b="0" i="0" u="none" strike="noStrike" kern="0" cap="none" spc="0" baseline="0">
                <a:solidFill>
                  <a:srgbClr val="000000"/>
                </a:solidFill>
                <a:uFillTx/>
              </a:defRPr>
            </a:pPr>
            <a:r>
              <a:rPr kumimoji="0" lang="en-IE" sz="1800" b="0" i="0" u="none" strike="noStrike" kern="0" cap="none" spc="0" normalizeH="0" baseline="0" noProof="0" dirty="0">
                <a:ln>
                  <a:noFill/>
                </a:ln>
                <a:solidFill>
                  <a:srgbClr val="000000"/>
                </a:solidFill>
                <a:effectLst/>
                <a:uLnTx/>
                <a:uFillTx/>
                <a:latin typeface="Arial" pitchFamily="34"/>
                <a:ea typeface="Calibri" pitchFamily="34"/>
                <a:cs typeface="Arial" pitchFamily="34"/>
              </a:rPr>
              <a:t>F</a:t>
            </a:r>
            <a:r>
              <a:rPr kumimoji="0" lang="en-IE" sz="1800" b="0" i="0" u="none" strike="noStrike" kern="1200" cap="none" spc="0" normalizeH="0" baseline="0" noProof="0" dirty="0">
                <a:ln>
                  <a:noFill/>
                </a:ln>
                <a:solidFill>
                  <a:srgbClr val="000000"/>
                </a:solidFill>
                <a:effectLst/>
                <a:uLnTx/>
                <a:uFillTx/>
                <a:latin typeface="Arial" pitchFamily="34"/>
                <a:ea typeface="Calibri" pitchFamily="34"/>
                <a:cs typeface="Arial" pitchFamily="34"/>
              </a:rPr>
              <a:t>acilitate the provision of single housing in the countryside based on the core considerations of:</a:t>
            </a:r>
            <a:endParaRPr kumimoji="0" lang="en-IE" sz="1800" b="0" i="0" u="none" strike="noStrike" kern="1200" cap="none" spc="0" normalizeH="0" baseline="0" noProof="0" dirty="0">
              <a:ln>
                <a:noFill/>
              </a:ln>
              <a:solidFill>
                <a:srgbClr val="000000"/>
              </a:solidFill>
              <a:effectLst/>
              <a:uLnTx/>
              <a:uFillTx/>
              <a:latin typeface="Arial" pitchFamily="34"/>
              <a:ea typeface="Calibri" pitchFamily="34"/>
              <a:cs typeface="Times New Roman" pitchFamily="18"/>
            </a:endParaRPr>
          </a:p>
          <a:p>
            <a:endParaRPr lang="en-IE" dirty="0"/>
          </a:p>
        </p:txBody>
      </p:sp>
      <p:sp>
        <p:nvSpPr>
          <p:cNvPr id="4" name="Slide Number Placeholder 3"/>
          <p:cNvSpPr>
            <a:spLocks noGrp="1"/>
          </p:cNvSpPr>
          <p:nvPr>
            <p:ph type="sldNum" sz="quarter" idx="5"/>
          </p:nvPr>
        </p:nvSpPr>
        <p:spPr/>
        <p:txBody>
          <a:bodyPr/>
          <a:lstStyle/>
          <a:p>
            <a:fld id="{85B91A85-2596-4F03-9CD3-3096061A7D70}" type="slidenum">
              <a:rPr lang="en-IE" smtClean="0"/>
              <a:t>39</a:t>
            </a:fld>
            <a:endParaRPr lang="en-IE"/>
          </a:p>
        </p:txBody>
      </p:sp>
    </p:spTree>
    <p:extLst>
      <p:ext uri="{BB962C8B-B14F-4D97-AF65-F5344CB8AC3E}">
        <p14:creationId xmlns:p14="http://schemas.microsoft.com/office/powerpoint/2010/main" val="7899985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85B91A85-2596-4F03-9CD3-3096061A7D70}" type="slidenum">
              <a:rPr lang="en-IE" smtClean="0"/>
              <a:t>5</a:t>
            </a:fld>
            <a:endParaRPr lang="en-IE"/>
          </a:p>
        </p:txBody>
      </p:sp>
    </p:spTree>
    <p:extLst>
      <p:ext uri="{BB962C8B-B14F-4D97-AF65-F5344CB8AC3E}">
        <p14:creationId xmlns:p14="http://schemas.microsoft.com/office/powerpoint/2010/main" val="6506462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85B91A85-2596-4F03-9CD3-3096061A7D70}" type="slidenum">
              <a:rPr lang="en-IE" smtClean="0"/>
              <a:t>40</a:t>
            </a:fld>
            <a:endParaRPr lang="en-IE"/>
          </a:p>
        </p:txBody>
      </p:sp>
    </p:spTree>
    <p:extLst>
      <p:ext uri="{BB962C8B-B14F-4D97-AF65-F5344CB8AC3E}">
        <p14:creationId xmlns:p14="http://schemas.microsoft.com/office/powerpoint/2010/main" val="34760319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2000"/>
              </a:lnSpc>
              <a:spcBef>
                <a:spcPts val="0"/>
              </a:spcBef>
              <a:spcAft>
                <a:spcPts val="800"/>
              </a:spcAft>
              <a:buClrTx/>
              <a:buSzPct val="100000"/>
              <a:buFontTx/>
              <a:buNone/>
              <a:tabLst/>
              <a:defRPr sz="1800" b="0" i="0" u="none" strike="noStrike" kern="0" cap="none" spc="0" baseline="0">
                <a:solidFill>
                  <a:srgbClr val="000000"/>
                </a:solidFill>
                <a:uFillTx/>
              </a:defRPr>
            </a:pPr>
            <a:r>
              <a:rPr kumimoji="0" lang="en-IE" sz="1800" b="0" i="0" u="none" strike="noStrike" kern="1200" cap="none" spc="0" normalizeH="0" baseline="0" noProof="0" dirty="0">
                <a:ln>
                  <a:noFill/>
                </a:ln>
                <a:solidFill>
                  <a:srgbClr val="000000"/>
                </a:solidFill>
                <a:effectLst/>
                <a:uLnTx/>
                <a:uFillTx/>
                <a:latin typeface="Arial" pitchFamily="34"/>
                <a:ea typeface="Times New Roman" pitchFamily="18"/>
                <a:cs typeface="Times New Roman" pitchFamily="18"/>
              </a:rPr>
              <a:t>Specific locations within the various settlements have been identified, where serviced sites may be accommodated.</a:t>
            </a:r>
            <a:endParaRPr kumimoji="0" lang="en-IE" sz="1800" b="0" i="0" u="none" strike="noStrike" kern="1200" cap="none" spc="0" normalizeH="0" baseline="0" noProof="0" dirty="0">
              <a:ln>
                <a:noFill/>
              </a:ln>
              <a:solidFill>
                <a:srgbClr val="000000"/>
              </a:solidFill>
              <a:effectLst/>
              <a:uLnTx/>
              <a:uFillTx/>
              <a:latin typeface="Calibri" pitchFamily="34"/>
              <a:ea typeface="Calibri" pitchFamily="34"/>
              <a:cs typeface="Times New Roman" pitchFamily="18"/>
            </a:endParaRPr>
          </a:p>
          <a:p>
            <a:endParaRPr lang="en-IE" dirty="0"/>
          </a:p>
        </p:txBody>
      </p:sp>
      <p:sp>
        <p:nvSpPr>
          <p:cNvPr id="4" name="Slide Number Placeholder 3"/>
          <p:cNvSpPr>
            <a:spLocks noGrp="1"/>
          </p:cNvSpPr>
          <p:nvPr>
            <p:ph type="sldNum" sz="quarter" idx="5"/>
          </p:nvPr>
        </p:nvSpPr>
        <p:spPr/>
        <p:txBody>
          <a:bodyPr/>
          <a:lstStyle/>
          <a:p>
            <a:fld id="{85B91A85-2596-4F03-9CD3-3096061A7D70}" type="slidenum">
              <a:rPr lang="en-IE" smtClean="0"/>
              <a:t>41</a:t>
            </a:fld>
            <a:endParaRPr lang="en-IE"/>
          </a:p>
        </p:txBody>
      </p:sp>
    </p:spTree>
    <p:extLst>
      <p:ext uri="{BB962C8B-B14F-4D97-AF65-F5344CB8AC3E}">
        <p14:creationId xmlns:p14="http://schemas.microsoft.com/office/powerpoint/2010/main" val="1799365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85B91A85-2596-4F03-9CD3-3096061A7D70}" type="slidenum">
              <a:rPr lang="en-IE" smtClean="0"/>
              <a:t>42</a:t>
            </a:fld>
            <a:endParaRPr lang="en-IE"/>
          </a:p>
        </p:txBody>
      </p:sp>
    </p:spTree>
    <p:extLst>
      <p:ext uri="{BB962C8B-B14F-4D97-AF65-F5344CB8AC3E}">
        <p14:creationId xmlns:p14="http://schemas.microsoft.com/office/powerpoint/2010/main" val="3015348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1000"/>
              </a:spcBef>
              <a:spcAft>
                <a:spcPts val="0"/>
              </a:spcAft>
              <a:buClrTx/>
              <a:buSzPct val="100000"/>
              <a:buFont typeface="Arial" pitchFamily="34"/>
              <a:buNone/>
              <a:tabLst/>
              <a:defRPr/>
            </a:pPr>
            <a:r>
              <a:rPr kumimoji="0" lang="en-IE" sz="2000" b="0" i="0" u="none" strike="noStrike" kern="1200" cap="none" spc="0" normalizeH="0" baseline="0" noProof="0" dirty="0">
                <a:ln>
                  <a:noFill/>
                </a:ln>
                <a:solidFill>
                  <a:srgbClr val="000000"/>
                </a:solidFill>
                <a:effectLst/>
                <a:uLnTx/>
                <a:uFillTx/>
                <a:latin typeface="Arial" pitchFamily="34"/>
                <a:ea typeface="+mn-ea"/>
                <a:cs typeface="Arial" pitchFamily="34"/>
              </a:rPr>
              <a:t>…………..persons residing for a period of 5 years within a 10km radius of the site. </a:t>
            </a:r>
          </a:p>
          <a:p>
            <a:endParaRPr lang="en-IE" dirty="0"/>
          </a:p>
        </p:txBody>
      </p:sp>
      <p:sp>
        <p:nvSpPr>
          <p:cNvPr id="4" name="Slide Number Placeholder 3"/>
          <p:cNvSpPr>
            <a:spLocks noGrp="1"/>
          </p:cNvSpPr>
          <p:nvPr>
            <p:ph type="sldNum" sz="quarter" idx="5"/>
          </p:nvPr>
        </p:nvSpPr>
        <p:spPr/>
        <p:txBody>
          <a:bodyPr/>
          <a:lstStyle/>
          <a:p>
            <a:fld id="{85B91A85-2596-4F03-9CD3-3096061A7D70}" type="slidenum">
              <a:rPr lang="en-IE" smtClean="0"/>
              <a:t>43</a:t>
            </a:fld>
            <a:endParaRPr lang="en-IE"/>
          </a:p>
        </p:txBody>
      </p:sp>
    </p:spTree>
    <p:extLst>
      <p:ext uri="{BB962C8B-B14F-4D97-AF65-F5344CB8AC3E}">
        <p14:creationId xmlns:p14="http://schemas.microsoft.com/office/powerpoint/2010/main" val="2047238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85B91A85-2596-4F03-9CD3-3096061A7D70}" type="slidenum">
              <a:rPr lang="en-IE" smtClean="0"/>
              <a:t>7</a:t>
            </a:fld>
            <a:endParaRPr lang="en-IE"/>
          </a:p>
        </p:txBody>
      </p:sp>
    </p:spTree>
    <p:extLst>
      <p:ext uri="{BB962C8B-B14F-4D97-AF65-F5344CB8AC3E}">
        <p14:creationId xmlns:p14="http://schemas.microsoft.com/office/powerpoint/2010/main" val="3007589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85B91A85-2596-4F03-9CD3-3096061A7D70}" type="slidenum">
              <a:rPr lang="en-IE" smtClean="0"/>
              <a:t>10</a:t>
            </a:fld>
            <a:endParaRPr lang="en-IE"/>
          </a:p>
        </p:txBody>
      </p:sp>
    </p:spTree>
    <p:extLst>
      <p:ext uri="{BB962C8B-B14F-4D97-AF65-F5344CB8AC3E}">
        <p14:creationId xmlns:p14="http://schemas.microsoft.com/office/powerpoint/2010/main" val="3220967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85B91A85-2596-4F03-9CD3-3096061A7D70}" type="slidenum">
              <a:rPr lang="en-IE" smtClean="0"/>
              <a:t>13</a:t>
            </a:fld>
            <a:endParaRPr lang="en-IE"/>
          </a:p>
        </p:txBody>
      </p:sp>
    </p:spTree>
    <p:extLst>
      <p:ext uri="{BB962C8B-B14F-4D97-AF65-F5344CB8AC3E}">
        <p14:creationId xmlns:p14="http://schemas.microsoft.com/office/powerpoint/2010/main" val="3901164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The structure of HNDA is informed by the </a:t>
            </a:r>
            <a:r>
              <a:rPr kumimoji="0" lang="en-US" sz="2000" b="1" i="1"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Guidance on the Preparation of a Housing Need and Demand Assessment</a:t>
            </a:r>
            <a:r>
              <a:rPr kumimoji="0" lang="en-US" sz="20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published by the Department of Housing, Local Government and Heritage in April 2021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dirty="0"/>
              <a:t>The HNDA provides long-run estimates for housing need based on projected housing market affordability and finds that for the period 2023 to 2031, c. 30.2% of new households formed will need social housing support, 31.5% will be able to buy a home, 27.7% will be able to rent, and 10.6% will need affordable housing (affordable purchase or cost rental).</a:t>
            </a:r>
            <a:endParaRPr kumimoji="0" lang="en-US" sz="20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endParaRPr lang="en-IE" dirty="0"/>
          </a:p>
        </p:txBody>
      </p:sp>
      <p:sp>
        <p:nvSpPr>
          <p:cNvPr id="4" name="Slide Number Placeholder 3"/>
          <p:cNvSpPr>
            <a:spLocks noGrp="1"/>
          </p:cNvSpPr>
          <p:nvPr>
            <p:ph type="sldNum" sz="quarter" idx="5"/>
          </p:nvPr>
        </p:nvSpPr>
        <p:spPr/>
        <p:txBody>
          <a:bodyPr/>
          <a:lstStyle/>
          <a:p>
            <a:fld id="{85B91A85-2596-4F03-9CD3-3096061A7D70}" type="slidenum">
              <a:rPr lang="en-IE" smtClean="0"/>
              <a:t>15</a:t>
            </a:fld>
            <a:endParaRPr lang="en-IE"/>
          </a:p>
        </p:txBody>
      </p:sp>
    </p:spTree>
    <p:extLst>
      <p:ext uri="{BB962C8B-B14F-4D97-AF65-F5344CB8AC3E}">
        <p14:creationId xmlns:p14="http://schemas.microsoft.com/office/powerpoint/2010/main" val="288163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just" defTabSz="914400" rtl="0" eaLnBrk="1" fontAlgn="auto" latinLnBrk="0" hangingPunct="1">
              <a:lnSpc>
                <a:spcPct val="107000"/>
              </a:lnSpc>
              <a:spcBef>
                <a:spcPts val="6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The Policies, Objectives and Actions contained in the Housing Chapter relates to:</a:t>
            </a:r>
          </a:p>
          <a:p>
            <a:endParaRPr lang="en-IE" dirty="0"/>
          </a:p>
        </p:txBody>
      </p:sp>
      <p:sp>
        <p:nvSpPr>
          <p:cNvPr id="4" name="Slide Number Placeholder 3"/>
          <p:cNvSpPr>
            <a:spLocks noGrp="1"/>
          </p:cNvSpPr>
          <p:nvPr>
            <p:ph type="sldNum" sz="quarter" idx="5"/>
          </p:nvPr>
        </p:nvSpPr>
        <p:spPr/>
        <p:txBody>
          <a:bodyPr/>
          <a:lstStyle/>
          <a:p>
            <a:fld id="{85B91A85-2596-4F03-9CD3-3096061A7D70}" type="slidenum">
              <a:rPr lang="en-IE" smtClean="0"/>
              <a:t>16</a:t>
            </a:fld>
            <a:endParaRPr lang="en-IE"/>
          </a:p>
        </p:txBody>
      </p:sp>
    </p:spTree>
    <p:extLst>
      <p:ext uri="{BB962C8B-B14F-4D97-AF65-F5344CB8AC3E}">
        <p14:creationId xmlns:p14="http://schemas.microsoft.com/office/powerpoint/2010/main" val="5380143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85B91A85-2596-4F03-9CD3-3096061A7D70}" type="slidenum">
              <a:rPr lang="en-IE" smtClean="0"/>
              <a:t>17</a:t>
            </a:fld>
            <a:endParaRPr lang="en-IE"/>
          </a:p>
        </p:txBody>
      </p:sp>
    </p:spTree>
    <p:extLst>
      <p:ext uri="{BB962C8B-B14F-4D97-AF65-F5344CB8AC3E}">
        <p14:creationId xmlns:p14="http://schemas.microsoft.com/office/powerpoint/2010/main" val="1845250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1479E-0C3F-4CBC-B7B7-5B91A837F9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CB75C875-CF0F-4C12-B344-9BB94B6275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8BA9090E-F870-4C67-9DB9-31C30A0FC86C}"/>
              </a:ext>
            </a:extLst>
          </p:cNvPr>
          <p:cNvSpPr>
            <a:spLocks noGrp="1"/>
          </p:cNvSpPr>
          <p:nvPr>
            <p:ph type="dt" sz="half" idx="10"/>
          </p:nvPr>
        </p:nvSpPr>
        <p:spPr/>
        <p:txBody>
          <a:bodyPr/>
          <a:lstStyle/>
          <a:p>
            <a:fld id="{02AC24A9-CCB6-4F8D-B8DB-C2F3692CFA5A}" type="datetimeFigureOut">
              <a:rPr lang="en-US" smtClean="0"/>
              <a:t>4/27/2022</a:t>
            </a:fld>
            <a:endParaRPr lang="en-US" dirty="0"/>
          </a:p>
        </p:txBody>
      </p:sp>
      <p:sp>
        <p:nvSpPr>
          <p:cNvPr id="5" name="Footer Placeholder 4">
            <a:extLst>
              <a:ext uri="{FF2B5EF4-FFF2-40B4-BE49-F238E27FC236}">
                <a16:creationId xmlns:a16="http://schemas.microsoft.com/office/drawing/2014/main" id="{70ACFF51-BB09-4A56-85E7-92117E9E145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5D227F7-321D-4D6C-B06C-F302BF4B2CA9}"/>
              </a:ext>
            </a:extLst>
          </p:cNvPr>
          <p:cNvSpPr>
            <a:spLocks noGrp="1"/>
          </p:cNvSpPr>
          <p:nvPr>
            <p:ph type="sldNum" sz="quarter" idx="12"/>
          </p:nvPr>
        </p:nvSpPr>
        <p:spPr/>
        <p:txBody>
          <a:bodyPr/>
          <a:lstStyle/>
          <a:p>
            <a:fld id="{B2DC25EE-239B-4C5F-AAD1-255A7D5F1EE2}" type="slidenum">
              <a:rPr lang="en-US" smtClean="0"/>
              <a:t>‹#›</a:t>
            </a:fld>
            <a:endParaRPr lang="en-US" dirty="0"/>
          </a:p>
        </p:txBody>
      </p:sp>
    </p:spTree>
    <p:extLst>
      <p:ext uri="{BB962C8B-B14F-4D97-AF65-F5344CB8AC3E}">
        <p14:creationId xmlns:p14="http://schemas.microsoft.com/office/powerpoint/2010/main" val="174840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BA189-41A3-4DA0-BF78-D8FFBF4F9F54}"/>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10AC312C-80B9-4883-97B2-E903E0C9726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828F50BF-1B05-47ED-9271-FCF85EEC8579}"/>
              </a:ext>
            </a:extLst>
          </p:cNvPr>
          <p:cNvSpPr>
            <a:spLocks noGrp="1"/>
          </p:cNvSpPr>
          <p:nvPr>
            <p:ph type="dt" sz="half" idx="10"/>
          </p:nvPr>
        </p:nvSpPr>
        <p:spPr/>
        <p:txBody>
          <a:bodyPr/>
          <a:lstStyle/>
          <a:p>
            <a:fld id="{02AC24A9-CCB6-4F8D-B8DB-C2F3692CFA5A}" type="datetimeFigureOut">
              <a:rPr lang="en-US" smtClean="0"/>
              <a:t>4/27/2022</a:t>
            </a:fld>
            <a:endParaRPr lang="en-US" dirty="0"/>
          </a:p>
        </p:txBody>
      </p:sp>
      <p:sp>
        <p:nvSpPr>
          <p:cNvPr id="5" name="Footer Placeholder 4">
            <a:extLst>
              <a:ext uri="{FF2B5EF4-FFF2-40B4-BE49-F238E27FC236}">
                <a16:creationId xmlns:a16="http://schemas.microsoft.com/office/drawing/2014/main" id="{FC11195E-D36B-4266-8C5E-FCA1C71EFC1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122DFF5-F7AC-4B7F-A0E9-B604DF456CFA}"/>
              </a:ext>
            </a:extLst>
          </p:cNvPr>
          <p:cNvSpPr>
            <a:spLocks noGrp="1"/>
          </p:cNvSpPr>
          <p:nvPr>
            <p:ph type="sldNum" sz="quarter" idx="12"/>
          </p:nvPr>
        </p:nvSpPr>
        <p:spPr/>
        <p:txBody>
          <a:bodyPr/>
          <a:lstStyle/>
          <a:p>
            <a:fld id="{B2DC25EE-239B-4C5F-AAD1-255A7D5F1EE2}" type="slidenum">
              <a:rPr lang="en-US" smtClean="0"/>
              <a:t>‹#›</a:t>
            </a:fld>
            <a:endParaRPr lang="en-US" dirty="0"/>
          </a:p>
        </p:txBody>
      </p:sp>
    </p:spTree>
    <p:extLst>
      <p:ext uri="{BB962C8B-B14F-4D97-AF65-F5344CB8AC3E}">
        <p14:creationId xmlns:p14="http://schemas.microsoft.com/office/powerpoint/2010/main" val="17975342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ABAAB6-F43C-437C-9AC4-510A45A6A34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43B92B3B-5619-43B5-B27B-81435D0C0BA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00CF4D12-EF52-4827-88D1-4760A3B7D99E}"/>
              </a:ext>
            </a:extLst>
          </p:cNvPr>
          <p:cNvSpPr>
            <a:spLocks noGrp="1"/>
          </p:cNvSpPr>
          <p:nvPr>
            <p:ph type="dt" sz="half" idx="10"/>
          </p:nvPr>
        </p:nvSpPr>
        <p:spPr/>
        <p:txBody>
          <a:bodyPr/>
          <a:lstStyle/>
          <a:p>
            <a:fld id="{02AC24A9-CCB6-4F8D-B8DB-C2F3692CFA5A}" type="datetimeFigureOut">
              <a:rPr lang="en-US" smtClean="0"/>
              <a:t>4/27/2022</a:t>
            </a:fld>
            <a:endParaRPr lang="en-US" dirty="0"/>
          </a:p>
        </p:txBody>
      </p:sp>
      <p:sp>
        <p:nvSpPr>
          <p:cNvPr id="5" name="Footer Placeholder 4">
            <a:extLst>
              <a:ext uri="{FF2B5EF4-FFF2-40B4-BE49-F238E27FC236}">
                <a16:creationId xmlns:a16="http://schemas.microsoft.com/office/drawing/2014/main" id="{CB97BFF4-905E-4697-908B-05BA82825F1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EBB325E-D66E-4C21-A24F-73B03DBD11C4}"/>
              </a:ext>
            </a:extLst>
          </p:cNvPr>
          <p:cNvSpPr>
            <a:spLocks noGrp="1"/>
          </p:cNvSpPr>
          <p:nvPr>
            <p:ph type="sldNum" sz="quarter" idx="12"/>
          </p:nvPr>
        </p:nvSpPr>
        <p:spPr/>
        <p:txBody>
          <a:bodyPr/>
          <a:lstStyle/>
          <a:p>
            <a:fld id="{B2DC25EE-239B-4C5F-AAD1-255A7D5F1EE2}" type="slidenum">
              <a:rPr lang="en-US" smtClean="0"/>
              <a:t>‹#›</a:t>
            </a:fld>
            <a:endParaRPr lang="en-US" dirty="0"/>
          </a:p>
        </p:txBody>
      </p:sp>
    </p:spTree>
    <p:extLst>
      <p:ext uri="{BB962C8B-B14F-4D97-AF65-F5344CB8AC3E}">
        <p14:creationId xmlns:p14="http://schemas.microsoft.com/office/powerpoint/2010/main" val="37438100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D957F-E3C6-4A9F-9648-C7AB8B94FD4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C7D83DC3-29D1-4B1D-8877-B60C51FB79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B2D85AC1-8F5A-4342-A2CE-8636F8556405}"/>
              </a:ext>
            </a:extLst>
          </p:cNvPr>
          <p:cNvSpPr>
            <a:spLocks noGrp="1"/>
          </p:cNvSpPr>
          <p:nvPr>
            <p:ph type="dt" sz="half" idx="10"/>
          </p:nvPr>
        </p:nvSpPr>
        <p:spPr/>
        <p:txBody>
          <a:bodyPr/>
          <a:lstStyle/>
          <a:p>
            <a:fld id="{6C0F200F-FC2F-4AC2-8FD1-451B3BD9F6B7}" type="datetimeFigureOut">
              <a:rPr lang="en-IE" smtClean="0"/>
              <a:t>27/04/2022</a:t>
            </a:fld>
            <a:endParaRPr lang="en-IE"/>
          </a:p>
        </p:txBody>
      </p:sp>
      <p:sp>
        <p:nvSpPr>
          <p:cNvPr id="5" name="Footer Placeholder 4">
            <a:extLst>
              <a:ext uri="{FF2B5EF4-FFF2-40B4-BE49-F238E27FC236}">
                <a16:creationId xmlns:a16="http://schemas.microsoft.com/office/drawing/2014/main" id="{F139F7E4-6B62-445B-AAEF-B2E17472BBF3}"/>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68D86214-DC3E-416E-8E8A-D9146ED0A302}"/>
              </a:ext>
            </a:extLst>
          </p:cNvPr>
          <p:cNvSpPr>
            <a:spLocks noGrp="1"/>
          </p:cNvSpPr>
          <p:nvPr>
            <p:ph type="sldNum" sz="quarter" idx="12"/>
          </p:nvPr>
        </p:nvSpPr>
        <p:spPr/>
        <p:txBody>
          <a:bodyPr/>
          <a:lstStyle/>
          <a:p>
            <a:fld id="{EA483FE6-13BE-4A4F-BF7C-9C58D5FCD038}" type="slidenum">
              <a:rPr lang="en-IE" smtClean="0"/>
              <a:t>‹#›</a:t>
            </a:fld>
            <a:endParaRPr lang="en-IE"/>
          </a:p>
        </p:txBody>
      </p:sp>
    </p:spTree>
    <p:extLst>
      <p:ext uri="{BB962C8B-B14F-4D97-AF65-F5344CB8AC3E}">
        <p14:creationId xmlns:p14="http://schemas.microsoft.com/office/powerpoint/2010/main" val="17107498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8E5A8-475B-4553-960D-EE0E740D4873}"/>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D1CFF6E9-552B-4573-A02C-E219D4EB91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9823F935-6E12-42E6-9BBB-A304EE0C321A}"/>
              </a:ext>
            </a:extLst>
          </p:cNvPr>
          <p:cNvSpPr>
            <a:spLocks noGrp="1"/>
          </p:cNvSpPr>
          <p:nvPr>
            <p:ph type="dt" sz="half" idx="10"/>
          </p:nvPr>
        </p:nvSpPr>
        <p:spPr/>
        <p:txBody>
          <a:bodyPr/>
          <a:lstStyle/>
          <a:p>
            <a:fld id="{6C0F200F-FC2F-4AC2-8FD1-451B3BD9F6B7}" type="datetimeFigureOut">
              <a:rPr lang="en-IE" smtClean="0"/>
              <a:t>27/04/2022</a:t>
            </a:fld>
            <a:endParaRPr lang="en-IE"/>
          </a:p>
        </p:txBody>
      </p:sp>
      <p:sp>
        <p:nvSpPr>
          <p:cNvPr id="5" name="Footer Placeholder 4">
            <a:extLst>
              <a:ext uri="{FF2B5EF4-FFF2-40B4-BE49-F238E27FC236}">
                <a16:creationId xmlns:a16="http://schemas.microsoft.com/office/drawing/2014/main" id="{90D1BD1F-73E7-4EA7-A45B-5F2C9F2CAE4B}"/>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E0275716-0580-4777-9DD5-3331EE5F1AC6}"/>
              </a:ext>
            </a:extLst>
          </p:cNvPr>
          <p:cNvSpPr>
            <a:spLocks noGrp="1"/>
          </p:cNvSpPr>
          <p:nvPr>
            <p:ph type="sldNum" sz="quarter" idx="12"/>
          </p:nvPr>
        </p:nvSpPr>
        <p:spPr/>
        <p:txBody>
          <a:bodyPr/>
          <a:lstStyle/>
          <a:p>
            <a:fld id="{EA483FE6-13BE-4A4F-BF7C-9C58D5FCD038}" type="slidenum">
              <a:rPr lang="en-IE" smtClean="0"/>
              <a:t>‹#›</a:t>
            </a:fld>
            <a:endParaRPr lang="en-IE"/>
          </a:p>
        </p:txBody>
      </p:sp>
    </p:spTree>
    <p:extLst>
      <p:ext uri="{BB962C8B-B14F-4D97-AF65-F5344CB8AC3E}">
        <p14:creationId xmlns:p14="http://schemas.microsoft.com/office/powerpoint/2010/main" val="41539262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A25A2-7E81-470D-A2FC-85767CD3A3A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514308C0-7C48-4880-B325-D9CB6BC69DE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6A58403-1005-4F28-9F2D-1CBA08343340}"/>
              </a:ext>
            </a:extLst>
          </p:cNvPr>
          <p:cNvSpPr>
            <a:spLocks noGrp="1"/>
          </p:cNvSpPr>
          <p:nvPr>
            <p:ph type="dt" sz="half" idx="10"/>
          </p:nvPr>
        </p:nvSpPr>
        <p:spPr/>
        <p:txBody>
          <a:bodyPr/>
          <a:lstStyle/>
          <a:p>
            <a:fld id="{6C0F200F-FC2F-4AC2-8FD1-451B3BD9F6B7}" type="datetimeFigureOut">
              <a:rPr lang="en-IE" smtClean="0"/>
              <a:t>27/04/2022</a:t>
            </a:fld>
            <a:endParaRPr lang="en-IE"/>
          </a:p>
        </p:txBody>
      </p:sp>
      <p:sp>
        <p:nvSpPr>
          <p:cNvPr id="5" name="Footer Placeholder 4">
            <a:extLst>
              <a:ext uri="{FF2B5EF4-FFF2-40B4-BE49-F238E27FC236}">
                <a16:creationId xmlns:a16="http://schemas.microsoft.com/office/drawing/2014/main" id="{FEB3C71F-2096-4D4F-883F-3BDF359466E0}"/>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FD2877D5-BC99-4CC5-A019-05F92E263448}"/>
              </a:ext>
            </a:extLst>
          </p:cNvPr>
          <p:cNvSpPr>
            <a:spLocks noGrp="1"/>
          </p:cNvSpPr>
          <p:nvPr>
            <p:ph type="sldNum" sz="quarter" idx="12"/>
          </p:nvPr>
        </p:nvSpPr>
        <p:spPr/>
        <p:txBody>
          <a:bodyPr/>
          <a:lstStyle/>
          <a:p>
            <a:fld id="{EA483FE6-13BE-4A4F-BF7C-9C58D5FCD038}" type="slidenum">
              <a:rPr lang="en-IE" smtClean="0"/>
              <a:t>‹#›</a:t>
            </a:fld>
            <a:endParaRPr lang="en-IE"/>
          </a:p>
        </p:txBody>
      </p:sp>
    </p:spTree>
    <p:extLst>
      <p:ext uri="{BB962C8B-B14F-4D97-AF65-F5344CB8AC3E}">
        <p14:creationId xmlns:p14="http://schemas.microsoft.com/office/powerpoint/2010/main" val="13378895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25541-50A3-4EFA-BC3C-62A28135024D}"/>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3A439BB2-0DCE-4521-A0AA-B0025E9A682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95E56808-67AE-4465-B087-796552AEE70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383AEF34-0AAD-4E72-89C9-FC1BE14BFA47}"/>
              </a:ext>
            </a:extLst>
          </p:cNvPr>
          <p:cNvSpPr>
            <a:spLocks noGrp="1"/>
          </p:cNvSpPr>
          <p:nvPr>
            <p:ph type="dt" sz="half" idx="10"/>
          </p:nvPr>
        </p:nvSpPr>
        <p:spPr/>
        <p:txBody>
          <a:bodyPr/>
          <a:lstStyle/>
          <a:p>
            <a:fld id="{6C0F200F-FC2F-4AC2-8FD1-451B3BD9F6B7}" type="datetimeFigureOut">
              <a:rPr lang="en-IE" smtClean="0"/>
              <a:t>27/04/2022</a:t>
            </a:fld>
            <a:endParaRPr lang="en-IE"/>
          </a:p>
        </p:txBody>
      </p:sp>
      <p:sp>
        <p:nvSpPr>
          <p:cNvPr id="6" name="Footer Placeholder 5">
            <a:extLst>
              <a:ext uri="{FF2B5EF4-FFF2-40B4-BE49-F238E27FC236}">
                <a16:creationId xmlns:a16="http://schemas.microsoft.com/office/drawing/2014/main" id="{7BF9C3A3-DB41-4550-AE25-5391BA4CA699}"/>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208435C2-110E-455A-AB2C-07EDE5B6CD9A}"/>
              </a:ext>
            </a:extLst>
          </p:cNvPr>
          <p:cNvSpPr>
            <a:spLocks noGrp="1"/>
          </p:cNvSpPr>
          <p:nvPr>
            <p:ph type="sldNum" sz="quarter" idx="12"/>
          </p:nvPr>
        </p:nvSpPr>
        <p:spPr/>
        <p:txBody>
          <a:bodyPr/>
          <a:lstStyle/>
          <a:p>
            <a:fld id="{EA483FE6-13BE-4A4F-BF7C-9C58D5FCD038}" type="slidenum">
              <a:rPr lang="en-IE" smtClean="0"/>
              <a:t>‹#›</a:t>
            </a:fld>
            <a:endParaRPr lang="en-IE"/>
          </a:p>
        </p:txBody>
      </p:sp>
    </p:spTree>
    <p:extLst>
      <p:ext uri="{BB962C8B-B14F-4D97-AF65-F5344CB8AC3E}">
        <p14:creationId xmlns:p14="http://schemas.microsoft.com/office/powerpoint/2010/main" val="25932288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1B2EC-033E-4BA3-92AD-30A647C1B139}"/>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0AF99A76-C09A-4C82-B036-52ACE1714B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1601A7-FF04-497B-9F74-59B4EF53921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EDC97DC6-8B9B-4DFE-8C94-DF90323364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CFA7FD-9C7A-440D-A4BD-DB48306AFD3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254AE542-9608-472D-AA9F-D4B3C1FCB260}"/>
              </a:ext>
            </a:extLst>
          </p:cNvPr>
          <p:cNvSpPr>
            <a:spLocks noGrp="1"/>
          </p:cNvSpPr>
          <p:nvPr>
            <p:ph type="dt" sz="half" idx="10"/>
          </p:nvPr>
        </p:nvSpPr>
        <p:spPr/>
        <p:txBody>
          <a:bodyPr/>
          <a:lstStyle/>
          <a:p>
            <a:fld id="{6C0F200F-FC2F-4AC2-8FD1-451B3BD9F6B7}" type="datetimeFigureOut">
              <a:rPr lang="en-IE" smtClean="0"/>
              <a:t>27/04/2022</a:t>
            </a:fld>
            <a:endParaRPr lang="en-IE"/>
          </a:p>
        </p:txBody>
      </p:sp>
      <p:sp>
        <p:nvSpPr>
          <p:cNvPr id="8" name="Footer Placeholder 7">
            <a:extLst>
              <a:ext uri="{FF2B5EF4-FFF2-40B4-BE49-F238E27FC236}">
                <a16:creationId xmlns:a16="http://schemas.microsoft.com/office/drawing/2014/main" id="{4DA10811-560D-4CBE-80B0-B73EE71F0047}"/>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7571B86B-F527-49E1-8755-E07C1D669BF7}"/>
              </a:ext>
            </a:extLst>
          </p:cNvPr>
          <p:cNvSpPr>
            <a:spLocks noGrp="1"/>
          </p:cNvSpPr>
          <p:nvPr>
            <p:ph type="sldNum" sz="quarter" idx="12"/>
          </p:nvPr>
        </p:nvSpPr>
        <p:spPr/>
        <p:txBody>
          <a:bodyPr/>
          <a:lstStyle/>
          <a:p>
            <a:fld id="{EA483FE6-13BE-4A4F-BF7C-9C58D5FCD038}" type="slidenum">
              <a:rPr lang="en-IE" smtClean="0"/>
              <a:t>‹#›</a:t>
            </a:fld>
            <a:endParaRPr lang="en-IE"/>
          </a:p>
        </p:txBody>
      </p:sp>
    </p:spTree>
    <p:extLst>
      <p:ext uri="{BB962C8B-B14F-4D97-AF65-F5344CB8AC3E}">
        <p14:creationId xmlns:p14="http://schemas.microsoft.com/office/powerpoint/2010/main" val="420221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4FF10-4CD6-4AC9-BADD-5C00C5F7CE73}"/>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4F8F7F54-26E6-4C9B-9276-B182819FC5BA}"/>
              </a:ext>
            </a:extLst>
          </p:cNvPr>
          <p:cNvSpPr>
            <a:spLocks noGrp="1"/>
          </p:cNvSpPr>
          <p:nvPr>
            <p:ph type="dt" sz="half" idx="10"/>
          </p:nvPr>
        </p:nvSpPr>
        <p:spPr/>
        <p:txBody>
          <a:bodyPr/>
          <a:lstStyle/>
          <a:p>
            <a:fld id="{6C0F200F-FC2F-4AC2-8FD1-451B3BD9F6B7}" type="datetimeFigureOut">
              <a:rPr lang="en-IE" smtClean="0"/>
              <a:t>27/04/2022</a:t>
            </a:fld>
            <a:endParaRPr lang="en-IE"/>
          </a:p>
        </p:txBody>
      </p:sp>
      <p:sp>
        <p:nvSpPr>
          <p:cNvPr id="4" name="Footer Placeholder 3">
            <a:extLst>
              <a:ext uri="{FF2B5EF4-FFF2-40B4-BE49-F238E27FC236}">
                <a16:creationId xmlns:a16="http://schemas.microsoft.com/office/drawing/2014/main" id="{AB2FA278-B9E6-4667-B45C-B9CBC2542287}"/>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E3C85786-A45C-4BF0-88E8-6F90C8237CC6}"/>
              </a:ext>
            </a:extLst>
          </p:cNvPr>
          <p:cNvSpPr>
            <a:spLocks noGrp="1"/>
          </p:cNvSpPr>
          <p:nvPr>
            <p:ph type="sldNum" sz="quarter" idx="12"/>
          </p:nvPr>
        </p:nvSpPr>
        <p:spPr/>
        <p:txBody>
          <a:bodyPr/>
          <a:lstStyle/>
          <a:p>
            <a:fld id="{EA483FE6-13BE-4A4F-BF7C-9C58D5FCD038}" type="slidenum">
              <a:rPr lang="en-IE" smtClean="0"/>
              <a:t>‹#›</a:t>
            </a:fld>
            <a:endParaRPr lang="en-IE"/>
          </a:p>
        </p:txBody>
      </p:sp>
    </p:spTree>
    <p:extLst>
      <p:ext uri="{BB962C8B-B14F-4D97-AF65-F5344CB8AC3E}">
        <p14:creationId xmlns:p14="http://schemas.microsoft.com/office/powerpoint/2010/main" val="24152917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79DAFB-A790-4216-B415-2DE07E19B033}"/>
              </a:ext>
            </a:extLst>
          </p:cNvPr>
          <p:cNvSpPr>
            <a:spLocks noGrp="1"/>
          </p:cNvSpPr>
          <p:nvPr>
            <p:ph type="dt" sz="half" idx="10"/>
          </p:nvPr>
        </p:nvSpPr>
        <p:spPr/>
        <p:txBody>
          <a:bodyPr/>
          <a:lstStyle/>
          <a:p>
            <a:fld id="{6C0F200F-FC2F-4AC2-8FD1-451B3BD9F6B7}" type="datetimeFigureOut">
              <a:rPr lang="en-IE" smtClean="0"/>
              <a:t>27/04/2022</a:t>
            </a:fld>
            <a:endParaRPr lang="en-IE"/>
          </a:p>
        </p:txBody>
      </p:sp>
      <p:sp>
        <p:nvSpPr>
          <p:cNvPr id="3" name="Footer Placeholder 2">
            <a:extLst>
              <a:ext uri="{FF2B5EF4-FFF2-40B4-BE49-F238E27FC236}">
                <a16:creationId xmlns:a16="http://schemas.microsoft.com/office/drawing/2014/main" id="{DFA8FECA-AA0A-4CDA-8761-2D69184A1AC4}"/>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6F4699F8-1B51-459A-A9EF-A8C95579AFB0}"/>
              </a:ext>
            </a:extLst>
          </p:cNvPr>
          <p:cNvSpPr>
            <a:spLocks noGrp="1"/>
          </p:cNvSpPr>
          <p:nvPr>
            <p:ph type="sldNum" sz="quarter" idx="12"/>
          </p:nvPr>
        </p:nvSpPr>
        <p:spPr/>
        <p:txBody>
          <a:bodyPr/>
          <a:lstStyle/>
          <a:p>
            <a:fld id="{EA483FE6-13BE-4A4F-BF7C-9C58D5FCD038}" type="slidenum">
              <a:rPr lang="en-IE" smtClean="0"/>
              <a:t>‹#›</a:t>
            </a:fld>
            <a:endParaRPr lang="en-IE"/>
          </a:p>
        </p:txBody>
      </p:sp>
    </p:spTree>
    <p:extLst>
      <p:ext uri="{BB962C8B-B14F-4D97-AF65-F5344CB8AC3E}">
        <p14:creationId xmlns:p14="http://schemas.microsoft.com/office/powerpoint/2010/main" val="824663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5F8B5-C8CF-437E-9BF6-2DA117C201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6B2CBADE-F212-459B-A225-791A19B94E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2E889C8E-AF47-48D9-9B8D-DF5FFE279C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F67080-F0C5-4432-9BBF-C74C17E36485}"/>
              </a:ext>
            </a:extLst>
          </p:cNvPr>
          <p:cNvSpPr>
            <a:spLocks noGrp="1"/>
          </p:cNvSpPr>
          <p:nvPr>
            <p:ph type="dt" sz="half" idx="10"/>
          </p:nvPr>
        </p:nvSpPr>
        <p:spPr/>
        <p:txBody>
          <a:bodyPr/>
          <a:lstStyle/>
          <a:p>
            <a:fld id="{6C0F200F-FC2F-4AC2-8FD1-451B3BD9F6B7}" type="datetimeFigureOut">
              <a:rPr lang="en-IE" smtClean="0"/>
              <a:t>27/04/2022</a:t>
            </a:fld>
            <a:endParaRPr lang="en-IE"/>
          </a:p>
        </p:txBody>
      </p:sp>
      <p:sp>
        <p:nvSpPr>
          <p:cNvPr id="6" name="Footer Placeholder 5">
            <a:extLst>
              <a:ext uri="{FF2B5EF4-FFF2-40B4-BE49-F238E27FC236}">
                <a16:creationId xmlns:a16="http://schemas.microsoft.com/office/drawing/2014/main" id="{F1864B1E-B311-4CC3-8F3A-B5343E9BB729}"/>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5A848540-853C-4333-98E3-2A8F9BFCAA4F}"/>
              </a:ext>
            </a:extLst>
          </p:cNvPr>
          <p:cNvSpPr>
            <a:spLocks noGrp="1"/>
          </p:cNvSpPr>
          <p:nvPr>
            <p:ph type="sldNum" sz="quarter" idx="12"/>
          </p:nvPr>
        </p:nvSpPr>
        <p:spPr/>
        <p:txBody>
          <a:bodyPr/>
          <a:lstStyle/>
          <a:p>
            <a:fld id="{EA483FE6-13BE-4A4F-BF7C-9C58D5FCD038}" type="slidenum">
              <a:rPr lang="en-IE" smtClean="0"/>
              <a:t>‹#›</a:t>
            </a:fld>
            <a:endParaRPr lang="en-IE"/>
          </a:p>
        </p:txBody>
      </p:sp>
    </p:spTree>
    <p:extLst>
      <p:ext uri="{BB962C8B-B14F-4D97-AF65-F5344CB8AC3E}">
        <p14:creationId xmlns:p14="http://schemas.microsoft.com/office/powerpoint/2010/main" val="2176945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7909F-F3A9-437A-95CE-AB7A6F8E97D5}"/>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9AD802E9-D52E-4F00-97EB-6F5F3009EE9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B554A271-1810-455B-BE2A-73F1DD341AF6}"/>
              </a:ext>
            </a:extLst>
          </p:cNvPr>
          <p:cNvSpPr>
            <a:spLocks noGrp="1"/>
          </p:cNvSpPr>
          <p:nvPr>
            <p:ph type="dt" sz="half" idx="10"/>
          </p:nvPr>
        </p:nvSpPr>
        <p:spPr/>
        <p:txBody>
          <a:bodyPr/>
          <a:lstStyle/>
          <a:p>
            <a:fld id="{02AC24A9-CCB6-4F8D-B8DB-C2F3692CFA5A}" type="datetimeFigureOut">
              <a:rPr lang="en-US" smtClean="0"/>
              <a:t>4/27/2022</a:t>
            </a:fld>
            <a:endParaRPr lang="en-US" dirty="0"/>
          </a:p>
        </p:txBody>
      </p:sp>
      <p:sp>
        <p:nvSpPr>
          <p:cNvPr id="5" name="Footer Placeholder 4">
            <a:extLst>
              <a:ext uri="{FF2B5EF4-FFF2-40B4-BE49-F238E27FC236}">
                <a16:creationId xmlns:a16="http://schemas.microsoft.com/office/drawing/2014/main" id="{637AE9C5-3932-42D8-BA2B-B2C30D26A3A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A4337E5-BF02-4DC7-8946-1AC385205F31}"/>
              </a:ext>
            </a:extLst>
          </p:cNvPr>
          <p:cNvSpPr>
            <a:spLocks noGrp="1"/>
          </p:cNvSpPr>
          <p:nvPr>
            <p:ph type="sldNum" sz="quarter" idx="12"/>
          </p:nvPr>
        </p:nvSpPr>
        <p:spPr/>
        <p:txBody>
          <a:bodyPr/>
          <a:lstStyle/>
          <a:p>
            <a:fld id="{B2DC25EE-239B-4C5F-AAD1-255A7D5F1EE2}" type="slidenum">
              <a:rPr lang="en-US" smtClean="0"/>
              <a:t>‹#›</a:t>
            </a:fld>
            <a:endParaRPr lang="en-US" dirty="0"/>
          </a:p>
        </p:txBody>
      </p:sp>
    </p:spTree>
    <p:extLst>
      <p:ext uri="{BB962C8B-B14F-4D97-AF65-F5344CB8AC3E}">
        <p14:creationId xmlns:p14="http://schemas.microsoft.com/office/powerpoint/2010/main" val="19862866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5530C-4843-4AD8-8D51-B66B005AD5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1E36EEEB-1424-4C34-AA8D-D7878EAD87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D0371D51-1D14-4FD5-B90E-486ECE4932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AD1F91-8922-4C0C-BD11-620B90ACCCCB}"/>
              </a:ext>
            </a:extLst>
          </p:cNvPr>
          <p:cNvSpPr>
            <a:spLocks noGrp="1"/>
          </p:cNvSpPr>
          <p:nvPr>
            <p:ph type="dt" sz="half" idx="10"/>
          </p:nvPr>
        </p:nvSpPr>
        <p:spPr/>
        <p:txBody>
          <a:bodyPr/>
          <a:lstStyle/>
          <a:p>
            <a:fld id="{6C0F200F-FC2F-4AC2-8FD1-451B3BD9F6B7}" type="datetimeFigureOut">
              <a:rPr lang="en-IE" smtClean="0"/>
              <a:t>27/04/2022</a:t>
            </a:fld>
            <a:endParaRPr lang="en-IE"/>
          </a:p>
        </p:txBody>
      </p:sp>
      <p:sp>
        <p:nvSpPr>
          <p:cNvPr id="6" name="Footer Placeholder 5">
            <a:extLst>
              <a:ext uri="{FF2B5EF4-FFF2-40B4-BE49-F238E27FC236}">
                <a16:creationId xmlns:a16="http://schemas.microsoft.com/office/drawing/2014/main" id="{0CD349DC-DCF2-4BCD-B601-764E4E34CA5A}"/>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FC9F1F13-920A-43C2-AC4A-185FEABD549F}"/>
              </a:ext>
            </a:extLst>
          </p:cNvPr>
          <p:cNvSpPr>
            <a:spLocks noGrp="1"/>
          </p:cNvSpPr>
          <p:nvPr>
            <p:ph type="sldNum" sz="quarter" idx="12"/>
          </p:nvPr>
        </p:nvSpPr>
        <p:spPr/>
        <p:txBody>
          <a:bodyPr/>
          <a:lstStyle/>
          <a:p>
            <a:fld id="{EA483FE6-13BE-4A4F-BF7C-9C58D5FCD038}" type="slidenum">
              <a:rPr lang="en-IE" smtClean="0"/>
              <a:t>‹#›</a:t>
            </a:fld>
            <a:endParaRPr lang="en-IE"/>
          </a:p>
        </p:txBody>
      </p:sp>
    </p:spTree>
    <p:extLst>
      <p:ext uri="{BB962C8B-B14F-4D97-AF65-F5344CB8AC3E}">
        <p14:creationId xmlns:p14="http://schemas.microsoft.com/office/powerpoint/2010/main" val="14414881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CF7D2-A704-4314-A62D-27C90A8C8829}"/>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17FA1E4D-C959-4890-9D83-71899D846CE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31A0D0EA-C7DF-4BC4-8FEF-D4D9081DDAA4}"/>
              </a:ext>
            </a:extLst>
          </p:cNvPr>
          <p:cNvSpPr>
            <a:spLocks noGrp="1"/>
          </p:cNvSpPr>
          <p:nvPr>
            <p:ph type="dt" sz="half" idx="10"/>
          </p:nvPr>
        </p:nvSpPr>
        <p:spPr/>
        <p:txBody>
          <a:bodyPr/>
          <a:lstStyle/>
          <a:p>
            <a:fld id="{6C0F200F-FC2F-4AC2-8FD1-451B3BD9F6B7}" type="datetimeFigureOut">
              <a:rPr lang="en-IE" smtClean="0"/>
              <a:t>27/04/2022</a:t>
            </a:fld>
            <a:endParaRPr lang="en-IE"/>
          </a:p>
        </p:txBody>
      </p:sp>
      <p:sp>
        <p:nvSpPr>
          <p:cNvPr id="5" name="Footer Placeholder 4">
            <a:extLst>
              <a:ext uri="{FF2B5EF4-FFF2-40B4-BE49-F238E27FC236}">
                <a16:creationId xmlns:a16="http://schemas.microsoft.com/office/drawing/2014/main" id="{8B4C286E-2F93-431A-B685-65D5345C97B9}"/>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32DB0AD5-8F2E-4926-B97C-73EB72454AB0}"/>
              </a:ext>
            </a:extLst>
          </p:cNvPr>
          <p:cNvSpPr>
            <a:spLocks noGrp="1"/>
          </p:cNvSpPr>
          <p:nvPr>
            <p:ph type="sldNum" sz="quarter" idx="12"/>
          </p:nvPr>
        </p:nvSpPr>
        <p:spPr/>
        <p:txBody>
          <a:bodyPr/>
          <a:lstStyle/>
          <a:p>
            <a:fld id="{EA483FE6-13BE-4A4F-BF7C-9C58D5FCD038}" type="slidenum">
              <a:rPr lang="en-IE" smtClean="0"/>
              <a:t>‹#›</a:t>
            </a:fld>
            <a:endParaRPr lang="en-IE"/>
          </a:p>
        </p:txBody>
      </p:sp>
    </p:spTree>
    <p:extLst>
      <p:ext uri="{BB962C8B-B14F-4D97-AF65-F5344CB8AC3E}">
        <p14:creationId xmlns:p14="http://schemas.microsoft.com/office/powerpoint/2010/main" val="12905838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F6EA2C-3FB3-4BEE-8136-90101DBB5FC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DABD9B0D-466A-4009-A445-B419F6F8714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B08195FD-BB3A-4632-AA6B-EFB91AC51C8E}"/>
              </a:ext>
            </a:extLst>
          </p:cNvPr>
          <p:cNvSpPr>
            <a:spLocks noGrp="1"/>
          </p:cNvSpPr>
          <p:nvPr>
            <p:ph type="dt" sz="half" idx="10"/>
          </p:nvPr>
        </p:nvSpPr>
        <p:spPr/>
        <p:txBody>
          <a:bodyPr/>
          <a:lstStyle/>
          <a:p>
            <a:fld id="{6C0F200F-FC2F-4AC2-8FD1-451B3BD9F6B7}" type="datetimeFigureOut">
              <a:rPr lang="en-IE" smtClean="0"/>
              <a:t>27/04/2022</a:t>
            </a:fld>
            <a:endParaRPr lang="en-IE"/>
          </a:p>
        </p:txBody>
      </p:sp>
      <p:sp>
        <p:nvSpPr>
          <p:cNvPr id="5" name="Footer Placeholder 4">
            <a:extLst>
              <a:ext uri="{FF2B5EF4-FFF2-40B4-BE49-F238E27FC236}">
                <a16:creationId xmlns:a16="http://schemas.microsoft.com/office/drawing/2014/main" id="{854CD62C-2278-467E-87B9-E4B90F626654}"/>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70F0DC51-7361-4A79-8D5E-62183B8EDCAE}"/>
              </a:ext>
            </a:extLst>
          </p:cNvPr>
          <p:cNvSpPr>
            <a:spLocks noGrp="1"/>
          </p:cNvSpPr>
          <p:nvPr>
            <p:ph type="sldNum" sz="quarter" idx="12"/>
          </p:nvPr>
        </p:nvSpPr>
        <p:spPr/>
        <p:txBody>
          <a:bodyPr/>
          <a:lstStyle/>
          <a:p>
            <a:fld id="{EA483FE6-13BE-4A4F-BF7C-9C58D5FCD038}" type="slidenum">
              <a:rPr lang="en-IE" smtClean="0"/>
              <a:t>‹#›</a:t>
            </a:fld>
            <a:endParaRPr lang="en-IE"/>
          </a:p>
        </p:txBody>
      </p:sp>
    </p:spTree>
    <p:extLst>
      <p:ext uri="{BB962C8B-B14F-4D97-AF65-F5344CB8AC3E}">
        <p14:creationId xmlns:p14="http://schemas.microsoft.com/office/powerpoint/2010/main" val="26526580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9BAC2-B50D-48FE-BD00-9DA25A443D23}"/>
              </a:ext>
            </a:extLst>
          </p:cNvPr>
          <p:cNvSpPr txBox="1">
            <a:spLocks noGrp="1"/>
          </p:cNvSpPr>
          <p:nvPr>
            <p:ph type="ctrTitle"/>
          </p:nvPr>
        </p:nvSpPr>
        <p:spPr>
          <a:xfrm>
            <a:off x="1524003" y="1122361"/>
            <a:ext cx="9144000" cy="2387598"/>
          </a:xfrm>
        </p:spPr>
        <p:txBody>
          <a:bodyPr anchor="b" anchorCtr="1"/>
          <a:lstStyle>
            <a:lvl1pPr algn="ctr">
              <a:defRPr sz="6000"/>
            </a:lvl1pPr>
          </a:lstStyle>
          <a:p>
            <a:pPr lvl="0"/>
            <a:r>
              <a:rPr lang="en-US"/>
              <a:t>Click to edit Master title style</a:t>
            </a:r>
            <a:endParaRPr lang="en-IE"/>
          </a:p>
        </p:txBody>
      </p:sp>
      <p:sp>
        <p:nvSpPr>
          <p:cNvPr id="3" name="Subtitle 2">
            <a:extLst>
              <a:ext uri="{FF2B5EF4-FFF2-40B4-BE49-F238E27FC236}">
                <a16:creationId xmlns:a16="http://schemas.microsoft.com/office/drawing/2014/main" id="{E1DD5DE2-29E4-48C4-A0DE-0452AB347CC8}"/>
              </a:ext>
            </a:extLst>
          </p:cNvPr>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en-US"/>
              <a:t>Click to edit Master subtitle style</a:t>
            </a:r>
            <a:endParaRPr lang="en-IE"/>
          </a:p>
        </p:txBody>
      </p:sp>
      <p:sp>
        <p:nvSpPr>
          <p:cNvPr id="4" name="Date Placeholder 3">
            <a:extLst>
              <a:ext uri="{FF2B5EF4-FFF2-40B4-BE49-F238E27FC236}">
                <a16:creationId xmlns:a16="http://schemas.microsoft.com/office/drawing/2014/main" id="{1D22250F-113F-47E4-871B-2C9646A00F49}"/>
              </a:ext>
            </a:extLst>
          </p:cNvPr>
          <p:cNvSpPr txBox="1">
            <a:spLocks noGrp="1"/>
          </p:cNvSpPr>
          <p:nvPr>
            <p:ph type="dt" sz="half" idx="7"/>
          </p:nvPr>
        </p:nvSpPr>
        <p:spPr/>
        <p:txBody>
          <a:bodyPr/>
          <a:lstStyle>
            <a:lvl1pPr>
              <a:defRPr/>
            </a:lvl1pPr>
          </a:lstStyle>
          <a:p>
            <a:pPr lvl="0"/>
            <a:fld id="{B50468E5-A812-40D1-B687-ABB856862660}" type="datetime1">
              <a:rPr lang="en-IE"/>
              <a:pPr lvl="0"/>
              <a:t>27/04/2022</a:t>
            </a:fld>
            <a:endParaRPr lang="en-IE"/>
          </a:p>
        </p:txBody>
      </p:sp>
      <p:sp>
        <p:nvSpPr>
          <p:cNvPr id="5" name="Footer Placeholder 4">
            <a:extLst>
              <a:ext uri="{FF2B5EF4-FFF2-40B4-BE49-F238E27FC236}">
                <a16:creationId xmlns:a16="http://schemas.microsoft.com/office/drawing/2014/main" id="{AD563628-B7BF-4463-97DC-580947861DC2}"/>
              </a:ext>
            </a:extLst>
          </p:cNvPr>
          <p:cNvSpPr txBox="1">
            <a:spLocks noGrp="1"/>
          </p:cNvSpPr>
          <p:nvPr>
            <p:ph type="ftr" sz="quarter" idx="9"/>
          </p:nvPr>
        </p:nvSpPr>
        <p:spPr/>
        <p:txBody>
          <a:bodyPr/>
          <a:lstStyle>
            <a:lvl1pPr>
              <a:defRPr/>
            </a:lvl1pPr>
          </a:lstStyle>
          <a:p>
            <a:pPr lvl="0"/>
            <a:endParaRPr lang="en-IE"/>
          </a:p>
        </p:txBody>
      </p:sp>
      <p:sp>
        <p:nvSpPr>
          <p:cNvPr id="6" name="Slide Number Placeholder 5">
            <a:extLst>
              <a:ext uri="{FF2B5EF4-FFF2-40B4-BE49-F238E27FC236}">
                <a16:creationId xmlns:a16="http://schemas.microsoft.com/office/drawing/2014/main" id="{AE92A886-9FEF-429F-833B-3007AC630A0F}"/>
              </a:ext>
            </a:extLst>
          </p:cNvPr>
          <p:cNvSpPr txBox="1">
            <a:spLocks noGrp="1"/>
          </p:cNvSpPr>
          <p:nvPr>
            <p:ph type="sldNum" sz="quarter" idx="8"/>
          </p:nvPr>
        </p:nvSpPr>
        <p:spPr/>
        <p:txBody>
          <a:bodyPr/>
          <a:lstStyle>
            <a:lvl1pPr>
              <a:defRPr/>
            </a:lvl1pPr>
          </a:lstStyle>
          <a:p>
            <a:pPr lvl="0"/>
            <a:fld id="{DE4DEC5C-5B5E-4465-B92B-14122644B24B}" type="slidenum">
              <a:t>‹#›</a:t>
            </a:fld>
            <a:endParaRPr lang="en-IE"/>
          </a:p>
        </p:txBody>
      </p:sp>
    </p:spTree>
    <p:extLst>
      <p:ext uri="{BB962C8B-B14F-4D97-AF65-F5344CB8AC3E}">
        <p14:creationId xmlns:p14="http://schemas.microsoft.com/office/powerpoint/2010/main" val="1054213543"/>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06A4C-BB13-4283-B75C-081C6481567C}"/>
              </a:ext>
            </a:extLst>
          </p:cNvPr>
          <p:cNvSpPr txBox="1">
            <a:spLocks noGrp="1"/>
          </p:cNvSpPr>
          <p:nvPr>
            <p:ph type="title"/>
          </p:nvPr>
        </p:nvSpPr>
        <p:spPr/>
        <p:txBody>
          <a:bodyPr/>
          <a:lstStyle>
            <a:lvl1pPr>
              <a:defRPr/>
            </a:lvl1pPr>
          </a:lstStyle>
          <a:p>
            <a:pPr lvl="0"/>
            <a:r>
              <a:rPr lang="en-US"/>
              <a:t>Click to edit Master title style</a:t>
            </a:r>
            <a:endParaRPr lang="en-IE"/>
          </a:p>
        </p:txBody>
      </p:sp>
      <p:sp>
        <p:nvSpPr>
          <p:cNvPr id="3" name="Content Placeholder 2">
            <a:extLst>
              <a:ext uri="{FF2B5EF4-FFF2-40B4-BE49-F238E27FC236}">
                <a16:creationId xmlns:a16="http://schemas.microsoft.com/office/drawing/2014/main" id="{C15E3023-DA08-48A5-9866-3B147F52AAC2}"/>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51FD6638-C595-496F-A071-6C91E13C80F5}"/>
              </a:ext>
            </a:extLst>
          </p:cNvPr>
          <p:cNvSpPr txBox="1">
            <a:spLocks noGrp="1"/>
          </p:cNvSpPr>
          <p:nvPr>
            <p:ph type="dt" sz="half" idx="7"/>
          </p:nvPr>
        </p:nvSpPr>
        <p:spPr/>
        <p:txBody>
          <a:bodyPr/>
          <a:lstStyle>
            <a:lvl1pPr>
              <a:defRPr/>
            </a:lvl1pPr>
          </a:lstStyle>
          <a:p>
            <a:pPr lvl="0"/>
            <a:fld id="{EBA8573F-46E0-4041-9E6B-B02E3DFD9265}" type="datetime1">
              <a:rPr lang="en-IE"/>
              <a:pPr lvl="0"/>
              <a:t>27/04/2022</a:t>
            </a:fld>
            <a:endParaRPr lang="en-IE"/>
          </a:p>
        </p:txBody>
      </p:sp>
      <p:sp>
        <p:nvSpPr>
          <p:cNvPr id="5" name="Footer Placeholder 4">
            <a:extLst>
              <a:ext uri="{FF2B5EF4-FFF2-40B4-BE49-F238E27FC236}">
                <a16:creationId xmlns:a16="http://schemas.microsoft.com/office/drawing/2014/main" id="{7FAB9A45-1EFF-431F-B615-BC8855C2BCE3}"/>
              </a:ext>
            </a:extLst>
          </p:cNvPr>
          <p:cNvSpPr txBox="1">
            <a:spLocks noGrp="1"/>
          </p:cNvSpPr>
          <p:nvPr>
            <p:ph type="ftr" sz="quarter" idx="9"/>
          </p:nvPr>
        </p:nvSpPr>
        <p:spPr/>
        <p:txBody>
          <a:bodyPr/>
          <a:lstStyle>
            <a:lvl1pPr>
              <a:defRPr/>
            </a:lvl1pPr>
          </a:lstStyle>
          <a:p>
            <a:pPr lvl="0"/>
            <a:endParaRPr lang="en-IE"/>
          </a:p>
        </p:txBody>
      </p:sp>
      <p:sp>
        <p:nvSpPr>
          <p:cNvPr id="6" name="Slide Number Placeholder 5">
            <a:extLst>
              <a:ext uri="{FF2B5EF4-FFF2-40B4-BE49-F238E27FC236}">
                <a16:creationId xmlns:a16="http://schemas.microsoft.com/office/drawing/2014/main" id="{64D51405-4143-4C23-A47E-129B3C08E9B5}"/>
              </a:ext>
            </a:extLst>
          </p:cNvPr>
          <p:cNvSpPr txBox="1">
            <a:spLocks noGrp="1"/>
          </p:cNvSpPr>
          <p:nvPr>
            <p:ph type="sldNum" sz="quarter" idx="8"/>
          </p:nvPr>
        </p:nvSpPr>
        <p:spPr/>
        <p:txBody>
          <a:bodyPr/>
          <a:lstStyle>
            <a:lvl1pPr>
              <a:defRPr/>
            </a:lvl1pPr>
          </a:lstStyle>
          <a:p>
            <a:pPr lvl="0"/>
            <a:fld id="{E35899D0-0832-457E-A47D-198BA0531725}" type="slidenum">
              <a:t>‹#›</a:t>
            </a:fld>
            <a:endParaRPr lang="en-IE"/>
          </a:p>
        </p:txBody>
      </p:sp>
    </p:spTree>
    <p:extLst>
      <p:ext uri="{BB962C8B-B14F-4D97-AF65-F5344CB8AC3E}">
        <p14:creationId xmlns:p14="http://schemas.microsoft.com/office/powerpoint/2010/main" val="3913459005"/>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CAFC1-5D0B-422D-A7A0-1B48462D3708}"/>
              </a:ext>
            </a:extLst>
          </p:cNvPr>
          <p:cNvSpPr txBox="1">
            <a:spLocks noGrp="1"/>
          </p:cNvSpPr>
          <p:nvPr>
            <p:ph type="title"/>
          </p:nvPr>
        </p:nvSpPr>
        <p:spPr>
          <a:xfrm>
            <a:off x="831847" y="1709735"/>
            <a:ext cx="10515600" cy="2852735"/>
          </a:xfrm>
        </p:spPr>
        <p:txBody>
          <a:bodyPr anchor="b"/>
          <a:lstStyle>
            <a:lvl1pPr>
              <a:defRPr sz="6000"/>
            </a:lvl1pPr>
          </a:lstStyle>
          <a:p>
            <a:pPr lvl="0"/>
            <a:r>
              <a:rPr lang="en-US"/>
              <a:t>Click to edit Master title style</a:t>
            </a:r>
            <a:endParaRPr lang="en-IE"/>
          </a:p>
        </p:txBody>
      </p:sp>
      <p:sp>
        <p:nvSpPr>
          <p:cNvPr id="3" name="Text Placeholder 2">
            <a:extLst>
              <a:ext uri="{FF2B5EF4-FFF2-40B4-BE49-F238E27FC236}">
                <a16:creationId xmlns:a16="http://schemas.microsoft.com/office/drawing/2014/main" id="{391E84D2-2D43-450A-A87D-1A0114C27B2E}"/>
              </a:ext>
            </a:extLst>
          </p:cNvPr>
          <p:cNvSpPr txBox="1">
            <a:spLocks noGrp="1"/>
          </p:cNvSpPr>
          <p:nvPr>
            <p:ph type="body" idx="1"/>
          </p:nvPr>
        </p:nvSpPr>
        <p:spPr>
          <a:xfrm>
            <a:off x="831847" y="4589465"/>
            <a:ext cx="10515600" cy="1500182"/>
          </a:xfrm>
        </p:spPr>
        <p:txBody>
          <a:bodyPr/>
          <a:lstStyle>
            <a:lvl1pPr marL="0" indent="0">
              <a:buNone/>
              <a:defRPr sz="2400">
                <a:solidFill>
                  <a:srgbClr val="898989"/>
                </a:solidFill>
              </a:defRPr>
            </a:lvl1pPr>
          </a:lstStyle>
          <a:p>
            <a:pPr lvl="0"/>
            <a:r>
              <a:rPr lang="en-US"/>
              <a:t>Click to edit Master text styles</a:t>
            </a:r>
          </a:p>
        </p:txBody>
      </p:sp>
      <p:sp>
        <p:nvSpPr>
          <p:cNvPr id="4" name="Date Placeholder 3">
            <a:extLst>
              <a:ext uri="{FF2B5EF4-FFF2-40B4-BE49-F238E27FC236}">
                <a16:creationId xmlns:a16="http://schemas.microsoft.com/office/drawing/2014/main" id="{EEBADA70-21D4-4C09-8475-40AC4FCE8716}"/>
              </a:ext>
            </a:extLst>
          </p:cNvPr>
          <p:cNvSpPr txBox="1">
            <a:spLocks noGrp="1"/>
          </p:cNvSpPr>
          <p:nvPr>
            <p:ph type="dt" sz="half" idx="7"/>
          </p:nvPr>
        </p:nvSpPr>
        <p:spPr/>
        <p:txBody>
          <a:bodyPr/>
          <a:lstStyle>
            <a:lvl1pPr>
              <a:defRPr/>
            </a:lvl1pPr>
          </a:lstStyle>
          <a:p>
            <a:pPr lvl="0"/>
            <a:fld id="{EE1332BC-E52B-4DB9-B117-45DDD58BB0DD}" type="datetime1">
              <a:rPr lang="en-IE"/>
              <a:pPr lvl="0"/>
              <a:t>27/04/2022</a:t>
            </a:fld>
            <a:endParaRPr lang="en-IE"/>
          </a:p>
        </p:txBody>
      </p:sp>
      <p:sp>
        <p:nvSpPr>
          <p:cNvPr id="5" name="Footer Placeholder 4">
            <a:extLst>
              <a:ext uri="{FF2B5EF4-FFF2-40B4-BE49-F238E27FC236}">
                <a16:creationId xmlns:a16="http://schemas.microsoft.com/office/drawing/2014/main" id="{DE4F9057-241F-4929-82FB-9F50C42EF2D0}"/>
              </a:ext>
            </a:extLst>
          </p:cNvPr>
          <p:cNvSpPr txBox="1">
            <a:spLocks noGrp="1"/>
          </p:cNvSpPr>
          <p:nvPr>
            <p:ph type="ftr" sz="quarter" idx="9"/>
          </p:nvPr>
        </p:nvSpPr>
        <p:spPr/>
        <p:txBody>
          <a:bodyPr/>
          <a:lstStyle>
            <a:lvl1pPr>
              <a:defRPr/>
            </a:lvl1pPr>
          </a:lstStyle>
          <a:p>
            <a:pPr lvl="0"/>
            <a:endParaRPr lang="en-IE"/>
          </a:p>
        </p:txBody>
      </p:sp>
      <p:sp>
        <p:nvSpPr>
          <p:cNvPr id="6" name="Slide Number Placeholder 5">
            <a:extLst>
              <a:ext uri="{FF2B5EF4-FFF2-40B4-BE49-F238E27FC236}">
                <a16:creationId xmlns:a16="http://schemas.microsoft.com/office/drawing/2014/main" id="{C2862630-D2E2-4B1C-9E08-7F2671450848}"/>
              </a:ext>
            </a:extLst>
          </p:cNvPr>
          <p:cNvSpPr txBox="1">
            <a:spLocks noGrp="1"/>
          </p:cNvSpPr>
          <p:nvPr>
            <p:ph type="sldNum" sz="quarter" idx="8"/>
          </p:nvPr>
        </p:nvSpPr>
        <p:spPr/>
        <p:txBody>
          <a:bodyPr/>
          <a:lstStyle>
            <a:lvl1pPr>
              <a:defRPr/>
            </a:lvl1pPr>
          </a:lstStyle>
          <a:p>
            <a:pPr lvl="0"/>
            <a:fld id="{A18098B8-78C5-4BB8-8F25-0B13F0DEB686}" type="slidenum">
              <a:t>‹#›</a:t>
            </a:fld>
            <a:endParaRPr lang="en-IE"/>
          </a:p>
        </p:txBody>
      </p:sp>
    </p:spTree>
    <p:extLst>
      <p:ext uri="{BB962C8B-B14F-4D97-AF65-F5344CB8AC3E}">
        <p14:creationId xmlns:p14="http://schemas.microsoft.com/office/powerpoint/2010/main" val="18416252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C23F5-A5FE-409B-8189-EEC7946F999B}"/>
              </a:ext>
            </a:extLst>
          </p:cNvPr>
          <p:cNvSpPr txBox="1">
            <a:spLocks noGrp="1"/>
          </p:cNvSpPr>
          <p:nvPr>
            <p:ph type="title"/>
          </p:nvPr>
        </p:nvSpPr>
        <p:spPr/>
        <p:txBody>
          <a:bodyPr/>
          <a:lstStyle>
            <a:lvl1pPr>
              <a:defRPr/>
            </a:lvl1pPr>
          </a:lstStyle>
          <a:p>
            <a:pPr lvl="0"/>
            <a:r>
              <a:rPr lang="en-US"/>
              <a:t>Click to edit Master title style</a:t>
            </a:r>
            <a:endParaRPr lang="en-IE"/>
          </a:p>
        </p:txBody>
      </p:sp>
      <p:sp>
        <p:nvSpPr>
          <p:cNvPr id="3" name="Content Placeholder 2">
            <a:extLst>
              <a:ext uri="{FF2B5EF4-FFF2-40B4-BE49-F238E27FC236}">
                <a16:creationId xmlns:a16="http://schemas.microsoft.com/office/drawing/2014/main" id="{E4C2094F-9607-46E4-A703-C48B73574273}"/>
              </a:ext>
            </a:extLst>
          </p:cNvPr>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709EFFF2-2654-4294-B739-29CB3A798F8E}"/>
              </a:ext>
            </a:extLst>
          </p:cNvPr>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4159C532-58E2-496E-91EB-2A8BA9EF4D8B}"/>
              </a:ext>
            </a:extLst>
          </p:cNvPr>
          <p:cNvSpPr txBox="1">
            <a:spLocks noGrp="1"/>
          </p:cNvSpPr>
          <p:nvPr>
            <p:ph type="dt" sz="half" idx="7"/>
          </p:nvPr>
        </p:nvSpPr>
        <p:spPr/>
        <p:txBody>
          <a:bodyPr/>
          <a:lstStyle>
            <a:lvl1pPr>
              <a:defRPr/>
            </a:lvl1pPr>
          </a:lstStyle>
          <a:p>
            <a:pPr lvl="0"/>
            <a:fld id="{7C387979-1BCF-4762-BFAF-BA8E20E24C2E}" type="datetime1">
              <a:rPr lang="en-IE"/>
              <a:pPr lvl="0"/>
              <a:t>27/04/2022</a:t>
            </a:fld>
            <a:endParaRPr lang="en-IE"/>
          </a:p>
        </p:txBody>
      </p:sp>
      <p:sp>
        <p:nvSpPr>
          <p:cNvPr id="6" name="Footer Placeholder 5">
            <a:extLst>
              <a:ext uri="{FF2B5EF4-FFF2-40B4-BE49-F238E27FC236}">
                <a16:creationId xmlns:a16="http://schemas.microsoft.com/office/drawing/2014/main" id="{1EDC21D4-F458-4D86-82FD-FAD0945FD892}"/>
              </a:ext>
            </a:extLst>
          </p:cNvPr>
          <p:cNvSpPr txBox="1">
            <a:spLocks noGrp="1"/>
          </p:cNvSpPr>
          <p:nvPr>
            <p:ph type="ftr" sz="quarter" idx="9"/>
          </p:nvPr>
        </p:nvSpPr>
        <p:spPr/>
        <p:txBody>
          <a:bodyPr/>
          <a:lstStyle>
            <a:lvl1pPr>
              <a:defRPr/>
            </a:lvl1pPr>
          </a:lstStyle>
          <a:p>
            <a:pPr lvl="0"/>
            <a:endParaRPr lang="en-IE"/>
          </a:p>
        </p:txBody>
      </p:sp>
      <p:sp>
        <p:nvSpPr>
          <p:cNvPr id="7" name="Slide Number Placeholder 6">
            <a:extLst>
              <a:ext uri="{FF2B5EF4-FFF2-40B4-BE49-F238E27FC236}">
                <a16:creationId xmlns:a16="http://schemas.microsoft.com/office/drawing/2014/main" id="{2DD41FC2-6E40-410A-9EE5-1A9E1B3F3C97}"/>
              </a:ext>
            </a:extLst>
          </p:cNvPr>
          <p:cNvSpPr txBox="1">
            <a:spLocks noGrp="1"/>
          </p:cNvSpPr>
          <p:nvPr>
            <p:ph type="sldNum" sz="quarter" idx="8"/>
          </p:nvPr>
        </p:nvSpPr>
        <p:spPr/>
        <p:txBody>
          <a:bodyPr/>
          <a:lstStyle>
            <a:lvl1pPr>
              <a:defRPr/>
            </a:lvl1pPr>
          </a:lstStyle>
          <a:p>
            <a:pPr lvl="0"/>
            <a:fld id="{53531B5C-2F14-4E3F-957C-86A615F14283}" type="slidenum">
              <a:t>‹#›</a:t>
            </a:fld>
            <a:endParaRPr lang="en-IE"/>
          </a:p>
        </p:txBody>
      </p:sp>
    </p:spTree>
    <p:extLst>
      <p:ext uri="{BB962C8B-B14F-4D97-AF65-F5344CB8AC3E}">
        <p14:creationId xmlns:p14="http://schemas.microsoft.com/office/powerpoint/2010/main" val="8803830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5A85D-A227-4B6C-A1FB-CD0AD339F434}"/>
              </a:ext>
            </a:extLst>
          </p:cNvPr>
          <p:cNvSpPr txBox="1">
            <a:spLocks noGrp="1"/>
          </p:cNvSpPr>
          <p:nvPr>
            <p:ph type="title"/>
          </p:nvPr>
        </p:nvSpPr>
        <p:spPr>
          <a:xfrm>
            <a:off x="839784" y="365129"/>
            <a:ext cx="10515600" cy="1325559"/>
          </a:xfrm>
        </p:spPr>
        <p:txBody>
          <a:bodyPr/>
          <a:lstStyle>
            <a:lvl1pPr>
              <a:defRPr/>
            </a:lvl1pPr>
          </a:lstStyle>
          <a:p>
            <a:pPr lvl="0"/>
            <a:r>
              <a:rPr lang="en-US"/>
              <a:t>Click to edit Master title style</a:t>
            </a:r>
            <a:endParaRPr lang="en-IE"/>
          </a:p>
        </p:txBody>
      </p:sp>
      <p:sp>
        <p:nvSpPr>
          <p:cNvPr id="3" name="Text Placeholder 2">
            <a:extLst>
              <a:ext uri="{FF2B5EF4-FFF2-40B4-BE49-F238E27FC236}">
                <a16:creationId xmlns:a16="http://schemas.microsoft.com/office/drawing/2014/main" id="{5716CE75-8816-4C33-A13E-3EA08CBC80B4}"/>
              </a:ext>
            </a:extLst>
          </p:cNvPr>
          <p:cNvSpPr txBox="1">
            <a:spLocks noGrp="1"/>
          </p:cNvSpPr>
          <p:nvPr>
            <p:ph type="body" idx="1"/>
          </p:nvPr>
        </p:nvSpPr>
        <p:spPr>
          <a:xfrm>
            <a:off x="839784" y="1681160"/>
            <a:ext cx="5157782" cy="823910"/>
          </a:xfrm>
        </p:spPr>
        <p:txBody>
          <a:bodyPr anchor="b"/>
          <a:lstStyle>
            <a:lvl1pPr marL="0" indent="0">
              <a:buNone/>
              <a:defRPr sz="2400" b="1"/>
            </a:lvl1pPr>
          </a:lstStyle>
          <a:p>
            <a:pPr lvl="0"/>
            <a:r>
              <a:rPr lang="en-US"/>
              <a:t>Click to edit Master text styles</a:t>
            </a:r>
          </a:p>
        </p:txBody>
      </p:sp>
      <p:sp>
        <p:nvSpPr>
          <p:cNvPr id="4" name="Content Placeholder 3">
            <a:extLst>
              <a:ext uri="{FF2B5EF4-FFF2-40B4-BE49-F238E27FC236}">
                <a16:creationId xmlns:a16="http://schemas.microsoft.com/office/drawing/2014/main" id="{D461CEBA-B2B2-48BC-A857-E4B02B8D53F3}"/>
              </a:ext>
            </a:extLst>
          </p:cNvPr>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1AA47F88-F595-4C19-AE3D-AFBC566E6414}"/>
              </a:ext>
            </a:extLst>
          </p:cNvPr>
          <p:cNvSpPr txBox="1">
            <a:spLocks noGrp="1"/>
          </p:cNvSpPr>
          <p:nvPr>
            <p:ph type="body" idx="3"/>
          </p:nvPr>
        </p:nvSpPr>
        <p:spPr>
          <a:xfrm>
            <a:off x="6172200" y="1681160"/>
            <a:ext cx="5183184" cy="823910"/>
          </a:xfrm>
        </p:spPr>
        <p:txBody>
          <a:bodyPr anchor="b"/>
          <a:lstStyle>
            <a:lvl1pPr marL="0" indent="0">
              <a:buNone/>
              <a:defRPr sz="2400" b="1"/>
            </a:lvl1pPr>
          </a:lstStyle>
          <a:p>
            <a:pPr lvl="0"/>
            <a:r>
              <a:rPr lang="en-US"/>
              <a:t>Click to edit Master text styles</a:t>
            </a:r>
          </a:p>
        </p:txBody>
      </p:sp>
      <p:sp>
        <p:nvSpPr>
          <p:cNvPr id="6" name="Content Placeholder 5">
            <a:extLst>
              <a:ext uri="{FF2B5EF4-FFF2-40B4-BE49-F238E27FC236}">
                <a16:creationId xmlns:a16="http://schemas.microsoft.com/office/drawing/2014/main" id="{99BF8FC1-9366-4B75-A24F-C1BAD143D9F2}"/>
              </a:ext>
            </a:extLst>
          </p:cNvPr>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F74EDA2D-FF4C-4E37-9FA7-475E1E456E16}"/>
              </a:ext>
            </a:extLst>
          </p:cNvPr>
          <p:cNvSpPr txBox="1">
            <a:spLocks noGrp="1"/>
          </p:cNvSpPr>
          <p:nvPr>
            <p:ph type="dt" sz="half" idx="7"/>
          </p:nvPr>
        </p:nvSpPr>
        <p:spPr/>
        <p:txBody>
          <a:bodyPr/>
          <a:lstStyle>
            <a:lvl1pPr>
              <a:defRPr/>
            </a:lvl1pPr>
          </a:lstStyle>
          <a:p>
            <a:pPr lvl="0"/>
            <a:fld id="{39E20B08-769F-42CB-BF22-282BCCC88F68}" type="datetime1">
              <a:rPr lang="en-IE"/>
              <a:pPr lvl="0"/>
              <a:t>27/04/2022</a:t>
            </a:fld>
            <a:endParaRPr lang="en-IE"/>
          </a:p>
        </p:txBody>
      </p:sp>
      <p:sp>
        <p:nvSpPr>
          <p:cNvPr id="8" name="Footer Placeholder 7">
            <a:extLst>
              <a:ext uri="{FF2B5EF4-FFF2-40B4-BE49-F238E27FC236}">
                <a16:creationId xmlns:a16="http://schemas.microsoft.com/office/drawing/2014/main" id="{14B80BFA-D07C-419D-B756-907DB82F21ED}"/>
              </a:ext>
            </a:extLst>
          </p:cNvPr>
          <p:cNvSpPr txBox="1">
            <a:spLocks noGrp="1"/>
          </p:cNvSpPr>
          <p:nvPr>
            <p:ph type="ftr" sz="quarter" idx="9"/>
          </p:nvPr>
        </p:nvSpPr>
        <p:spPr/>
        <p:txBody>
          <a:bodyPr/>
          <a:lstStyle>
            <a:lvl1pPr>
              <a:defRPr/>
            </a:lvl1pPr>
          </a:lstStyle>
          <a:p>
            <a:pPr lvl="0"/>
            <a:endParaRPr lang="en-IE"/>
          </a:p>
        </p:txBody>
      </p:sp>
      <p:sp>
        <p:nvSpPr>
          <p:cNvPr id="9" name="Slide Number Placeholder 8">
            <a:extLst>
              <a:ext uri="{FF2B5EF4-FFF2-40B4-BE49-F238E27FC236}">
                <a16:creationId xmlns:a16="http://schemas.microsoft.com/office/drawing/2014/main" id="{625F1B1B-6521-49DE-8949-FB7B3088C102}"/>
              </a:ext>
            </a:extLst>
          </p:cNvPr>
          <p:cNvSpPr txBox="1">
            <a:spLocks noGrp="1"/>
          </p:cNvSpPr>
          <p:nvPr>
            <p:ph type="sldNum" sz="quarter" idx="8"/>
          </p:nvPr>
        </p:nvSpPr>
        <p:spPr/>
        <p:txBody>
          <a:bodyPr/>
          <a:lstStyle>
            <a:lvl1pPr>
              <a:defRPr/>
            </a:lvl1pPr>
          </a:lstStyle>
          <a:p>
            <a:pPr lvl="0"/>
            <a:fld id="{AA8393FD-0426-4688-81DC-080E289BDE5E}" type="slidenum">
              <a:t>‹#›</a:t>
            </a:fld>
            <a:endParaRPr lang="en-IE"/>
          </a:p>
        </p:txBody>
      </p:sp>
    </p:spTree>
    <p:extLst>
      <p:ext uri="{BB962C8B-B14F-4D97-AF65-F5344CB8AC3E}">
        <p14:creationId xmlns:p14="http://schemas.microsoft.com/office/powerpoint/2010/main" val="11116913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70813-FC50-4EDF-A8E8-ADEBC15B5EDE}"/>
              </a:ext>
            </a:extLst>
          </p:cNvPr>
          <p:cNvSpPr txBox="1">
            <a:spLocks noGrp="1"/>
          </p:cNvSpPr>
          <p:nvPr>
            <p:ph type="title"/>
          </p:nvPr>
        </p:nvSpPr>
        <p:spPr/>
        <p:txBody>
          <a:bodyPr/>
          <a:lstStyle>
            <a:lvl1pPr>
              <a:defRPr/>
            </a:lvl1pPr>
          </a:lstStyle>
          <a:p>
            <a:pPr lvl="0"/>
            <a:r>
              <a:rPr lang="en-US"/>
              <a:t>Click to edit Master title style</a:t>
            </a:r>
            <a:endParaRPr lang="en-IE"/>
          </a:p>
        </p:txBody>
      </p:sp>
      <p:sp>
        <p:nvSpPr>
          <p:cNvPr id="3" name="Date Placeholder 2">
            <a:extLst>
              <a:ext uri="{FF2B5EF4-FFF2-40B4-BE49-F238E27FC236}">
                <a16:creationId xmlns:a16="http://schemas.microsoft.com/office/drawing/2014/main" id="{441B2C32-231C-4231-A95F-B9B30B0A6E49}"/>
              </a:ext>
            </a:extLst>
          </p:cNvPr>
          <p:cNvSpPr txBox="1">
            <a:spLocks noGrp="1"/>
          </p:cNvSpPr>
          <p:nvPr>
            <p:ph type="dt" sz="half" idx="7"/>
          </p:nvPr>
        </p:nvSpPr>
        <p:spPr/>
        <p:txBody>
          <a:bodyPr/>
          <a:lstStyle>
            <a:lvl1pPr>
              <a:defRPr/>
            </a:lvl1pPr>
          </a:lstStyle>
          <a:p>
            <a:pPr lvl="0"/>
            <a:fld id="{61B54BB0-BE05-40FA-AAC6-2491916D4D9D}" type="datetime1">
              <a:rPr lang="en-IE"/>
              <a:pPr lvl="0"/>
              <a:t>27/04/2022</a:t>
            </a:fld>
            <a:endParaRPr lang="en-IE"/>
          </a:p>
        </p:txBody>
      </p:sp>
      <p:sp>
        <p:nvSpPr>
          <p:cNvPr id="4" name="Footer Placeholder 3">
            <a:extLst>
              <a:ext uri="{FF2B5EF4-FFF2-40B4-BE49-F238E27FC236}">
                <a16:creationId xmlns:a16="http://schemas.microsoft.com/office/drawing/2014/main" id="{6053F994-E4F4-44AF-AB65-3E874B05498C}"/>
              </a:ext>
            </a:extLst>
          </p:cNvPr>
          <p:cNvSpPr txBox="1">
            <a:spLocks noGrp="1"/>
          </p:cNvSpPr>
          <p:nvPr>
            <p:ph type="ftr" sz="quarter" idx="9"/>
          </p:nvPr>
        </p:nvSpPr>
        <p:spPr/>
        <p:txBody>
          <a:bodyPr/>
          <a:lstStyle>
            <a:lvl1pPr>
              <a:defRPr/>
            </a:lvl1pPr>
          </a:lstStyle>
          <a:p>
            <a:pPr lvl="0"/>
            <a:endParaRPr lang="en-IE"/>
          </a:p>
        </p:txBody>
      </p:sp>
      <p:sp>
        <p:nvSpPr>
          <p:cNvPr id="5" name="Slide Number Placeholder 4">
            <a:extLst>
              <a:ext uri="{FF2B5EF4-FFF2-40B4-BE49-F238E27FC236}">
                <a16:creationId xmlns:a16="http://schemas.microsoft.com/office/drawing/2014/main" id="{79308AE0-429B-4294-9195-BB84DB385DAD}"/>
              </a:ext>
            </a:extLst>
          </p:cNvPr>
          <p:cNvSpPr txBox="1">
            <a:spLocks noGrp="1"/>
          </p:cNvSpPr>
          <p:nvPr>
            <p:ph type="sldNum" sz="quarter" idx="8"/>
          </p:nvPr>
        </p:nvSpPr>
        <p:spPr/>
        <p:txBody>
          <a:bodyPr/>
          <a:lstStyle>
            <a:lvl1pPr>
              <a:defRPr/>
            </a:lvl1pPr>
          </a:lstStyle>
          <a:p>
            <a:pPr lvl="0"/>
            <a:fld id="{20875599-DCCA-4287-830D-49EAD21402A8}" type="slidenum">
              <a:t>‹#›</a:t>
            </a:fld>
            <a:endParaRPr lang="en-IE"/>
          </a:p>
        </p:txBody>
      </p:sp>
    </p:spTree>
    <p:extLst>
      <p:ext uri="{BB962C8B-B14F-4D97-AF65-F5344CB8AC3E}">
        <p14:creationId xmlns:p14="http://schemas.microsoft.com/office/powerpoint/2010/main" val="20565777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D54F66-2E8C-48DC-8586-7FEBB7CED540}"/>
              </a:ext>
            </a:extLst>
          </p:cNvPr>
          <p:cNvSpPr txBox="1">
            <a:spLocks noGrp="1"/>
          </p:cNvSpPr>
          <p:nvPr>
            <p:ph type="dt" sz="half" idx="7"/>
          </p:nvPr>
        </p:nvSpPr>
        <p:spPr/>
        <p:txBody>
          <a:bodyPr/>
          <a:lstStyle>
            <a:lvl1pPr>
              <a:defRPr/>
            </a:lvl1pPr>
          </a:lstStyle>
          <a:p>
            <a:pPr lvl="0"/>
            <a:fld id="{1C5CE557-22E2-4143-BD42-1A98F0D3CAB0}" type="datetime1">
              <a:rPr lang="en-IE"/>
              <a:pPr lvl="0"/>
              <a:t>27/04/2022</a:t>
            </a:fld>
            <a:endParaRPr lang="en-IE"/>
          </a:p>
        </p:txBody>
      </p:sp>
      <p:sp>
        <p:nvSpPr>
          <p:cNvPr id="3" name="Footer Placeholder 2">
            <a:extLst>
              <a:ext uri="{FF2B5EF4-FFF2-40B4-BE49-F238E27FC236}">
                <a16:creationId xmlns:a16="http://schemas.microsoft.com/office/drawing/2014/main" id="{2F6C8F0C-767A-41BD-A35A-912837EF6FF6}"/>
              </a:ext>
            </a:extLst>
          </p:cNvPr>
          <p:cNvSpPr txBox="1">
            <a:spLocks noGrp="1"/>
          </p:cNvSpPr>
          <p:nvPr>
            <p:ph type="ftr" sz="quarter" idx="9"/>
          </p:nvPr>
        </p:nvSpPr>
        <p:spPr/>
        <p:txBody>
          <a:bodyPr/>
          <a:lstStyle>
            <a:lvl1pPr>
              <a:defRPr/>
            </a:lvl1pPr>
          </a:lstStyle>
          <a:p>
            <a:pPr lvl="0"/>
            <a:endParaRPr lang="en-IE"/>
          </a:p>
        </p:txBody>
      </p:sp>
      <p:sp>
        <p:nvSpPr>
          <p:cNvPr id="4" name="Slide Number Placeholder 3">
            <a:extLst>
              <a:ext uri="{FF2B5EF4-FFF2-40B4-BE49-F238E27FC236}">
                <a16:creationId xmlns:a16="http://schemas.microsoft.com/office/drawing/2014/main" id="{15438C3B-108B-4037-AAA8-7A849940E8A0}"/>
              </a:ext>
            </a:extLst>
          </p:cNvPr>
          <p:cNvSpPr txBox="1">
            <a:spLocks noGrp="1"/>
          </p:cNvSpPr>
          <p:nvPr>
            <p:ph type="sldNum" sz="quarter" idx="8"/>
          </p:nvPr>
        </p:nvSpPr>
        <p:spPr/>
        <p:txBody>
          <a:bodyPr/>
          <a:lstStyle>
            <a:lvl1pPr>
              <a:defRPr/>
            </a:lvl1pPr>
          </a:lstStyle>
          <a:p>
            <a:pPr lvl="0"/>
            <a:fld id="{24080242-8EA9-4DC5-9763-8653DA2A3A1F}" type="slidenum">
              <a:t>‹#›</a:t>
            </a:fld>
            <a:endParaRPr lang="en-IE"/>
          </a:p>
        </p:txBody>
      </p:sp>
    </p:spTree>
    <p:extLst>
      <p:ext uri="{BB962C8B-B14F-4D97-AF65-F5344CB8AC3E}">
        <p14:creationId xmlns:p14="http://schemas.microsoft.com/office/powerpoint/2010/main" val="3894092252"/>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551EB-FE99-43AF-91E8-5EDD2517BD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E5498017-C5A3-4D47-BABB-EC6C441120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265004-82C1-45E2-9D14-A9F53A0C5FCE}"/>
              </a:ext>
            </a:extLst>
          </p:cNvPr>
          <p:cNvSpPr>
            <a:spLocks noGrp="1"/>
          </p:cNvSpPr>
          <p:nvPr>
            <p:ph type="dt" sz="half" idx="10"/>
          </p:nvPr>
        </p:nvSpPr>
        <p:spPr/>
        <p:txBody>
          <a:bodyPr/>
          <a:lstStyle/>
          <a:p>
            <a:fld id="{02AC24A9-CCB6-4F8D-B8DB-C2F3692CFA5A}" type="datetimeFigureOut">
              <a:rPr lang="en-US" smtClean="0"/>
              <a:t>4/27/2022</a:t>
            </a:fld>
            <a:endParaRPr lang="en-US" dirty="0"/>
          </a:p>
        </p:txBody>
      </p:sp>
      <p:sp>
        <p:nvSpPr>
          <p:cNvPr id="5" name="Footer Placeholder 4">
            <a:extLst>
              <a:ext uri="{FF2B5EF4-FFF2-40B4-BE49-F238E27FC236}">
                <a16:creationId xmlns:a16="http://schemas.microsoft.com/office/drawing/2014/main" id="{60001000-128C-47C9-BB4D-3066FBC7D4B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C58C38B-30A4-424E-98FC-0B118B52A6E2}"/>
              </a:ext>
            </a:extLst>
          </p:cNvPr>
          <p:cNvSpPr>
            <a:spLocks noGrp="1"/>
          </p:cNvSpPr>
          <p:nvPr>
            <p:ph type="sldNum" sz="quarter" idx="12"/>
          </p:nvPr>
        </p:nvSpPr>
        <p:spPr/>
        <p:txBody>
          <a:bodyPr/>
          <a:lstStyle/>
          <a:p>
            <a:fld id="{B2DC25EE-239B-4C5F-AAD1-255A7D5F1EE2}" type="slidenum">
              <a:rPr lang="en-US" smtClean="0"/>
              <a:t>‹#›</a:t>
            </a:fld>
            <a:endParaRPr lang="en-US" dirty="0"/>
          </a:p>
        </p:txBody>
      </p:sp>
    </p:spTree>
    <p:extLst>
      <p:ext uri="{BB962C8B-B14F-4D97-AF65-F5344CB8AC3E}">
        <p14:creationId xmlns:p14="http://schemas.microsoft.com/office/powerpoint/2010/main" val="28836926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E5617-A127-4BE3-B45C-BC56E606AD64}"/>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endParaRPr lang="en-IE"/>
          </a:p>
        </p:txBody>
      </p:sp>
      <p:sp>
        <p:nvSpPr>
          <p:cNvPr id="3" name="Content Placeholder 2">
            <a:extLst>
              <a:ext uri="{FF2B5EF4-FFF2-40B4-BE49-F238E27FC236}">
                <a16:creationId xmlns:a16="http://schemas.microsoft.com/office/drawing/2014/main" id="{C411050D-55DF-4CF1-9B71-D60882E34734}"/>
              </a:ext>
            </a:extLst>
          </p:cNvPr>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80E11AD5-CB9F-4EC7-B3BA-F1FB983EE820}"/>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7ADC9DE7-B439-4CCD-BD58-D75EB58FCAF9}"/>
              </a:ext>
            </a:extLst>
          </p:cNvPr>
          <p:cNvSpPr txBox="1">
            <a:spLocks noGrp="1"/>
          </p:cNvSpPr>
          <p:nvPr>
            <p:ph type="dt" sz="half" idx="7"/>
          </p:nvPr>
        </p:nvSpPr>
        <p:spPr/>
        <p:txBody>
          <a:bodyPr/>
          <a:lstStyle>
            <a:lvl1pPr>
              <a:defRPr/>
            </a:lvl1pPr>
          </a:lstStyle>
          <a:p>
            <a:pPr lvl="0"/>
            <a:fld id="{5A514A5C-9699-4EB2-88DA-D7EEA3282669}" type="datetime1">
              <a:rPr lang="en-IE"/>
              <a:pPr lvl="0"/>
              <a:t>27/04/2022</a:t>
            </a:fld>
            <a:endParaRPr lang="en-IE"/>
          </a:p>
        </p:txBody>
      </p:sp>
      <p:sp>
        <p:nvSpPr>
          <p:cNvPr id="6" name="Footer Placeholder 5">
            <a:extLst>
              <a:ext uri="{FF2B5EF4-FFF2-40B4-BE49-F238E27FC236}">
                <a16:creationId xmlns:a16="http://schemas.microsoft.com/office/drawing/2014/main" id="{85DA58F0-D578-40B3-A5FA-AC0DEAF9A264}"/>
              </a:ext>
            </a:extLst>
          </p:cNvPr>
          <p:cNvSpPr txBox="1">
            <a:spLocks noGrp="1"/>
          </p:cNvSpPr>
          <p:nvPr>
            <p:ph type="ftr" sz="quarter" idx="9"/>
          </p:nvPr>
        </p:nvSpPr>
        <p:spPr/>
        <p:txBody>
          <a:bodyPr/>
          <a:lstStyle>
            <a:lvl1pPr>
              <a:defRPr/>
            </a:lvl1pPr>
          </a:lstStyle>
          <a:p>
            <a:pPr lvl="0"/>
            <a:endParaRPr lang="en-IE"/>
          </a:p>
        </p:txBody>
      </p:sp>
      <p:sp>
        <p:nvSpPr>
          <p:cNvPr id="7" name="Slide Number Placeholder 6">
            <a:extLst>
              <a:ext uri="{FF2B5EF4-FFF2-40B4-BE49-F238E27FC236}">
                <a16:creationId xmlns:a16="http://schemas.microsoft.com/office/drawing/2014/main" id="{439A5928-8C60-4E23-BCCC-9EE015B47290}"/>
              </a:ext>
            </a:extLst>
          </p:cNvPr>
          <p:cNvSpPr txBox="1">
            <a:spLocks noGrp="1"/>
          </p:cNvSpPr>
          <p:nvPr>
            <p:ph type="sldNum" sz="quarter" idx="8"/>
          </p:nvPr>
        </p:nvSpPr>
        <p:spPr/>
        <p:txBody>
          <a:bodyPr/>
          <a:lstStyle>
            <a:lvl1pPr>
              <a:defRPr/>
            </a:lvl1pPr>
          </a:lstStyle>
          <a:p>
            <a:pPr lvl="0"/>
            <a:fld id="{9502CA5C-51B0-4157-807B-46A8C6511E75}" type="slidenum">
              <a:t>‹#›</a:t>
            </a:fld>
            <a:endParaRPr lang="en-IE"/>
          </a:p>
        </p:txBody>
      </p:sp>
    </p:spTree>
    <p:extLst>
      <p:ext uri="{BB962C8B-B14F-4D97-AF65-F5344CB8AC3E}">
        <p14:creationId xmlns:p14="http://schemas.microsoft.com/office/powerpoint/2010/main" val="4730601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53988-2EFB-4867-A03F-C23F7ABC8E21}"/>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endParaRPr lang="en-IE"/>
          </a:p>
        </p:txBody>
      </p:sp>
      <p:sp>
        <p:nvSpPr>
          <p:cNvPr id="3" name="Picture Placeholder 2">
            <a:extLst>
              <a:ext uri="{FF2B5EF4-FFF2-40B4-BE49-F238E27FC236}">
                <a16:creationId xmlns:a16="http://schemas.microsoft.com/office/drawing/2014/main" id="{52617F8B-726C-4BB6-987C-98533777BB7B}"/>
              </a:ext>
            </a:extLst>
          </p:cNvPr>
          <p:cNvSpPr txBox="1">
            <a:spLocks noGrp="1"/>
          </p:cNvSpPr>
          <p:nvPr>
            <p:ph type="pic" idx="1"/>
          </p:nvPr>
        </p:nvSpPr>
        <p:spPr>
          <a:xfrm>
            <a:off x="5183184" y="987423"/>
            <a:ext cx="6172200" cy="4873623"/>
          </a:xfrm>
        </p:spPr>
        <p:txBody>
          <a:bodyPr/>
          <a:lstStyle>
            <a:lvl1pPr marL="0" indent="0">
              <a:buNone/>
              <a:defRPr lang="en-IE" sz="3200"/>
            </a:lvl1pPr>
          </a:lstStyle>
          <a:p>
            <a:pPr lvl="0"/>
            <a:endParaRPr lang="en-IE"/>
          </a:p>
        </p:txBody>
      </p:sp>
      <p:sp>
        <p:nvSpPr>
          <p:cNvPr id="4" name="Text Placeholder 3">
            <a:extLst>
              <a:ext uri="{FF2B5EF4-FFF2-40B4-BE49-F238E27FC236}">
                <a16:creationId xmlns:a16="http://schemas.microsoft.com/office/drawing/2014/main" id="{BDBC7ED0-1EBE-418C-A245-6287141653C2}"/>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328A0945-0E01-4C0A-ADD0-C2AE4E929EEA}"/>
              </a:ext>
            </a:extLst>
          </p:cNvPr>
          <p:cNvSpPr txBox="1">
            <a:spLocks noGrp="1"/>
          </p:cNvSpPr>
          <p:nvPr>
            <p:ph type="dt" sz="half" idx="7"/>
          </p:nvPr>
        </p:nvSpPr>
        <p:spPr/>
        <p:txBody>
          <a:bodyPr/>
          <a:lstStyle>
            <a:lvl1pPr>
              <a:defRPr/>
            </a:lvl1pPr>
          </a:lstStyle>
          <a:p>
            <a:pPr lvl="0"/>
            <a:fld id="{18CA40ED-6870-404D-9262-CFE1B495DECF}" type="datetime1">
              <a:rPr lang="en-IE"/>
              <a:pPr lvl="0"/>
              <a:t>27/04/2022</a:t>
            </a:fld>
            <a:endParaRPr lang="en-IE"/>
          </a:p>
        </p:txBody>
      </p:sp>
      <p:sp>
        <p:nvSpPr>
          <p:cNvPr id="6" name="Footer Placeholder 5">
            <a:extLst>
              <a:ext uri="{FF2B5EF4-FFF2-40B4-BE49-F238E27FC236}">
                <a16:creationId xmlns:a16="http://schemas.microsoft.com/office/drawing/2014/main" id="{4019011E-27F2-4569-BCD3-682A48E007AE}"/>
              </a:ext>
            </a:extLst>
          </p:cNvPr>
          <p:cNvSpPr txBox="1">
            <a:spLocks noGrp="1"/>
          </p:cNvSpPr>
          <p:nvPr>
            <p:ph type="ftr" sz="quarter" idx="9"/>
          </p:nvPr>
        </p:nvSpPr>
        <p:spPr/>
        <p:txBody>
          <a:bodyPr/>
          <a:lstStyle>
            <a:lvl1pPr>
              <a:defRPr/>
            </a:lvl1pPr>
          </a:lstStyle>
          <a:p>
            <a:pPr lvl="0"/>
            <a:endParaRPr lang="en-IE"/>
          </a:p>
        </p:txBody>
      </p:sp>
      <p:sp>
        <p:nvSpPr>
          <p:cNvPr id="7" name="Slide Number Placeholder 6">
            <a:extLst>
              <a:ext uri="{FF2B5EF4-FFF2-40B4-BE49-F238E27FC236}">
                <a16:creationId xmlns:a16="http://schemas.microsoft.com/office/drawing/2014/main" id="{852C923A-556B-44DD-AD95-A6209384509B}"/>
              </a:ext>
            </a:extLst>
          </p:cNvPr>
          <p:cNvSpPr txBox="1">
            <a:spLocks noGrp="1"/>
          </p:cNvSpPr>
          <p:nvPr>
            <p:ph type="sldNum" sz="quarter" idx="8"/>
          </p:nvPr>
        </p:nvSpPr>
        <p:spPr/>
        <p:txBody>
          <a:bodyPr/>
          <a:lstStyle>
            <a:lvl1pPr>
              <a:defRPr/>
            </a:lvl1pPr>
          </a:lstStyle>
          <a:p>
            <a:pPr lvl="0"/>
            <a:fld id="{A02F70B8-0C2B-4F48-8E47-811F68A38B56}" type="slidenum">
              <a:t>‹#›</a:t>
            </a:fld>
            <a:endParaRPr lang="en-IE"/>
          </a:p>
        </p:txBody>
      </p:sp>
    </p:spTree>
    <p:extLst>
      <p:ext uri="{BB962C8B-B14F-4D97-AF65-F5344CB8AC3E}">
        <p14:creationId xmlns:p14="http://schemas.microsoft.com/office/powerpoint/2010/main" val="23475938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CDACF-A7F2-405C-B854-4B495743B61E}"/>
              </a:ext>
            </a:extLst>
          </p:cNvPr>
          <p:cNvSpPr txBox="1">
            <a:spLocks noGrp="1"/>
          </p:cNvSpPr>
          <p:nvPr>
            <p:ph type="title"/>
          </p:nvPr>
        </p:nvSpPr>
        <p:spPr/>
        <p:txBody>
          <a:bodyPr/>
          <a:lstStyle>
            <a:lvl1pPr>
              <a:defRPr/>
            </a:lvl1pPr>
          </a:lstStyle>
          <a:p>
            <a:pPr lvl="0"/>
            <a:r>
              <a:rPr lang="en-US"/>
              <a:t>Click to edit Master title style</a:t>
            </a:r>
            <a:endParaRPr lang="en-IE"/>
          </a:p>
        </p:txBody>
      </p:sp>
      <p:sp>
        <p:nvSpPr>
          <p:cNvPr id="3" name="Vertical Text Placeholder 2">
            <a:extLst>
              <a:ext uri="{FF2B5EF4-FFF2-40B4-BE49-F238E27FC236}">
                <a16:creationId xmlns:a16="http://schemas.microsoft.com/office/drawing/2014/main" id="{FBBBB328-816B-4143-BEBD-F99592704898}"/>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685C3F08-1FE7-414E-8D60-3E0F493FFA37}"/>
              </a:ext>
            </a:extLst>
          </p:cNvPr>
          <p:cNvSpPr txBox="1">
            <a:spLocks noGrp="1"/>
          </p:cNvSpPr>
          <p:nvPr>
            <p:ph type="dt" sz="half" idx="7"/>
          </p:nvPr>
        </p:nvSpPr>
        <p:spPr/>
        <p:txBody>
          <a:bodyPr/>
          <a:lstStyle>
            <a:lvl1pPr>
              <a:defRPr/>
            </a:lvl1pPr>
          </a:lstStyle>
          <a:p>
            <a:pPr lvl="0"/>
            <a:fld id="{DD6D2169-24C3-4E87-8263-CD1837EA9EB2}" type="datetime1">
              <a:rPr lang="en-IE"/>
              <a:pPr lvl="0"/>
              <a:t>27/04/2022</a:t>
            </a:fld>
            <a:endParaRPr lang="en-IE"/>
          </a:p>
        </p:txBody>
      </p:sp>
      <p:sp>
        <p:nvSpPr>
          <p:cNvPr id="5" name="Footer Placeholder 4">
            <a:extLst>
              <a:ext uri="{FF2B5EF4-FFF2-40B4-BE49-F238E27FC236}">
                <a16:creationId xmlns:a16="http://schemas.microsoft.com/office/drawing/2014/main" id="{4614B101-3EE7-422A-AD2C-655F9B8600B5}"/>
              </a:ext>
            </a:extLst>
          </p:cNvPr>
          <p:cNvSpPr txBox="1">
            <a:spLocks noGrp="1"/>
          </p:cNvSpPr>
          <p:nvPr>
            <p:ph type="ftr" sz="quarter" idx="9"/>
          </p:nvPr>
        </p:nvSpPr>
        <p:spPr/>
        <p:txBody>
          <a:bodyPr/>
          <a:lstStyle>
            <a:lvl1pPr>
              <a:defRPr/>
            </a:lvl1pPr>
          </a:lstStyle>
          <a:p>
            <a:pPr lvl="0"/>
            <a:endParaRPr lang="en-IE"/>
          </a:p>
        </p:txBody>
      </p:sp>
      <p:sp>
        <p:nvSpPr>
          <p:cNvPr id="6" name="Slide Number Placeholder 5">
            <a:extLst>
              <a:ext uri="{FF2B5EF4-FFF2-40B4-BE49-F238E27FC236}">
                <a16:creationId xmlns:a16="http://schemas.microsoft.com/office/drawing/2014/main" id="{B1119F6A-19A3-4484-A947-62702E2551E9}"/>
              </a:ext>
            </a:extLst>
          </p:cNvPr>
          <p:cNvSpPr txBox="1">
            <a:spLocks noGrp="1"/>
          </p:cNvSpPr>
          <p:nvPr>
            <p:ph type="sldNum" sz="quarter" idx="8"/>
          </p:nvPr>
        </p:nvSpPr>
        <p:spPr/>
        <p:txBody>
          <a:bodyPr/>
          <a:lstStyle>
            <a:lvl1pPr>
              <a:defRPr/>
            </a:lvl1pPr>
          </a:lstStyle>
          <a:p>
            <a:pPr lvl="0"/>
            <a:fld id="{8FEB57B5-CC49-4F55-B080-0C722EA04245}" type="slidenum">
              <a:t>‹#›</a:t>
            </a:fld>
            <a:endParaRPr lang="en-IE"/>
          </a:p>
        </p:txBody>
      </p:sp>
    </p:spTree>
    <p:extLst>
      <p:ext uri="{BB962C8B-B14F-4D97-AF65-F5344CB8AC3E}">
        <p14:creationId xmlns:p14="http://schemas.microsoft.com/office/powerpoint/2010/main" val="7756367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6B3F6B-BFE1-4029-B5BF-1D80CF2C4DAA}"/>
              </a:ext>
            </a:extLst>
          </p:cNvPr>
          <p:cNvSpPr txBox="1">
            <a:spLocks noGrp="1"/>
          </p:cNvSpPr>
          <p:nvPr>
            <p:ph type="title" orient="vert"/>
          </p:nvPr>
        </p:nvSpPr>
        <p:spPr>
          <a:xfrm>
            <a:off x="8724903" y="365129"/>
            <a:ext cx="2628899" cy="5811834"/>
          </a:xfrm>
        </p:spPr>
        <p:txBody>
          <a:bodyPr vert="eaVert"/>
          <a:lstStyle>
            <a:lvl1pPr>
              <a:defRPr/>
            </a:lvl1pPr>
          </a:lstStyle>
          <a:p>
            <a:pPr lvl="0"/>
            <a:r>
              <a:rPr lang="en-US"/>
              <a:t>Click to edit Master title style</a:t>
            </a:r>
            <a:endParaRPr lang="en-IE"/>
          </a:p>
        </p:txBody>
      </p:sp>
      <p:sp>
        <p:nvSpPr>
          <p:cNvPr id="3" name="Vertical Text Placeholder 2">
            <a:extLst>
              <a:ext uri="{FF2B5EF4-FFF2-40B4-BE49-F238E27FC236}">
                <a16:creationId xmlns:a16="http://schemas.microsoft.com/office/drawing/2014/main" id="{4336B248-9C83-4C7F-80B2-D9D04DD04615}"/>
              </a:ext>
            </a:extLst>
          </p:cNvPr>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EF433617-DC19-4FFC-9458-AD9595B47E93}"/>
              </a:ext>
            </a:extLst>
          </p:cNvPr>
          <p:cNvSpPr txBox="1">
            <a:spLocks noGrp="1"/>
          </p:cNvSpPr>
          <p:nvPr>
            <p:ph type="dt" sz="half" idx="7"/>
          </p:nvPr>
        </p:nvSpPr>
        <p:spPr/>
        <p:txBody>
          <a:bodyPr/>
          <a:lstStyle>
            <a:lvl1pPr>
              <a:defRPr/>
            </a:lvl1pPr>
          </a:lstStyle>
          <a:p>
            <a:pPr lvl="0"/>
            <a:fld id="{855E347B-8D5A-4199-B95B-8B3ABDF673A6}" type="datetime1">
              <a:rPr lang="en-IE"/>
              <a:pPr lvl="0"/>
              <a:t>27/04/2022</a:t>
            </a:fld>
            <a:endParaRPr lang="en-IE"/>
          </a:p>
        </p:txBody>
      </p:sp>
      <p:sp>
        <p:nvSpPr>
          <p:cNvPr id="5" name="Footer Placeholder 4">
            <a:extLst>
              <a:ext uri="{FF2B5EF4-FFF2-40B4-BE49-F238E27FC236}">
                <a16:creationId xmlns:a16="http://schemas.microsoft.com/office/drawing/2014/main" id="{AE67DC26-0121-473F-9319-03F27A7C97C3}"/>
              </a:ext>
            </a:extLst>
          </p:cNvPr>
          <p:cNvSpPr txBox="1">
            <a:spLocks noGrp="1"/>
          </p:cNvSpPr>
          <p:nvPr>
            <p:ph type="ftr" sz="quarter" idx="9"/>
          </p:nvPr>
        </p:nvSpPr>
        <p:spPr/>
        <p:txBody>
          <a:bodyPr/>
          <a:lstStyle>
            <a:lvl1pPr>
              <a:defRPr/>
            </a:lvl1pPr>
          </a:lstStyle>
          <a:p>
            <a:pPr lvl="0"/>
            <a:endParaRPr lang="en-IE"/>
          </a:p>
        </p:txBody>
      </p:sp>
      <p:sp>
        <p:nvSpPr>
          <p:cNvPr id="6" name="Slide Number Placeholder 5">
            <a:extLst>
              <a:ext uri="{FF2B5EF4-FFF2-40B4-BE49-F238E27FC236}">
                <a16:creationId xmlns:a16="http://schemas.microsoft.com/office/drawing/2014/main" id="{365CFB80-D506-4547-AF2A-61291CFF6D9C}"/>
              </a:ext>
            </a:extLst>
          </p:cNvPr>
          <p:cNvSpPr txBox="1">
            <a:spLocks noGrp="1"/>
          </p:cNvSpPr>
          <p:nvPr>
            <p:ph type="sldNum" sz="quarter" idx="8"/>
          </p:nvPr>
        </p:nvSpPr>
        <p:spPr/>
        <p:txBody>
          <a:bodyPr/>
          <a:lstStyle>
            <a:lvl1pPr>
              <a:defRPr/>
            </a:lvl1pPr>
          </a:lstStyle>
          <a:p>
            <a:pPr lvl="0"/>
            <a:fld id="{9FD00931-8E70-465B-9C4A-A0467A9D7F70}" type="slidenum">
              <a:t>‹#›</a:t>
            </a:fld>
            <a:endParaRPr lang="en-IE"/>
          </a:p>
        </p:txBody>
      </p:sp>
    </p:spTree>
    <p:extLst>
      <p:ext uri="{BB962C8B-B14F-4D97-AF65-F5344CB8AC3E}">
        <p14:creationId xmlns:p14="http://schemas.microsoft.com/office/powerpoint/2010/main" val="86383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1A5A1-95FB-485A-8A2F-FCE131EBE1F1}"/>
              </a:ext>
            </a:extLst>
          </p:cNvPr>
          <p:cNvSpPr txBox="1">
            <a:spLocks noGrp="1"/>
          </p:cNvSpPr>
          <p:nvPr>
            <p:ph type="ctrTitle"/>
          </p:nvPr>
        </p:nvSpPr>
        <p:spPr>
          <a:xfrm>
            <a:off x="1524003" y="1122361"/>
            <a:ext cx="9144000" cy="2387598"/>
          </a:xfrm>
        </p:spPr>
        <p:txBody>
          <a:bodyPr anchor="b" anchorCtr="1"/>
          <a:lstStyle>
            <a:lvl1pPr algn="ctr">
              <a:defRPr sz="6000"/>
            </a:lvl1pPr>
          </a:lstStyle>
          <a:p>
            <a:pPr lvl="0"/>
            <a:r>
              <a:rPr lang="en-US"/>
              <a:t>Click to edit Master title style</a:t>
            </a:r>
            <a:endParaRPr lang="en-IE"/>
          </a:p>
        </p:txBody>
      </p:sp>
      <p:sp>
        <p:nvSpPr>
          <p:cNvPr id="3" name="Subtitle 2">
            <a:extLst>
              <a:ext uri="{FF2B5EF4-FFF2-40B4-BE49-F238E27FC236}">
                <a16:creationId xmlns:a16="http://schemas.microsoft.com/office/drawing/2014/main" id="{5991CD3E-5377-400E-8ACB-0DF31E4B3A78}"/>
              </a:ext>
            </a:extLst>
          </p:cNvPr>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en-US"/>
              <a:t>Click to edit Master subtitle style</a:t>
            </a:r>
            <a:endParaRPr lang="en-IE"/>
          </a:p>
        </p:txBody>
      </p:sp>
      <p:sp>
        <p:nvSpPr>
          <p:cNvPr id="4" name="Date Placeholder 3">
            <a:extLst>
              <a:ext uri="{FF2B5EF4-FFF2-40B4-BE49-F238E27FC236}">
                <a16:creationId xmlns:a16="http://schemas.microsoft.com/office/drawing/2014/main" id="{E367AB46-6A2A-4DCF-965B-AA0C9BDB33D6}"/>
              </a:ext>
            </a:extLst>
          </p:cNvPr>
          <p:cNvSpPr txBox="1">
            <a:spLocks noGrp="1"/>
          </p:cNvSpPr>
          <p:nvPr>
            <p:ph type="dt" sz="half" idx="7"/>
          </p:nvPr>
        </p:nvSpPr>
        <p:spPr/>
        <p:txBody>
          <a:bodyPr/>
          <a:lstStyle>
            <a:lvl1pPr>
              <a:defRPr/>
            </a:lvl1pPr>
          </a:lstStyle>
          <a:p>
            <a:pPr lvl="0"/>
            <a:fld id="{D1A8952E-714C-4CFD-B3BD-F24CEA40D4A9}" type="datetime1">
              <a:rPr lang="en-IE"/>
              <a:pPr lvl="0"/>
              <a:t>27/04/2022</a:t>
            </a:fld>
            <a:endParaRPr lang="en-IE"/>
          </a:p>
        </p:txBody>
      </p:sp>
      <p:sp>
        <p:nvSpPr>
          <p:cNvPr id="5" name="Footer Placeholder 4">
            <a:extLst>
              <a:ext uri="{FF2B5EF4-FFF2-40B4-BE49-F238E27FC236}">
                <a16:creationId xmlns:a16="http://schemas.microsoft.com/office/drawing/2014/main" id="{DF74EB4E-F5A8-4E23-A077-2E658AD609E6}"/>
              </a:ext>
            </a:extLst>
          </p:cNvPr>
          <p:cNvSpPr txBox="1">
            <a:spLocks noGrp="1"/>
          </p:cNvSpPr>
          <p:nvPr>
            <p:ph type="ftr" sz="quarter" idx="9"/>
          </p:nvPr>
        </p:nvSpPr>
        <p:spPr/>
        <p:txBody>
          <a:bodyPr/>
          <a:lstStyle>
            <a:lvl1pPr>
              <a:defRPr/>
            </a:lvl1pPr>
          </a:lstStyle>
          <a:p>
            <a:pPr lvl="0"/>
            <a:endParaRPr lang="en-IE"/>
          </a:p>
        </p:txBody>
      </p:sp>
      <p:sp>
        <p:nvSpPr>
          <p:cNvPr id="6" name="Slide Number Placeholder 5">
            <a:extLst>
              <a:ext uri="{FF2B5EF4-FFF2-40B4-BE49-F238E27FC236}">
                <a16:creationId xmlns:a16="http://schemas.microsoft.com/office/drawing/2014/main" id="{EE3C0293-CE6B-4957-9633-2D726789B330}"/>
              </a:ext>
            </a:extLst>
          </p:cNvPr>
          <p:cNvSpPr txBox="1">
            <a:spLocks noGrp="1"/>
          </p:cNvSpPr>
          <p:nvPr>
            <p:ph type="sldNum" sz="quarter" idx="8"/>
          </p:nvPr>
        </p:nvSpPr>
        <p:spPr/>
        <p:txBody>
          <a:bodyPr/>
          <a:lstStyle>
            <a:lvl1pPr>
              <a:defRPr/>
            </a:lvl1pPr>
          </a:lstStyle>
          <a:p>
            <a:pPr lvl="0"/>
            <a:fld id="{01F27354-220F-4AE7-8E8A-96AA9C3EC069}" type="slidenum">
              <a:t>‹#›</a:t>
            </a:fld>
            <a:endParaRPr lang="en-IE"/>
          </a:p>
        </p:txBody>
      </p:sp>
    </p:spTree>
    <p:extLst>
      <p:ext uri="{BB962C8B-B14F-4D97-AF65-F5344CB8AC3E}">
        <p14:creationId xmlns:p14="http://schemas.microsoft.com/office/powerpoint/2010/main" val="950187207"/>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FDCEB-7B19-4582-A1E9-32A5C8FC6BCC}"/>
              </a:ext>
            </a:extLst>
          </p:cNvPr>
          <p:cNvSpPr txBox="1">
            <a:spLocks noGrp="1"/>
          </p:cNvSpPr>
          <p:nvPr>
            <p:ph type="title"/>
          </p:nvPr>
        </p:nvSpPr>
        <p:spPr/>
        <p:txBody>
          <a:bodyPr/>
          <a:lstStyle>
            <a:lvl1pPr>
              <a:defRPr/>
            </a:lvl1pPr>
          </a:lstStyle>
          <a:p>
            <a:pPr lvl="0"/>
            <a:r>
              <a:rPr lang="en-US"/>
              <a:t>Click to edit Master title style</a:t>
            </a:r>
            <a:endParaRPr lang="en-IE"/>
          </a:p>
        </p:txBody>
      </p:sp>
      <p:sp>
        <p:nvSpPr>
          <p:cNvPr id="3" name="Content Placeholder 2">
            <a:extLst>
              <a:ext uri="{FF2B5EF4-FFF2-40B4-BE49-F238E27FC236}">
                <a16:creationId xmlns:a16="http://schemas.microsoft.com/office/drawing/2014/main" id="{5D3CCFD6-9E7C-4813-83D5-86A791B53B21}"/>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B008383C-8EEA-4261-8FEF-5571A4FECF62}"/>
              </a:ext>
            </a:extLst>
          </p:cNvPr>
          <p:cNvSpPr txBox="1">
            <a:spLocks noGrp="1"/>
          </p:cNvSpPr>
          <p:nvPr>
            <p:ph type="dt" sz="half" idx="7"/>
          </p:nvPr>
        </p:nvSpPr>
        <p:spPr/>
        <p:txBody>
          <a:bodyPr/>
          <a:lstStyle>
            <a:lvl1pPr>
              <a:defRPr/>
            </a:lvl1pPr>
          </a:lstStyle>
          <a:p>
            <a:pPr lvl="0"/>
            <a:fld id="{6D7ED3FC-37E7-438F-A9AB-6DF9BB2CA05E}" type="datetime1">
              <a:rPr lang="en-IE"/>
              <a:pPr lvl="0"/>
              <a:t>27/04/2022</a:t>
            </a:fld>
            <a:endParaRPr lang="en-IE"/>
          </a:p>
        </p:txBody>
      </p:sp>
      <p:sp>
        <p:nvSpPr>
          <p:cNvPr id="5" name="Footer Placeholder 4">
            <a:extLst>
              <a:ext uri="{FF2B5EF4-FFF2-40B4-BE49-F238E27FC236}">
                <a16:creationId xmlns:a16="http://schemas.microsoft.com/office/drawing/2014/main" id="{2BBDFC4E-883D-4E04-9F7F-6B0B1B70B87C}"/>
              </a:ext>
            </a:extLst>
          </p:cNvPr>
          <p:cNvSpPr txBox="1">
            <a:spLocks noGrp="1"/>
          </p:cNvSpPr>
          <p:nvPr>
            <p:ph type="ftr" sz="quarter" idx="9"/>
          </p:nvPr>
        </p:nvSpPr>
        <p:spPr/>
        <p:txBody>
          <a:bodyPr/>
          <a:lstStyle>
            <a:lvl1pPr>
              <a:defRPr/>
            </a:lvl1pPr>
          </a:lstStyle>
          <a:p>
            <a:pPr lvl="0"/>
            <a:endParaRPr lang="en-IE"/>
          </a:p>
        </p:txBody>
      </p:sp>
      <p:sp>
        <p:nvSpPr>
          <p:cNvPr id="6" name="Slide Number Placeholder 5">
            <a:extLst>
              <a:ext uri="{FF2B5EF4-FFF2-40B4-BE49-F238E27FC236}">
                <a16:creationId xmlns:a16="http://schemas.microsoft.com/office/drawing/2014/main" id="{42ECD3F2-4064-4400-87F6-0B359C674100}"/>
              </a:ext>
            </a:extLst>
          </p:cNvPr>
          <p:cNvSpPr txBox="1">
            <a:spLocks noGrp="1"/>
          </p:cNvSpPr>
          <p:nvPr>
            <p:ph type="sldNum" sz="quarter" idx="8"/>
          </p:nvPr>
        </p:nvSpPr>
        <p:spPr/>
        <p:txBody>
          <a:bodyPr/>
          <a:lstStyle>
            <a:lvl1pPr>
              <a:defRPr/>
            </a:lvl1pPr>
          </a:lstStyle>
          <a:p>
            <a:pPr lvl="0"/>
            <a:fld id="{EDF120DC-ECB2-43F1-ABA1-98FC80D4F73C}" type="slidenum">
              <a:t>‹#›</a:t>
            </a:fld>
            <a:endParaRPr lang="en-IE"/>
          </a:p>
        </p:txBody>
      </p:sp>
    </p:spTree>
    <p:extLst>
      <p:ext uri="{BB962C8B-B14F-4D97-AF65-F5344CB8AC3E}">
        <p14:creationId xmlns:p14="http://schemas.microsoft.com/office/powerpoint/2010/main" val="507202795"/>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6D0BD-CD7D-4F9A-BB51-F3D02B48CB27}"/>
              </a:ext>
            </a:extLst>
          </p:cNvPr>
          <p:cNvSpPr txBox="1">
            <a:spLocks noGrp="1"/>
          </p:cNvSpPr>
          <p:nvPr>
            <p:ph type="title"/>
          </p:nvPr>
        </p:nvSpPr>
        <p:spPr>
          <a:xfrm>
            <a:off x="831847" y="1709735"/>
            <a:ext cx="10515600" cy="2852735"/>
          </a:xfrm>
        </p:spPr>
        <p:txBody>
          <a:bodyPr anchor="b"/>
          <a:lstStyle>
            <a:lvl1pPr>
              <a:defRPr sz="6000"/>
            </a:lvl1pPr>
          </a:lstStyle>
          <a:p>
            <a:pPr lvl="0"/>
            <a:r>
              <a:rPr lang="en-US"/>
              <a:t>Click to edit Master title style</a:t>
            </a:r>
            <a:endParaRPr lang="en-IE"/>
          </a:p>
        </p:txBody>
      </p:sp>
      <p:sp>
        <p:nvSpPr>
          <p:cNvPr id="3" name="Text Placeholder 2">
            <a:extLst>
              <a:ext uri="{FF2B5EF4-FFF2-40B4-BE49-F238E27FC236}">
                <a16:creationId xmlns:a16="http://schemas.microsoft.com/office/drawing/2014/main" id="{AD76FD39-2271-48F2-BFFE-9FF63DB1678F}"/>
              </a:ext>
            </a:extLst>
          </p:cNvPr>
          <p:cNvSpPr txBox="1">
            <a:spLocks noGrp="1"/>
          </p:cNvSpPr>
          <p:nvPr>
            <p:ph type="body" idx="1"/>
          </p:nvPr>
        </p:nvSpPr>
        <p:spPr>
          <a:xfrm>
            <a:off x="831847" y="4589465"/>
            <a:ext cx="10515600" cy="1500182"/>
          </a:xfrm>
        </p:spPr>
        <p:txBody>
          <a:bodyPr/>
          <a:lstStyle>
            <a:lvl1pPr marL="0" indent="0">
              <a:buNone/>
              <a:defRPr sz="2400">
                <a:solidFill>
                  <a:srgbClr val="898989"/>
                </a:solidFill>
              </a:defRPr>
            </a:lvl1pPr>
          </a:lstStyle>
          <a:p>
            <a:pPr lvl="0"/>
            <a:r>
              <a:rPr lang="en-US"/>
              <a:t>Click to edit Master text styles</a:t>
            </a:r>
          </a:p>
        </p:txBody>
      </p:sp>
      <p:sp>
        <p:nvSpPr>
          <p:cNvPr id="4" name="Date Placeholder 3">
            <a:extLst>
              <a:ext uri="{FF2B5EF4-FFF2-40B4-BE49-F238E27FC236}">
                <a16:creationId xmlns:a16="http://schemas.microsoft.com/office/drawing/2014/main" id="{9F3C4D9C-930C-40E1-AD31-1F16C98437FB}"/>
              </a:ext>
            </a:extLst>
          </p:cNvPr>
          <p:cNvSpPr txBox="1">
            <a:spLocks noGrp="1"/>
          </p:cNvSpPr>
          <p:nvPr>
            <p:ph type="dt" sz="half" idx="7"/>
          </p:nvPr>
        </p:nvSpPr>
        <p:spPr/>
        <p:txBody>
          <a:bodyPr/>
          <a:lstStyle>
            <a:lvl1pPr>
              <a:defRPr/>
            </a:lvl1pPr>
          </a:lstStyle>
          <a:p>
            <a:pPr lvl="0"/>
            <a:fld id="{08F289E8-0E75-40B0-A9D1-4CC151F1D0B9}" type="datetime1">
              <a:rPr lang="en-IE"/>
              <a:pPr lvl="0"/>
              <a:t>27/04/2022</a:t>
            </a:fld>
            <a:endParaRPr lang="en-IE"/>
          </a:p>
        </p:txBody>
      </p:sp>
      <p:sp>
        <p:nvSpPr>
          <p:cNvPr id="5" name="Footer Placeholder 4">
            <a:extLst>
              <a:ext uri="{FF2B5EF4-FFF2-40B4-BE49-F238E27FC236}">
                <a16:creationId xmlns:a16="http://schemas.microsoft.com/office/drawing/2014/main" id="{5A07BCD3-5818-4924-8BD5-48A110D6D5DD}"/>
              </a:ext>
            </a:extLst>
          </p:cNvPr>
          <p:cNvSpPr txBox="1">
            <a:spLocks noGrp="1"/>
          </p:cNvSpPr>
          <p:nvPr>
            <p:ph type="ftr" sz="quarter" idx="9"/>
          </p:nvPr>
        </p:nvSpPr>
        <p:spPr/>
        <p:txBody>
          <a:bodyPr/>
          <a:lstStyle>
            <a:lvl1pPr>
              <a:defRPr/>
            </a:lvl1pPr>
          </a:lstStyle>
          <a:p>
            <a:pPr lvl="0"/>
            <a:endParaRPr lang="en-IE"/>
          </a:p>
        </p:txBody>
      </p:sp>
      <p:sp>
        <p:nvSpPr>
          <p:cNvPr id="6" name="Slide Number Placeholder 5">
            <a:extLst>
              <a:ext uri="{FF2B5EF4-FFF2-40B4-BE49-F238E27FC236}">
                <a16:creationId xmlns:a16="http://schemas.microsoft.com/office/drawing/2014/main" id="{0B3A3473-B579-4439-85F6-E6B18BBEC4EE}"/>
              </a:ext>
            </a:extLst>
          </p:cNvPr>
          <p:cNvSpPr txBox="1">
            <a:spLocks noGrp="1"/>
          </p:cNvSpPr>
          <p:nvPr>
            <p:ph type="sldNum" sz="quarter" idx="8"/>
          </p:nvPr>
        </p:nvSpPr>
        <p:spPr/>
        <p:txBody>
          <a:bodyPr/>
          <a:lstStyle>
            <a:lvl1pPr>
              <a:defRPr/>
            </a:lvl1pPr>
          </a:lstStyle>
          <a:p>
            <a:pPr lvl="0"/>
            <a:fld id="{DC5F384E-1B1E-41F1-A277-B49C9A395639}" type="slidenum">
              <a:t>‹#›</a:t>
            </a:fld>
            <a:endParaRPr lang="en-IE"/>
          </a:p>
        </p:txBody>
      </p:sp>
    </p:spTree>
    <p:extLst>
      <p:ext uri="{BB962C8B-B14F-4D97-AF65-F5344CB8AC3E}">
        <p14:creationId xmlns:p14="http://schemas.microsoft.com/office/powerpoint/2010/main" val="3627650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52D2F-1FB2-4BFC-9319-1355E9B64345}"/>
              </a:ext>
            </a:extLst>
          </p:cNvPr>
          <p:cNvSpPr txBox="1">
            <a:spLocks noGrp="1"/>
          </p:cNvSpPr>
          <p:nvPr>
            <p:ph type="title"/>
          </p:nvPr>
        </p:nvSpPr>
        <p:spPr/>
        <p:txBody>
          <a:bodyPr/>
          <a:lstStyle>
            <a:lvl1pPr>
              <a:defRPr/>
            </a:lvl1pPr>
          </a:lstStyle>
          <a:p>
            <a:pPr lvl="0"/>
            <a:r>
              <a:rPr lang="en-US"/>
              <a:t>Click to edit Master title style</a:t>
            </a:r>
            <a:endParaRPr lang="en-IE"/>
          </a:p>
        </p:txBody>
      </p:sp>
      <p:sp>
        <p:nvSpPr>
          <p:cNvPr id="3" name="Content Placeholder 2">
            <a:extLst>
              <a:ext uri="{FF2B5EF4-FFF2-40B4-BE49-F238E27FC236}">
                <a16:creationId xmlns:a16="http://schemas.microsoft.com/office/drawing/2014/main" id="{A49CE4CA-DF64-48DE-81F1-3C3D928353AF}"/>
              </a:ext>
            </a:extLst>
          </p:cNvPr>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278A32C0-6165-4F2C-8EBA-929D8C408843}"/>
              </a:ext>
            </a:extLst>
          </p:cNvPr>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CD99C8F5-9948-4540-9F0D-11992B4C98FD}"/>
              </a:ext>
            </a:extLst>
          </p:cNvPr>
          <p:cNvSpPr txBox="1">
            <a:spLocks noGrp="1"/>
          </p:cNvSpPr>
          <p:nvPr>
            <p:ph type="dt" sz="half" idx="7"/>
          </p:nvPr>
        </p:nvSpPr>
        <p:spPr/>
        <p:txBody>
          <a:bodyPr/>
          <a:lstStyle>
            <a:lvl1pPr>
              <a:defRPr/>
            </a:lvl1pPr>
          </a:lstStyle>
          <a:p>
            <a:pPr lvl="0"/>
            <a:fld id="{6A2606D5-47F1-4F5F-A601-4B40E81121F8}" type="datetime1">
              <a:rPr lang="en-IE"/>
              <a:pPr lvl="0"/>
              <a:t>27/04/2022</a:t>
            </a:fld>
            <a:endParaRPr lang="en-IE"/>
          </a:p>
        </p:txBody>
      </p:sp>
      <p:sp>
        <p:nvSpPr>
          <p:cNvPr id="6" name="Footer Placeholder 5">
            <a:extLst>
              <a:ext uri="{FF2B5EF4-FFF2-40B4-BE49-F238E27FC236}">
                <a16:creationId xmlns:a16="http://schemas.microsoft.com/office/drawing/2014/main" id="{357782E1-A65D-4DCA-A92B-C7CDF043A0A1}"/>
              </a:ext>
            </a:extLst>
          </p:cNvPr>
          <p:cNvSpPr txBox="1">
            <a:spLocks noGrp="1"/>
          </p:cNvSpPr>
          <p:nvPr>
            <p:ph type="ftr" sz="quarter" idx="9"/>
          </p:nvPr>
        </p:nvSpPr>
        <p:spPr/>
        <p:txBody>
          <a:bodyPr/>
          <a:lstStyle>
            <a:lvl1pPr>
              <a:defRPr/>
            </a:lvl1pPr>
          </a:lstStyle>
          <a:p>
            <a:pPr lvl="0"/>
            <a:endParaRPr lang="en-IE"/>
          </a:p>
        </p:txBody>
      </p:sp>
      <p:sp>
        <p:nvSpPr>
          <p:cNvPr id="7" name="Slide Number Placeholder 6">
            <a:extLst>
              <a:ext uri="{FF2B5EF4-FFF2-40B4-BE49-F238E27FC236}">
                <a16:creationId xmlns:a16="http://schemas.microsoft.com/office/drawing/2014/main" id="{E4650E66-5BA6-43DC-9FFC-80B5902AEBED}"/>
              </a:ext>
            </a:extLst>
          </p:cNvPr>
          <p:cNvSpPr txBox="1">
            <a:spLocks noGrp="1"/>
          </p:cNvSpPr>
          <p:nvPr>
            <p:ph type="sldNum" sz="quarter" idx="8"/>
          </p:nvPr>
        </p:nvSpPr>
        <p:spPr/>
        <p:txBody>
          <a:bodyPr/>
          <a:lstStyle>
            <a:lvl1pPr>
              <a:defRPr/>
            </a:lvl1pPr>
          </a:lstStyle>
          <a:p>
            <a:pPr lvl="0"/>
            <a:fld id="{80FA8769-6E16-4060-8982-7DC8031EAEA1}" type="slidenum">
              <a:t>‹#›</a:t>
            </a:fld>
            <a:endParaRPr lang="en-IE"/>
          </a:p>
        </p:txBody>
      </p:sp>
    </p:spTree>
    <p:extLst>
      <p:ext uri="{BB962C8B-B14F-4D97-AF65-F5344CB8AC3E}">
        <p14:creationId xmlns:p14="http://schemas.microsoft.com/office/powerpoint/2010/main" val="1629053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02D12-636D-4F43-9F00-B41A38D285B3}"/>
              </a:ext>
            </a:extLst>
          </p:cNvPr>
          <p:cNvSpPr txBox="1">
            <a:spLocks noGrp="1"/>
          </p:cNvSpPr>
          <p:nvPr>
            <p:ph type="title"/>
          </p:nvPr>
        </p:nvSpPr>
        <p:spPr>
          <a:xfrm>
            <a:off x="839784" y="365129"/>
            <a:ext cx="10515600" cy="1325559"/>
          </a:xfrm>
        </p:spPr>
        <p:txBody>
          <a:bodyPr/>
          <a:lstStyle>
            <a:lvl1pPr>
              <a:defRPr/>
            </a:lvl1pPr>
          </a:lstStyle>
          <a:p>
            <a:pPr lvl="0"/>
            <a:r>
              <a:rPr lang="en-US"/>
              <a:t>Click to edit Master title style</a:t>
            </a:r>
            <a:endParaRPr lang="en-IE"/>
          </a:p>
        </p:txBody>
      </p:sp>
      <p:sp>
        <p:nvSpPr>
          <p:cNvPr id="3" name="Text Placeholder 2">
            <a:extLst>
              <a:ext uri="{FF2B5EF4-FFF2-40B4-BE49-F238E27FC236}">
                <a16:creationId xmlns:a16="http://schemas.microsoft.com/office/drawing/2014/main" id="{3D316BB9-6B3C-41A9-8991-0B659561FC52}"/>
              </a:ext>
            </a:extLst>
          </p:cNvPr>
          <p:cNvSpPr txBox="1">
            <a:spLocks noGrp="1"/>
          </p:cNvSpPr>
          <p:nvPr>
            <p:ph type="body" idx="1"/>
          </p:nvPr>
        </p:nvSpPr>
        <p:spPr>
          <a:xfrm>
            <a:off x="839784" y="1681160"/>
            <a:ext cx="5157782" cy="823910"/>
          </a:xfrm>
        </p:spPr>
        <p:txBody>
          <a:bodyPr anchor="b"/>
          <a:lstStyle>
            <a:lvl1pPr marL="0" indent="0">
              <a:buNone/>
              <a:defRPr sz="2400" b="1"/>
            </a:lvl1pPr>
          </a:lstStyle>
          <a:p>
            <a:pPr lvl="0"/>
            <a:r>
              <a:rPr lang="en-US"/>
              <a:t>Click to edit Master text styles</a:t>
            </a:r>
          </a:p>
        </p:txBody>
      </p:sp>
      <p:sp>
        <p:nvSpPr>
          <p:cNvPr id="4" name="Content Placeholder 3">
            <a:extLst>
              <a:ext uri="{FF2B5EF4-FFF2-40B4-BE49-F238E27FC236}">
                <a16:creationId xmlns:a16="http://schemas.microsoft.com/office/drawing/2014/main" id="{32E566BF-EEB3-4B04-A4F5-77E9988816E9}"/>
              </a:ext>
            </a:extLst>
          </p:cNvPr>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B4007592-FAA7-4F97-97F0-D85FF35E0720}"/>
              </a:ext>
            </a:extLst>
          </p:cNvPr>
          <p:cNvSpPr txBox="1">
            <a:spLocks noGrp="1"/>
          </p:cNvSpPr>
          <p:nvPr>
            <p:ph type="body" idx="3"/>
          </p:nvPr>
        </p:nvSpPr>
        <p:spPr>
          <a:xfrm>
            <a:off x="6172200" y="1681160"/>
            <a:ext cx="5183184" cy="823910"/>
          </a:xfrm>
        </p:spPr>
        <p:txBody>
          <a:bodyPr anchor="b"/>
          <a:lstStyle>
            <a:lvl1pPr marL="0" indent="0">
              <a:buNone/>
              <a:defRPr sz="2400" b="1"/>
            </a:lvl1pPr>
          </a:lstStyle>
          <a:p>
            <a:pPr lvl="0"/>
            <a:r>
              <a:rPr lang="en-US"/>
              <a:t>Click to edit Master text styles</a:t>
            </a:r>
          </a:p>
        </p:txBody>
      </p:sp>
      <p:sp>
        <p:nvSpPr>
          <p:cNvPr id="6" name="Content Placeholder 5">
            <a:extLst>
              <a:ext uri="{FF2B5EF4-FFF2-40B4-BE49-F238E27FC236}">
                <a16:creationId xmlns:a16="http://schemas.microsoft.com/office/drawing/2014/main" id="{5F5D7361-DAF5-4F83-80C4-16AD086D5979}"/>
              </a:ext>
            </a:extLst>
          </p:cNvPr>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43039CFB-3025-4978-97FC-ACA846F03896}"/>
              </a:ext>
            </a:extLst>
          </p:cNvPr>
          <p:cNvSpPr txBox="1">
            <a:spLocks noGrp="1"/>
          </p:cNvSpPr>
          <p:nvPr>
            <p:ph type="dt" sz="half" idx="7"/>
          </p:nvPr>
        </p:nvSpPr>
        <p:spPr/>
        <p:txBody>
          <a:bodyPr/>
          <a:lstStyle>
            <a:lvl1pPr>
              <a:defRPr/>
            </a:lvl1pPr>
          </a:lstStyle>
          <a:p>
            <a:pPr lvl="0"/>
            <a:fld id="{02BC5B04-D751-45F4-8CC8-CB3DC36F9937}" type="datetime1">
              <a:rPr lang="en-IE"/>
              <a:pPr lvl="0"/>
              <a:t>27/04/2022</a:t>
            </a:fld>
            <a:endParaRPr lang="en-IE"/>
          </a:p>
        </p:txBody>
      </p:sp>
      <p:sp>
        <p:nvSpPr>
          <p:cNvPr id="8" name="Footer Placeholder 7">
            <a:extLst>
              <a:ext uri="{FF2B5EF4-FFF2-40B4-BE49-F238E27FC236}">
                <a16:creationId xmlns:a16="http://schemas.microsoft.com/office/drawing/2014/main" id="{F53771B4-FB1A-4B80-957E-25975DFB9DA2}"/>
              </a:ext>
            </a:extLst>
          </p:cNvPr>
          <p:cNvSpPr txBox="1">
            <a:spLocks noGrp="1"/>
          </p:cNvSpPr>
          <p:nvPr>
            <p:ph type="ftr" sz="quarter" idx="9"/>
          </p:nvPr>
        </p:nvSpPr>
        <p:spPr/>
        <p:txBody>
          <a:bodyPr/>
          <a:lstStyle>
            <a:lvl1pPr>
              <a:defRPr/>
            </a:lvl1pPr>
          </a:lstStyle>
          <a:p>
            <a:pPr lvl="0"/>
            <a:endParaRPr lang="en-IE"/>
          </a:p>
        </p:txBody>
      </p:sp>
      <p:sp>
        <p:nvSpPr>
          <p:cNvPr id="9" name="Slide Number Placeholder 8">
            <a:extLst>
              <a:ext uri="{FF2B5EF4-FFF2-40B4-BE49-F238E27FC236}">
                <a16:creationId xmlns:a16="http://schemas.microsoft.com/office/drawing/2014/main" id="{6CB03B0C-5327-4925-862F-A6D38CA821FE}"/>
              </a:ext>
            </a:extLst>
          </p:cNvPr>
          <p:cNvSpPr txBox="1">
            <a:spLocks noGrp="1"/>
          </p:cNvSpPr>
          <p:nvPr>
            <p:ph type="sldNum" sz="quarter" idx="8"/>
          </p:nvPr>
        </p:nvSpPr>
        <p:spPr/>
        <p:txBody>
          <a:bodyPr/>
          <a:lstStyle>
            <a:lvl1pPr>
              <a:defRPr/>
            </a:lvl1pPr>
          </a:lstStyle>
          <a:p>
            <a:pPr lvl="0"/>
            <a:fld id="{3C16AC9A-D653-4B9B-81E6-CED23A1465E5}" type="slidenum">
              <a:t>‹#›</a:t>
            </a:fld>
            <a:endParaRPr lang="en-IE"/>
          </a:p>
        </p:txBody>
      </p:sp>
    </p:spTree>
    <p:extLst>
      <p:ext uri="{BB962C8B-B14F-4D97-AF65-F5344CB8AC3E}">
        <p14:creationId xmlns:p14="http://schemas.microsoft.com/office/powerpoint/2010/main" val="33610309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B96C9-DDD0-4F54-B509-99DAAA34E9DA}"/>
              </a:ext>
            </a:extLst>
          </p:cNvPr>
          <p:cNvSpPr txBox="1">
            <a:spLocks noGrp="1"/>
          </p:cNvSpPr>
          <p:nvPr>
            <p:ph type="title"/>
          </p:nvPr>
        </p:nvSpPr>
        <p:spPr/>
        <p:txBody>
          <a:bodyPr/>
          <a:lstStyle>
            <a:lvl1pPr>
              <a:defRPr/>
            </a:lvl1pPr>
          </a:lstStyle>
          <a:p>
            <a:pPr lvl="0"/>
            <a:r>
              <a:rPr lang="en-US"/>
              <a:t>Click to edit Master title style</a:t>
            </a:r>
            <a:endParaRPr lang="en-IE"/>
          </a:p>
        </p:txBody>
      </p:sp>
      <p:sp>
        <p:nvSpPr>
          <p:cNvPr id="3" name="Date Placeholder 2">
            <a:extLst>
              <a:ext uri="{FF2B5EF4-FFF2-40B4-BE49-F238E27FC236}">
                <a16:creationId xmlns:a16="http://schemas.microsoft.com/office/drawing/2014/main" id="{4E0296C6-A9E7-4B9A-A1F8-F63A5D75B6EE}"/>
              </a:ext>
            </a:extLst>
          </p:cNvPr>
          <p:cNvSpPr txBox="1">
            <a:spLocks noGrp="1"/>
          </p:cNvSpPr>
          <p:nvPr>
            <p:ph type="dt" sz="half" idx="7"/>
          </p:nvPr>
        </p:nvSpPr>
        <p:spPr/>
        <p:txBody>
          <a:bodyPr/>
          <a:lstStyle>
            <a:lvl1pPr>
              <a:defRPr/>
            </a:lvl1pPr>
          </a:lstStyle>
          <a:p>
            <a:pPr lvl="0"/>
            <a:fld id="{3D72CA86-CEC1-4074-8E31-412D14580CB9}" type="datetime1">
              <a:rPr lang="en-IE"/>
              <a:pPr lvl="0"/>
              <a:t>27/04/2022</a:t>
            </a:fld>
            <a:endParaRPr lang="en-IE"/>
          </a:p>
        </p:txBody>
      </p:sp>
      <p:sp>
        <p:nvSpPr>
          <p:cNvPr id="4" name="Footer Placeholder 3">
            <a:extLst>
              <a:ext uri="{FF2B5EF4-FFF2-40B4-BE49-F238E27FC236}">
                <a16:creationId xmlns:a16="http://schemas.microsoft.com/office/drawing/2014/main" id="{823E89A8-9CD2-4542-9F13-ABE01C2E843C}"/>
              </a:ext>
            </a:extLst>
          </p:cNvPr>
          <p:cNvSpPr txBox="1">
            <a:spLocks noGrp="1"/>
          </p:cNvSpPr>
          <p:nvPr>
            <p:ph type="ftr" sz="quarter" idx="9"/>
          </p:nvPr>
        </p:nvSpPr>
        <p:spPr/>
        <p:txBody>
          <a:bodyPr/>
          <a:lstStyle>
            <a:lvl1pPr>
              <a:defRPr/>
            </a:lvl1pPr>
          </a:lstStyle>
          <a:p>
            <a:pPr lvl="0"/>
            <a:endParaRPr lang="en-IE"/>
          </a:p>
        </p:txBody>
      </p:sp>
      <p:sp>
        <p:nvSpPr>
          <p:cNvPr id="5" name="Slide Number Placeholder 4">
            <a:extLst>
              <a:ext uri="{FF2B5EF4-FFF2-40B4-BE49-F238E27FC236}">
                <a16:creationId xmlns:a16="http://schemas.microsoft.com/office/drawing/2014/main" id="{F5D8CC6D-46E8-4D4E-90E1-712F9028A27B}"/>
              </a:ext>
            </a:extLst>
          </p:cNvPr>
          <p:cNvSpPr txBox="1">
            <a:spLocks noGrp="1"/>
          </p:cNvSpPr>
          <p:nvPr>
            <p:ph type="sldNum" sz="quarter" idx="8"/>
          </p:nvPr>
        </p:nvSpPr>
        <p:spPr/>
        <p:txBody>
          <a:bodyPr/>
          <a:lstStyle>
            <a:lvl1pPr>
              <a:defRPr/>
            </a:lvl1pPr>
          </a:lstStyle>
          <a:p>
            <a:pPr lvl="0"/>
            <a:fld id="{A94C1540-4EB2-4F64-958E-D91D76006308}" type="slidenum">
              <a:t>‹#›</a:t>
            </a:fld>
            <a:endParaRPr lang="en-IE"/>
          </a:p>
        </p:txBody>
      </p:sp>
    </p:spTree>
    <p:extLst>
      <p:ext uri="{BB962C8B-B14F-4D97-AF65-F5344CB8AC3E}">
        <p14:creationId xmlns:p14="http://schemas.microsoft.com/office/powerpoint/2010/main" val="1329011480"/>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92D5C-3CE3-4910-B663-D53D1C4F5CB9}"/>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78BEBC73-EBC7-4F4B-841F-E551B3E00CF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02D99BB4-7C51-4C46-BC67-D24F686227C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EDF9CA5D-FB52-495E-943F-9CA6168B1C2E}"/>
              </a:ext>
            </a:extLst>
          </p:cNvPr>
          <p:cNvSpPr>
            <a:spLocks noGrp="1"/>
          </p:cNvSpPr>
          <p:nvPr>
            <p:ph type="dt" sz="half" idx="10"/>
          </p:nvPr>
        </p:nvSpPr>
        <p:spPr/>
        <p:txBody>
          <a:bodyPr/>
          <a:lstStyle/>
          <a:p>
            <a:fld id="{02AC24A9-CCB6-4F8D-B8DB-C2F3692CFA5A}" type="datetimeFigureOut">
              <a:rPr lang="en-US" smtClean="0"/>
              <a:t>4/27/2022</a:t>
            </a:fld>
            <a:endParaRPr lang="en-US" dirty="0"/>
          </a:p>
        </p:txBody>
      </p:sp>
      <p:sp>
        <p:nvSpPr>
          <p:cNvPr id="6" name="Footer Placeholder 5">
            <a:extLst>
              <a:ext uri="{FF2B5EF4-FFF2-40B4-BE49-F238E27FC236}">
                <a16:creationId xmlns:a16="http://schemas.microsoft.com/office/drawing/2014/main" id="{3F7367D3-E380-4F3E-AA19-519E460530D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7351049-3978-4614-96E6-7B8BE3847A46}"/>
              </a:ext>
            </a:extLst>
          </p:cNvPr>
          <p:cNvSpPr>
            <a:spLocks noGrp="1"/>
          </p:cNvSpPr>
          <p:nvPr>
            <p:ph type="sldNum" sz="quarter" idx="12"/>
          </p:nvPr>
        </p:nvSpPr>
        <p:spPr/>
        <p:txBody>
          <a:bodyPr/>
          <a:lstStyle/>
          <a:p>
            <a:fld id="{B2DC25EE-239B-4C5F-AAD1-255A7D5F1EE2}" type="slidenum">
              <a:rPr lang="en-US" smtClean="0"/>
              <a:t>‹#›</a:t>
            </a:fld>
            <a:endParaRPr lang="en-US" dirty="0"/>
          </a:p>
        </p:txBody>
      </p:sp>
    </p:spTree>
    <p:extLst>
      <p:ext uri="{BB962C8B-B14F-4D97-AF65-F5344CB8AC3E}">
        <p14:creationId xmlns:p14="http://schemas.microsoft.com/office/powerpoint/2010/main" val="17127837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7CABA8-1EC2-481F-8BAC-B9A6B02407CA}"/>
              </a:ext>
            </a:extLst>
          </p:cNvPr>
          <p:cNvSpPr txBox="1">
            <a:spLocks noGrp="1"/>
          </p:cNvSpPr>
          <p:nvPr>
            <p:ph type="dt" sz="half" idx="7"/>
          </p:nvPr>
        </p:nvSpPr>
        <p:spPr/>
        <p:txBody>
          <a:bodyPr/>
          <a:lstStyle>
            <a:lvl1pPr>
              <a:defRPr/>
            </a:lvl1pPr>
          </a:lstStyle>
          <a:p>
            <a:pPr lvl="0"/>
            <a:fld id="{92772BE7-F8B4-4B5B-B316-3C949321FA62}" type="datetime1">
              <a:rPr lang="en-IE"/>
              <a:pPr lvl="0"/>
              <a:t>27/04/2022</a:t>
            </a:fld>
            <a:endParaRPr lang="en-IE"/>
          </a:p>
        </p:txBody>
      </p:sp>
      <p:sp>
        <p:nvSpPr>
          <p:cNvPr id="3" name="Footer Placeholder 2">
            <a:extLst>
              <a:ext uri="{FF2B5EF4-FFF2-40B4-BE49-F238E27FC236}">
                <a16:creationId xmlns:a16="http://schemas.microsoft.com/office/drawing/2014/main" id="{86933458-A293-4DAD-8E15-454FD4E568E9}"/>
              </a:ext>
            </a:extLst>
          </p:cNvPr>
          <p:cNvSpPr txBox="1">
            <a:spLocks noGrp="1"/>
          </p:cNvSpPr>
          <p:nvPr>
            <p:ph type="ftr" sz="quarter" idx="9"/>
          </p:nvPr>
        </p:nvSpPr>
        <p:spPr/>
        <p:txBody>
          <a:bodyPr/>
          <a:lstStyle>
            <a:lvl1pPr>
              <a:defRPr/>
            </a:lvl1pPr>
          </a:lstStyle>
          <a:p>
            <a:pPr lvl="0"/>
            <a:endParaRPr lang="en-IE"/>
          </a:p>
        </p:txBody>
      </p:sp>
      <p:sp>
        <p:nvSpPr>
          <p:cNvPr id="4" name="Slide Number Placeholder 3">
            <a:extLst>
              <a:ext uri="{FF2B5EF4-FFF2-40B4-BE49-F238E27FC236}">
                <a16:creationId xmlns:a16="http://schemas.microsoft.com/office/drawing/2014/main" id="{726C6716-F41E-4636-8C9B-FA75BE116C4E}"/>
              </a:ext>
            </a:extLst>
          </p:cNvPr>
          <p:cNvSpPr txBox="1">
            <a:spLocks noGrp="1"/>
          </p:cNvSpPr>
          <p:nvPr>
            <p:ph type="sldNum" sz="quarter" idx="8"/>
          </p:nvPr>
        </p:nvSpPr>
        <p:spPr/>
        <p:txBody>
          <a:bodyPr/>
          <a:lstStyle>
            <a:lvl1pPr>
              <a:defRPr/>
            </a:lvl1pPr>
          </a:lstStyle>
          <a:p>
            <a:pPr lvl="0"/>
            <a:fld id="{203879E8-59B5-462C-AD16-E7FA0EAE6452}" type="slidenum">
              <a:t>‹#›</a:t>
            </a:fld>
            <a:endParaRPr lang="en-IE"/>
          </a:p>
        </p:txBody>
      </p:sp>
    </p:spTree>
    <p:extLst>
      <p:ext uri="{BB962C8B-B14F-4D97-AF65-F5344CB8AC3E}">
        <p14:creationId xmlns:p14="http://schemas.microsoft.com/office/powerpoint/2010/main" val="1237928606"/>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EEAE6-14AB-4538-8800-D43C49E6EB72}"/>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endParaRPr lang="en-IE"/>
          </a:p>
        </p:txBody>
      </p:sp>
      <p:sp>
        <p:nvSpPr>
          <p:cNvPr id="3" name="Content Placeholder 2">
            <a:extLst>
              <a:ext uri="{FF2B5EF4-FFF2-40B4-BE49-F238E27FC236}">
                <a16:creationId xmlns:a16="http://schemas.microsoft.com/office/drawing/2014/main" id="{F2C4C1D5-CD00-44E8-AAC9-1794C526AAB3}"/>
              </a:ext>
            </a:extLst>
          </p:cNvPr>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C7F656B9-73C5-4725-B712-93F71D2B8537}"/>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009FE31D-586E-4B12-AD5E-D9083043BC8E}"/>
              </a:ext>
            </a:extLst>
          </p:cNvPr>
          <p:cNvSpPr txBox="1">
            <a:spLocks noGrp="1"/>
          </p:cNvSpPr>
          <p:nvPr>
            <p:ph type="dt" sz="half" idx="7"/>
          </p:nvPr>
        </p:nvSpPr>
        <p:spPr/>
        <p:txBody>
          <a:bodyPr/>
          <a:lstStyle>
            <a:lvl1pPr>
              <a:defRPr/>
            </a:lvl1pPr>
          </a:lstStyle>
          <a:p>
            <a:pPr lvl="0"/>
            <a:fld id="{8AAAF23A-8FB1-4CAD-8DD1-648E4132E6AA}" type="datetime1">
              <a:rPr lang="en-IE"/>
              <a:pPr lvl="0"/>
              <a:t>27/04/2022</a:t>
            </a:fld>
            <a:endParaRPr lang="en-IE"/>
          </a:p>
        </p:txBody>
      </p:sp>
      <p:sp>
        <p:nvSpPr>
          <p:cNvPr id="6" name="Footer Placeholder 5">
            <a:extLst>
              <a:ext uri="{FF2B5EF4-FFF2-40B4-BE49-F238E27FC236}">
                <a16:creationId xmlns:a16="http://schemas.microsoft.com/office/drawing/2014/main" id="{42E38757-7FF2-431D-8DCC-4D912C7300E3}"/>
              </a:ext>
            </a:extLst>
          </p:cNvPr>
          <p:cNvSpPr txBox="1">
            <a:spLocks noGrp="1"/>
          </p:cNvSpPr>
          <p:nvPr>
            <p:ph type="ftr" sz="quarter" idx="9"/>
          </p:nvPr>
        </p:nvSpPr>
        <p:spPr/>
        <p:txBody>
          <a:bodyPr/>
          <a:lstStyle>
            <a:lvl1pPr>
              <a:defRPr/>
            </a:lvl1pPr>
          </a:lstStyle>
          <a:p>
            <a:pPr lvl="0"/>
            <a:endParaRPr lang="en-IE"/>
          </a:p>
        </p:txBody>
      </p:sp>
      <p:sp>
        <p:nvSpPr>
          <p:cNvPr id="7" name="Slide Number Placeholder 6">
            <a:extLst>
              <a:ext uri="{FF2B5EF4-FFF2-40B4-BE49-F238E27FC236}">
                <a16:creationId xmlns:a16="http://schemas.microsoft.com/office/drawing/2014/main" id="{33AAF363-A9B5-4F5F-A283-6743953B1DF8}"/>
              </a:ext>
            </a:extLst>
          </p:cNvPr>
          <p:cNvSpPr txBox="1">
            <a:spLocks noGrp="1"/>
          </p:cNvSpPr>
          <p:nvPr>
            <p:ph type="sldNum" sz="quarter" idx="8"/>
          </p:nvPr>
        </p:nvSpPr>
        <p:spPr/>
        <p:txBody>
          <a:bodyPr/>
          <a:lstStyle>
            <a:lvl1pPr>
              <a:defRPr/>
            </a:lvl1pPr>
          </a:lstStyle>
          <a:p>
            <a:pPr lvl="0"/>
            <a:fld id="{640FB8E8-68BB-49DF-AA98-F23262DBE777}" type="slidenum">
              <a:t>‹#›</a:t>
            </a:fld>
            <a:endParaRPr lang="en-IE"/>
          </a:p>
        </p:txBody>
      </p:sp>
    </p:spTree>
    <p:extLst>
      <p:ext uri="{BB962C8B-B14F-4D97-AF65-F5344CB8AC3E}">
        <p14:creationId xmlns:p14="http://schemas.microsoft.com/office/powerpoint/2010/main" val="29970556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4B47E-B30F-4CF3-A594-A8758C3BBA3C}"/>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endParaRPr lang="en-IE"/>
          </a:p>
        </p:txBody>
      </p:sp>
      <p:sp>
        <p:nvSpPr>
          <p:cNvPr id="3" name="Picture Placeholder 2">
            <a:extLst>
              <a:ext uri="{FF2B5EF4-FFF2-40B4-BE49-F238E27FC236}">
                <a16:creationId xmlns:a16="http://schemas.microsoft.com/office/drawing/2014/main" id="{F4E09F8A-6505-4B86-980F-96DA67D537A7}"/>
              </a:ext>
            </a:extLst>
          </p:cNvPr>
          <p:cNvSpPr txBox="1">
            <a:spLocks noGrp="1"/>
          </p:cNvSpPr>
          <p:nvPr>
            <p:ph type="pic" idx="1"/>
          </p:nvPr>
        </p:nvSpPr>
        <p:spPr>
          <a:xfrm>
            <a:off x="5183184" y="987423"/>
            <a:ext cx="6172200" cy="4873623"/>
          </a:xfrm>
        </p:spPr>
        <p:txBody>
          <a:bodyPr/>
          <a:lstStyle>
            <a:lvl1pPr marL="0" indent="0">
              <a:buNone/>
              <a:defRPr lang="en-IE" sz="3200"/>
            </a:lvl1pPr>
          </a:lstStyle>
          <a:p>
            <a:pPr lvl="0"/>
            <a:endParaRPr lang="en-IE"/>
          </a:p>
        </p:txBody>
      </p:sp>
      <p:sp>
        <p:nvSpPr>
          <p:cNvPr id="4" name="Text Placeholder 3">
            <a:extLst>
              <a:ext uri="{FF2B5EF4-FFF2-40B4-BE49-F238E27FC236}">
                <a16:creationId xmlns:a16="http://schemas.microsoft.com/office/drawing/2014/main" id="{427C4FF9-6B1E-41FE-9E5D-F4783E36467B}"/>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519611D6-FBE2-49D9-B1C4-8D94123235F1}"/>
              </a:ext>
            </a:extLst>
          </p:cNvPr>
          <p:cNvSpPr txBox="1">
            <a:spLocks noGrp="1"/>
          </p:cNvSpPr>
          <p:nvPr>
            <p:ph type="dt" sz="half" idx="7"/>
          </p:nvPr>
        </p:nvSpPr>
        <p:spPr/>
        <p:txBody>
          <a:bodyPr/>
          <a:lstStyle>
            <a:lvl1pPr>
              <a:defRPr/>
            </a:lvl1pPr>
          </a:lstStyle>
          <a:p>
            <a:pPr lvl="0"/>
            <a:fld id="{63A7845B-96DB-48AF-B0CF-B33437B180E8}" type="datetime1">
              <a:rPr lang="en-IE"/>
              <a:pPr lvl="0"/>
              <a:t>27/04/2022</a:t>
            </a:fld>
            <a:endParaRPr lang="en-IE"/>
          </a:p>
        </p:txBody>
      </p:sp>
      <p:sp>
        <p:nvSpPr>
          <p:cNvPr id="6" name="Footer Placeholder 5">
            <a:extLst>
              <a:ext uri="{FF2B5EF4-FFF2-40B4-BE49-F238E27FC236}">
                <a16:creationId xmlns:a16="http://schemas.microsoft.com/office/drawing/2014/main" id="{4AF0E8B7-D330-44E2-8AAE-41F6720C6B23}"/>
              </a:ext>
            </a:extLst>
          </p:cNvPr>
          <p:cNvSpPr txBox="1">
            <a:spLocks noGrp="1"/>
          </p:cNvSpPr>
          <p:nvPr>
            <p:ph type="ftr" sz="quarter" idx="9"/>
          </p:nvPr>
        </p:nvSpPr>
        <p:spPr/>
        <p:txBody>
          <a:bodyPr/>
          <a:lstStyle>
            <a:lvl1pPr>
              <a:defRPr/>
            </a:lvl1pPr>
          </a:lstStyle>
          <a:p>
            <a:pPr lvl="0"/>
            <a:endParaRPr lang="en-IE"/>
          </a:p>
        </p:txBody>
      </p:sp>
      <p:sp>
        <p:nvSpPr>
          <p:cNvPr id="7" name="Slide Number Placeholder 6">
            <a:extLst>
              <a:ext uri="{FF2B5EF4-FFF2-40B4-BE49-F238E27FC236}">
                <a16:creationId xmlns:a16="http://schemas.microsoft.com/office/drawing/2014/main" id="{EF4DB987-18B1-4D96-B01B-C30099E1293A}"/>
              </a:ext>
            </a:extLst>
          </p:cNvPr>
          <p:cNvSpPr txBox="1">
            <a:spLocks noGrp="1"/>
          </p:cNvSpPr>
          <p:nvPr>
            <p:ph type="sldNum" sz="quarter" idx="8"/>
          </p:nvPr>
        </p:nvSpPr>
        <p:spPr/>
        <p:txBody>
          <a:bodyPr/>
          <a:lstStyle>
            <a:lvl1pPr>
              <a:defRPr/>
            </a:lvl1pPr>
          </a:lstStyle>
          <a:p>
            <a:pPr lvl="0"/>
            <a:fld id="{E602DF11-B592-4C45-89C6-51853413340E}" type="slidenum">
              <a:t>‹#›</a:t>
            </a:fld>
            <a:endParaRPr lang="en-IE"/>
          </a:p>
        </p:txBody>
      </p:sp>
    </p:spTree>
    <p:extLst>
      <p:ext uri="{BB962C8B-B14F-4D97-AF65-F5344CB8AC3E}">
        <p14:creationId xmlns:p14="http://schemas.microsoft.com/office/powerpoint/2010/main" val="19779155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B088A-0A15-4D33-B43F-ECE1ACA47610}"/>
              </a:ext>
            </a:extLst>
          </p:cNvPr>
          <p:cNvSpPr txBox="1">
            <a:spLocks noGrp="1"/>
          </p:cNvSpPr>
          <p:nvPr>
            <p:ph type="title"/>
          </p:nvPr>
        </p:nvSpPr>
        <p:spPr/>
        <p:txBody>
          <a:bodyPr/>
          <a:lstStyle>
            <a:lvl1pPr>
              <a:defRPr/>
            </a:lvl1pPr>
          </a:lstStyle>
          <a:p>
            <a:pPr lvl="0"/>
            <a:r>
              <a:rPr lang="en-US"/>
              <a:t>Click to edit Master title style</a:t>
            </a:r>
            <a:endParaRPr lang="en-IE"/>
          </a:p>
        </p:txBody>
      </p:sp>
      <p:sp>
        <p:nvSpPr>
          <p:cNvPr id="3" name="Vertical Text Placeholder 2">
            <a:extLst>
              <a:ext uri="{FF2B5EF4-FFF2-40B4-BE49-F238E27FC236}">
                <a16:creationId xmlns:a16="http://schemas.microsoft.com/office/drawing/2014/main" id="{6B2BB532-01B8-40FD-839E-90637FEFAD82}"/>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FCE4C909-74FC-4CB4-AD3A-04784885AF01}"/>
              </a:ext>
            </a:extLst>
          </p:cNvPr>
          <p:cNvSpPr txBox="1">
            <a:spLocks noGrp="1"/>
          </p:cNvSpPr>
          <p:nvPr>
            <p:ph type="dt" sz="half" idx="7"/>
          </p:nvPr>
        </p:nvSpPr>
        <p:spPr/>
        <p:txBody>
          <a:bodyPr/>
          <a:lstStyle>
            <a:lvl1pPr>
              <a:defRPr/>
            </a:lvl1pPr>
          </a:lstStyle>
          <a:p>
            <a:pPr lvl="0"/>
            <a:fld id="{82888210-8727-43B2-90D4-35BA18883BCB}" type="datetime1">
              <a:rPr lang="en-IE"/>
              <a:pPr lvl="0"/>
              <a:t>27/04/2022</a:t>
            </a:fld>
            <a:endParaRPr lang="en-IE"/>
          </a:p>
        </p:txBody>
      </p:sp>
      <p:sp>
        <p:nvSpPr>
          <p:cNvPr id="5" name="Footer Placeholder 4">
            <a:extLst>
              <a:ext uri="{FF2B5EF4-FFF2-40B4-BE49-F238E27FC236}">
                <a16:creationId xmlns:a16="http://schemas.microsoft.com/office/drawing/2014/main" id="{720FAAD6-5114-46C2-8BC8-C1B5467B2301}"/>
              </a:ext>
            </a:extLst>
          </p:cNvPr>
          <p:cNvSpPr txBox="1">
            <a:spLocks noGrp="1"/>
          </p:cNvSpPr>
          <p:nvPr>
            <p:ph type="ftr" sz="quarter" idx="9"/>
          </p:nvPr>
        </p:nvSpPr>
        <p:spPr/>
        <p:txBody>
          <a:bodyPr/>
          <a:lstStyle>
            <a:lvl1pPr>
              <a:defRPr/>
            </a:lvl1pPr>
          </a:lstStyle>
          <a:p>
            <a:pPr lvl="0"/>
            <a:endParaRPr lang="en-IE"/>
          </a:p>
        </p:txBody>
      </p:sp>
      <p:sp>
        <p:nvSpPr>
          <p:cNvPr id="6" name="Slide Number Placeholder 5">
            <a:extLst>
              <a:ext uri="{FF2B5EF4-FFF2-40B4-BE49-F238E27FC236}">
                <a16:creationId xmlns:a16="http://schemas.microsoft.com/office/drawing/2014/main" id="{D972F1F4-CEDD-4AC0-9FB7-1A9DC48CDE00}"/>
              </a:ext>
            </a:extLst>
          </p:cNvPr>
          <p:cNvSpPr txBox="1">
            <a:spLocks noGrp="1"/>
          </p:cNvSpPr>
          <p:nvPr>
            <p:ph type="sldNum" sz="quarter" idx="8"/>
          </p:nvPr>
        </p:nvSpPr>
        <p:spPr/>
        <p:txBody>
          <a:bodyPr/>
          <a:lstStyle>
            <a:lvl1pPr>
              <a:defRPr/>
            </a:lvl1pPr>
          </a:lstStyle>
          <a:p>
            <a:pPr lvl="0"/>
            <a:fld id="{3C722946-3856-4293-B76C-3656183037E8}" type="slidenum">
              <a:t>‹#›</a:t>
            </a:fld>
            <a:endParaRPr lang="en-IE"/>
          </a:p>
        </p:txBody>
      </p:sp>
    </p:spTree>
    <p:extLst>
      <p:ext uri="{BB962C8B-B14F-4D97-AF65-F5344CB8AC3E}">
        <p14:creationId xmlns:p14="http://schemas.microsoft.com/office/powerpoint/2010/main" val="41486481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0A54A8-2B59-4927-B8D9-4AD6351F361C}"/>
              </a:ext>
            </a:extLst>
          </p:cNvPr>
          <p:cNvSpPr txBox="1">
            <a:spLocks noGrp="1"/>
          </p:cNvSpPr>
          <p:nvPr>
            <p:ph type="title" orient="vert"/>
          </p:nvPr>
        </p:nvSpPr>
        <p:spPr>
          <a:xfrm>
            <a:off x="8724903" y="365129"/>
            <a:ext cx="2628899" cy="5811834"/>
          </a:xfrm>
        </p:spPr>
        <p:txBody>
          <a:bodyPr vert="eaVert"/>
          <a:lstStyle>
            <a:lvl1pPr>
              <a:defRPr/>
            </a:lvl1pPr>
          </a:lstStyle>
          <a:p>
            <a:pPr lvl="0"/>
            <a:r>
              <a:rPr lang="en-US"/>
              <a:t>Click to edit Master title style</a:t>
            </a:r>
            <a:endParaRPr lang="en-IE"/>
          </a:p>
        </p:txBody>
      </p:sp>
      <p:sp>
        <p:nvSpPr>
          <p:cNvPr id="3" name="Vertical Text Placeholder 2">
            <a:extLst>
              <a:ext uri="{FF2B5EF4-FFF2-40B4-BE49-F238E27FC236}">
                <a16:creationId xmlns:a16="http://schemas.microsoft.com/office/drawing/2014/main" id="{FA2BF726-4BCE-4E9B-8110-CC6A276FD6C4}"/>
              </a:ext>
            </a:extLst>
          </p:cNvPr>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9D3056B3-7B20-4D47-880F-41908726771D}"/>
              </a:ext>
            </a:extLst>
          </p:cNvPr>
          <p:cNvSpPr txBox="1">
            <a:spLocks noGrp="1"/>
          </p:cNvSpPr>
          <p:nvPr>
            <p:ph type="dt" sz="half" idx="7"/>
          </p:nvPr>
        </p:nvSpPr>
        <p:spPr/>
        <p:txBody>
          <a:bodyPr/>
          <a:lstStyle>
            <a:lvl1pPr>
              <a:defRPr/>
            </a:lvl1pPr>
          </a:lstStyle>
          <a:p>
            <a:pPr lvl="0"/>
            <a:fld id="{EC7D01B8-74DE-4845-AD6C-664EE26412F0}" type="datetime1">
              <a:rPr lang="en-IE"/>
              <a:pPr lvl="0"/>
              <a:t>27/04/2022</a:t>
            </a:fld>
            <a:endParaRPr lang="en-IE"/>
          </a:p>
        </p:txBody>
      </p:sp>
      <p:sp>
        <p:nvSpPr>
          <p:cNvPr id="5" name="Footer Placeholder 4">
            <a:extLst>
              <a:ext uri="{FF2B5EF4-FFF2-40B4-BE49-F238E27FC236}">
                <a16:creationId xmlns:a16="http://schemas.microsoft.com/office/drawing/2014/main" id="{AD4F843E-9AD7-4ACE-A213-BA23E155A4AC}"/>
              </a:ext>
            </a:extLst>
          </p:cNvPr>
          <p:cNvSpPr txBox="1">
            <a:spLocks noGrp="1"/>
          </p:cNvSpPr>
          <p:nvPr>
            <p:ph type="ftr" sz="quarter" idx="9"/>
          </p:nvPr>
        </p:nvSpPr>
        <p:spPr/>
        <p:txBody>
          <a:bodyPr/>
          <a:lstStyle>
            <a:lvl1pPr>
              <a:defRPr/>
            </a:lvl1pPr>
          </a:lstStyle>
          <a:p>
            <a:pPr lvl="0"/>
            <a:endParaRPr lang="en-IE"/>
          </a:p>
        </p:txBody>
      </p:sp>
      <p:sp>
        <p:nvSpPr>
          <p:cNvPr id="6" name="Slide Number Placeholder 5">
            <a:extLst>
              <a:ext uri="{FF2B5EF4-FFF2-40B4-BE49-F238E27FC236}">
                <a16:creationId xmlns:a16="http://schemas.microsoft.com/office/drawing/2014/main" id="{EDD7D8D4-9E38-4326-8C45-4CC2F7ED32E3}"/>
              </a:ext>
            </a:extLst>
          </p:cNvPr>
          <p:cNvSpPr txBox="1">
            <a:spLocks noGrp="1"/>
          </p:cNvSpPr>
          <p:nvPr>
            <p:ph type="sldNum" sz="quarter" idx="8"/>
          </p:nvPr>
        </p:nvSpPr>
        <p:spPr/>
        <p:txBody>
          <a:bodyPr/>
          <a:lstStyle>
            <a:lvl1pPr>
              <a:defRPr/>
            </a:lvl1pPr>
          </a:lstStyle>
          <a:p>
            <a:pPr lvl="0"/>
            <a:fld id="{902862CB-D350-45C9-9A12-B2EBDE3DE61F}" type="slidenum">
              <a:t>‹#›</a:t>
            </a:fld>
            <a:endParaRPr lang="en-IE"/>
          </a:p>
        </p:txBody>
      </p:sp>
    </p:spTree>
    <p:extLst>
      <p:ext uri="{BB962C8B-B14F-4D97-AF65-F5344CB8AC3E}">
        <p14:creationId xmlns:p14="http://schemas.microsoft.com/office/powerpoint/2010/main" val="2205115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01445-1283-4110-9024-A62A9CD164BA}"/>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0D75576D-4361-48C1-8F71-7EA02CAD47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02C5D49-CF69-4397-B19A-F343F5B735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537CAC40-620B-4A50-8415-FAA5955E9B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CE7CF64-2D99-47C8-B2FF-AC9FC0763FD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8CCB376F-131A-400A-9EBA-BD0D5CF103B5}"/>
              </a:ext>
            </a:extLst>
          </p:cNvPr>
          <p:cNvSpPr>
            <a:spLocks noGrp="1"/>
          </p:cNvSpPr>
          <p:nvPr>
            <p:ph type="dt" sz="half" idx="10"/>
          </p:nvPr>
        </p:nvSpPr>
        <p:spPr/>
        <p:txBody>
          <a:bodyPr/>
          <a:lstStyle/>
          <a:p>
            <a:fld id="{02AC24A9-CCB6-4F8D-B8DB-C2F3692CFA5A}" type="datetimeFigureOut">
              <a:rPr lang="en-US" smtClean="0"/>
              <a:t>4/27/2022</a:t>
            </a:fld>
            <a:endParaRPr lang="en-US" dirty="0"/>
          </a:p>
        </p:txBody>
      </p:sp>
      <p:sp>
        <p:nvSpPr>
          <p:cNvPr id="8" name="Footer Placeholder 7">
            <a:extLst>
              <a:ext uri="{FF2B5EF4-FFF2-40B4-BE49-F238E27FC236}">
                <a16:creationId xmlns:a16="http://schemas.microsoft.com/office/drawing/2014/main" id="{E9B13DB7-E961-41E5-80D3-952F30DA35F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6B78B49-23E3-40BF-AB3D-65CB920AB1AF}"/>
              </a:ext>
            </a:extLst>
          </p:cNvPr>
          <p:cNvSpPr>
            <a:spLocks noGrp="1"/>
          </p:cNvSpPr>
          <p:nvPr>
            <p:ph type="sldNum" sz="quarter" idx="12"/>
          </p:nvPr>
        </p:nvSpPr>
        <p:spPr/>
        <p:txBody>
          <a:bodyPr/>
          <a:lstStyle/>
          <a:p>
            <a:fld id="{B2DC25EE-239B-4C5F-AAD1-255A7D5F1EE2}" type="slidenum">
              <a:rPr lang="en-US" smtClean="0"/>
              <a:t>‹#›</a:t>
            </a:fld>
            <a:endParaRPr lang="en-US" dirty="0"/>
          </a:p>
        </p:txBody>
      </p:sp>
    </p:spTree>
    <p:extLst>
      <p:ext uri="{BB962C8B-B14F-4D97-AF65-F5344CB8AC3E}">
        <p14:creationId xmlns:p14="http://schemas.microsoft.com/office/powerpoint/2010/main" val="86818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DECD6-635E-4A35-9F24-1436786420C1}"/>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5E4498C2-7823-4AB3-8C36-ABEB975015B4}"/>
              </a:ext>
            </a:extLst>
          </p:cNvPr>
          <p:cNvSpPr>
            <a:spLocks noGrp="1"/>
          </p:cNvSpPr>
          <p:nvPr>
            <p:ph type="dt" sz="half" idx="10"/>
          </p:nvPr>
        </p:nvSpPr>
        <p:spPr/>
        <p:txBody>
          <a:bodyPr/>
          <a:lstStyle/>
          <a:p>
            <a:fld id="{02AC24A9-CCB6-4F8D-B8DB-C2F3692CFA5A}" type="datetimeFigureOut">
              <a:rPr lang="en-US" smtClean="0"/>
              <a:t>4/27/2022</a:t>
            </a:fld>
            <a:endParaRPr lang="en-US" dirty="0"/>
          </a:p>
        </p:txBody>
      </p:sp>
      <p:sp>
        <p:nvSpPr>
          <p:cNvPr id="4" name="Footer Placeholder 3">
            <a:extLst>
              <a:ext uri="{FF2B5EF4-FFF2-40B4-BE49-F238E27FC236}">
                <a16:creationId xmlns:a16="http://schemas.microsoft.com/office/drawing/2014/main" id="{2CDB39A3-CD1D-44C9-81B2-C86DBC197CB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B440D42-413A-4934-9CF5-01A2145C6730}"/>
              </a:ext>
            </a:extLst>
          </p:cNvPr>
          <p:cNvSpPr>
            <a:spLocks noGrp="1"/>
          </p:cNvSpPr>
          <p:nvPr>
            <p:ph type="sldNum" sz="quarter" idx="12"/>
          </p:nvPr>
        </p:nvSpPr>
        <p:spPr/>
        <p:txBody>
          <a:bodyPr/>
          <a:lstStyle/>
          <a:p>
            <a:fld id="{B2DC25EE-239B-4C5F-AAD1-255A7D5F1EE2}" type="slidenum">
              <a:rPr lang="en-US" smtClean="0"/>
              <a:t>‹#›</a:t>
            </a:fld>
            <a:endParaRPr lang="en-US" dirty="0"/>
          </a:p>
        </p:txBody>
      </p:sp>
    </p:spTree>
    <p:extLst>
      <p:ext uri="{BB962C8B-B14F-4D97-AF65-F5344CB8AC3E}">
        <p14:creationId xmlns:p14="http://schemas.microsoft.com/office/powerpoint/2010/main" val="20026046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EF7901-D4CF-44E6-83C3-51E1FF2A761F}"/>
              </a:ext>
            </a:extLst>
          </p:cNvPr>
          <p:cNvSpPr>
            <a:spLocks noGrp="1"/>
          </p:cNvSpPr>
          <p:nvPr>
            <p:ph type="dt" sz="half" idx="10"/>
          </p:nvPr>
        </p:nvSpPr>
        <p:spPr/>
        <p:txBody>
          <a:bodyPr/>
          <a:lstStyle/>
          <a:p>
            <a:fld id="{02AC24A9-CCB6-4F8D-B8DB-C2F3692CFA5A}" type="datetimeFigureOut">
              <a:rPr lang="en-US" smtClean="0"/>
              <a:t>4/27/2022</a:t>
            </a:fld>
            <a:endParaRPr lang="en-US" dirty="0"/>
          </a:p>
        </p:txBody>
      </p:sp>
      <p:sp>
        <p:nvSpPr>
          <p:cNvPr id="3" name="Footer Placeholder 2">
            <a:extLst>
              <a:ext uri="{FF2B5EF4-FFF2-40B4-BE49-F238E27FC236}">
                <a16:creationId xmlns:a16="http://schemas.microsoft.com/office/drawing/2014/main" id="{F8B0FE7D-A1EF-4B7A-82EE-EF5236FE6F1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6BE16D7-0E89-4B12-959B-1E864185571B}"/>
              </a:ext>
            </a:extLst>
          </p:cNvPr>
          <p:cNvSpPr>
            <a:spLocks noGrp="1"/>
          </p:cNvSpPr>
          <p:nvPr>
            <p:ph type="sldNum" sz="quarter" idx="12"/>
          </p:nvPr>
        </p:nvSpPr>
        <p:spPr/>
        <p:txBody>
          <a:bodyPr/>
          <a:lstStyle/>
          <a:p>
            <a:fld id="{B2DC25EE-239B-4C5F-AAD1-255A7D5F1EE2}" type="slidenum">
              <a:rPr lang="en-US" smtClean="0"/>
              <a:t>‹#›</a:t>
            </a:fld>
            <a:endParaRPr lang="en-US" dirty="0"/>
          </a:p>
        </p:txBody>
      </p:sp>
    </p:spTree>
    <p:extLst>
      <p:ext uri="{BB962C8B-B14F-4D97-AF65-F5344CB8AC3E}">
        <p14:creationId xmlns:p14="http://schemas.microsoft.com/office/powerpoint/2010/main" val="3687018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C2DF8-2EF8-4CFC-94DF-F622B6A1F6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A54BD2F8-8E21-4C1E-AC04-418DD057FA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66C0ACBF-BE62-4870-B49F-B0051CD009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76F209-35FA-4E4B-B18B-22F46AA404FE}"/>
              </a:ext>
            </a:extLst>
          </p:cNvPr>
          <p:cNvSpPr>
            <a:spLocks noGrp="1"/>
          </p:cNvSpPr>
          <p:nvPr>
            <p:ph type="dt" sz="half" idx="10"/>
          </p:nvPr>
        </p:nvSpPr>
        <p:spPr/>
        <p:txBody>
          <a:bodyPr/>
          <a:lstStyle/>
          <a:p>
            <a:fld id="{02AC24A9-CCB6-4F8D-B8DB-C2F3692CFA5A}" type="datetimeFigureOut">
              <a:rPr lang="en-US" smtClean="0"/>
              <a:t>4/27/2022</a:t>
            </a:fld>
            <a:endParaRPr lang="en-US" dirty="0"/>
          </a:p>
        </p:txBody>
      </p:sp>
      <p:sp>
        <p:nvSpPr>
          <p:cNvPr id="6" name="Footer Placeholder 5">
            <a:extLst>
              <a:ext uri="{FF2B5EF4-FFF2-40B4-BE49-F238E27FC236}">
                <a16:creationId xmlns:a16="http://schemas.microsoft.com/office/drawing/2014/main" id="{6C1C53BE-80BA-4CD6-9B53-6398E9ED4D6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FA8800C-9671-4B8A-B3CF-02CB25C100C5}"/>
              </a:ext>
            </a:extLst>
          </p:cNvPr>
          <p:cNvSpPr>
            <a:spLocks noGrp="1"/>
          </p:cNvSpPr>
          <p:nvPr>
            <p:ph type="sldNum" sz="quarter" idx="12"/>
          </p:nvPr>
        </p:nvSpPr>
        <p:spPr/>
        <p:txBody>
          <a:bodyPr/>
          <a:lstStyle/>
          <a:p>
            <a:fld id="{B2DC25EE-239B-4C5F-AAD1-255A7D5F1EE2}" type="slidenum">
              <a:rPr lang="en-US" smtClean="0"/>
              <a:t>‹#›</a:t>
            </a:fld>
            <a:endParaRPr lang="en-US" dirty="0"/>
          </a:p>
        </p:txBody>
      </p:sp>
    </p:spTree>
    <p:extLst>
      <p:ext uri="{BB962C8B-B14F-4D97-AF65-F5344CB8AC3E}">
        <p14:creationId xmlns:p14="http://schemas.microsoft.com/office/powerpoint/2010/main" val="4010374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B795D-A4CD-4942-BBEF-D1C83DC819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4656414D-37DC-40C6-9BBE-85999C04E0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D2548849-F14F-4175-AD7E-04C833ECD7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EC20F3-74B5-4897-A07B-259282753D08}"/>
              </a:ext>
            </a:extLst>
          </p:cNvPr>
          <p:cNvSpPr>
            <a:spLocks noGrp="1"/>
          </p:cNvSpPr>
          <p:nvPr>
            <p:ph type="dt" sz="half" idx="10"/>
          </p:nvPr>
        </p:nvSpPr>
        <p:spPr/>
        <p:txBody>
          <a:bodyPr/>
          <a:lstStyle/>
          <a:p>
            <a:fld id="{02AC24A9-CCB6-4F8D-B8DB-C2F3692CFA5A}" type="datetimeFigureOut">
              <a:rPr lang="en-US" smtClean="0"/>
              <a:t>4/27/2022</a:t>
            </a:fld>
            <a:endParaRPr lang="en-US" dirty="0"/>
          </a:p>
        </p:txBody>
      </p:sp>
      <p:sp>
        <p:nvSpPr>
          <p:cNvPr id="6" name="Footer Placeholder 5">
            <a:extLst>
              <a:ext uri="{FF2B5EF4-FFF2-40B4-BE49-F238E27FC236}">
                <a16:creationId xmlns:a16="http://schemas.microsoft.com/office/drawing/2014/main" id="{E9653D6F-4156-413A-8134-6046AD3FF10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85B70DB-8545-49E0-B293-846D61246143}"/>
              </a:ext>
            </a:extLst>
          </p:cNvPr>
          <p:cNvSpPr>
            <a:spLocks noGrp="1"/>
          </p:cNvSpPr>
          <p:nvPr>
            <p:ph type="sldNum" sz="quarter" idx="12"/>
          </p:nvPr>
        </p:nvSpPr>
        <p:spPr/>
        <p:txBody>
          <a:bodyPr/>
          <a:lstStyle/>
          <a:p>
            <a:fld id="{B2DC25EE-239B-4C5F-AAD1-255A7D5F1EE2}" type="slidenum">
              <a:rPr lang="en-US" smtClean="0"/>
              <a:t>‹#›</a:t>
            </a:fld>
            <a:endParaRPr lang="en-US" dirty="0"/>
          </a:p>
        </p:txBody>
      </p:sp>
    </p:spTree>
    <p:extLst>
      <p:ext uri="{BB962C8B-B14F-4D97-AF65-F5344CB8AC3E}">
        <p14:creationId xmlns:p14="http://schemas.microsoft.com/office/powerpoint/2010/main" val="25449844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09FC09-C193-45B1-88B4-7F3541CE2C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6109B102-DDF2-4704-9D9F-02016122F5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472A4902-254D-4DDC-B93E-CF98ADA0B1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4/27/2022</a:t>
            </a:fld>
            <a:endParaRPr lang="en-US" dirty="0"/>
          </a:p>
        </p:txBody>
      </p:sp>
      <p:sp>
        <p:nvSpPr>
          <p:cNvPr id="5" name="Footer Placeholder 4">
            <a:extLst>
              <a:ext uri="{FF2B5EF4-FFF2-40B4-BE49-F238E27FC236}">
                <a16:creationId xmlns:a16="http://schemas.microsoft.com/office/drawing/2014/main" id="{0D03D745-2CC1-4DEE-ACB7-71157CF37A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91886FEE-091F-4556-8205-1C1DF39006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dirty="0"/>
          </a:p>
        </p:txBody>
      </p:sp>
    </p:spTree>
    <p:extLst>
      <p:ext uri="{BB962C8B-B14F-4D97-AF65-F5344CB8AC3E}">
        <p14:creationId xmlns:p14="http://schemas.microsoft.com/office/powerpoint/2010/main" val="2094406892"/>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79E572-B81D-4B17-9C53-F9E9A18874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D2CE1EE1-550D-4E4B-A17F-D8E4B119D4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42349962-6A70-4094-8FCB-8DE47F113A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0F200F-FC2F-4AC2-8FD1-451B3BD9F6B7}" type="datetimeFigureOut">
              <a:rPr lang="en-IE" smtClean="0"/>
              <a:t>27/04/2022</a:t>
            </a:fld>
            <a:endParaRPr lang="en-IE"/>
          </a:p>
        </p:txBody>
      </p:sp>
      <p:sp>
        <p:nvSpPr>
          <p:cNvPr id="5" name="Footer Placeholder 4">
            <a:extLst>
              <a:ext uri="{FF2B5EF4-FFF2-40B4-BE49-F238E27FC236}">
                <a16:creationId xmlns:a16="http://schemas.microsoft.com/office/drawing/2014/main" id="{655F2E07-63DE-44A2-8D40-8457329A17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E176D0CD-7669-465B-BEE1-00C34B77C3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483FE6-13BE-4A4F-BF7C-9C58D5FCD038}" type="slidenum">
              <a:rPr lang="en-IE" smtClean="0"/>
              <a:t>‹#›</a:t>
            </a:fld>
            <a:endParaRPr lang="en-IE"/>
          </a:p>
        </p:txBody>
      </p:sp>
    </p:spTree>
    <p:extLst>
      <p:ext uri="{BB962C8B-B14F-4D97-AF65-F5344CB8AC3E}">
        <p14:creationId xmlns:p14="http://schemas.microsoft.com/office/powerpoint/2010/main" val="2366530570"/>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6843E1-4207-4699-875D-57EBA655EDF8}"/>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endParaRPr lang="en-IE"/>
          </a:p>
        </p:txBody>
      </p:sp>
      <p:sp>
        <p:nvSpPr>
          <p:cNvPr id="3" name="Text Placeholder 2">
            <a:extLst>
              <a:ext uri="{FF2B5EF4-FFF2-40B4-BE49-F238E27FC236}">
                <a16:creationId xmlns:a16="http://schemas.microsoft.com/office/drawing/2014/main" id="{F4A53959-AE35-48D5-B44B-075AA2B9FF3E}"/>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8987921B-C5AE-431B-9B92-D542A5A0AFC0}"/>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IE" sz="1200" b="0" i="0" u="none" strike="noStrike" kern="1200" cap="none" spc="0" baseline="0">
                <a:solidFill>
                  <a:srgbClr val="898989"/>
                </a:solidFill>
                <a:uFillTx/>
                <a:latin typeface="Calibri"/>
              </a:defRPr>
            </a:lvl1pPr>
          </a:lstStyle>
          <a:p>
            <a:pPr lvl="0"/>
            <a:fld id="{164995EE-6E64-4A03-B597-7C06E62D94E2}" type="datetime1">
              <a:rPr lang="en-IE"/>
              <a:pPr lvl="0"/>
              <a:t>27/04/2022</a:t>
            </a:fld>
            <a:endParaRPr lang="en-IE"/>
          </a:p>
        </p:txBody>
      </p:sp>
      <p:sp>
        <p:nvSpPr>
          <p:cNvPr id="5" name="Footer Placeholder 4">
            <a:extLst>
              <a:ext uri="{FF2B5EF4-FFF2-40B4-BE49-F238E27FC236}">
                <a16:creationId xmlns:a16="http://schemas.microsoft.com/office/drawing/2014/main" id="{AA173BEB-52DA-44B9-BE35-F0BF01AEDDE8}"/>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IE" sz="1200" b="0" i="0" u="none" strike="noStrike" kern="1200" cap="none" spc="0" baseline="0">
                <a:solidFill>
                  <a:srgbClr val="898989"/>
                </a:solidFill>
                <a:uFillTx/>
                <a:latin typeface="Calibri"/>
              </a:defRPr>
            </a:lvl1pPr>
          </a:lstStyle>
          <a:p>
            <a:pPr lvl="0"/>
            <a:endParaRPr lang="en-IE"/>
          </a:p>
        </p:txBody>
      </p:sp>
      <p:sp>
        <p:nvSpPr>
          <p:cNvPr id="6" name="Slide Number Placeholder 5">
            <a:extLst>
              <a:ext uri="{FF2B5EF4-FFF2-40B4-BE49-F238E27FC236}">
                <a16:creationId xmlns:a16="http://schemas.microsoft.com/office/drawing/2014/main" id="{E477F89E-0160-4363-8C1A-905DB2210E4D}"/>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IE" sz="1200" b="0" i="0" u="none" strike="noStrike" kern="1200" cap="none" spc="0" baseline="0">
                <a:solidFill>
                  <a:srgbClr val="898989"/>
                </a:solidFill>
                <a:uFillTx/>
                <a:latin typeface="Calibri"/>
              </a:defRPr>
            </a:lvl1pPr>
          </a:lstStyle>
          <a:p>
            <a:pPr lvl="0"/>
            <a:fld id="{44220F30-1676-4C12-AA6F-367C77DC5202}" type="slidenum">
              <a:t>‹#›</a:t>
            </a:fld>
            <a:endParaRPr lang="en-IE"/>
          </a:p>
        </p:txBody>
      </p:sp>
    </p:spTree>
    <p:extLst>
      <p:ext uri="{BB962C8B-B14F-4D97-AF65-F5344CB8AC3E}">
        <p14:creationId xmlns:p14="http://schemas.microsoft.com/office/powerpoint/2010/main" val="2657909005"/>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Lst>
  <p:txStyles>
    <p:title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Calibri Light"/>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958E2F-6201-4FDE-B590-A3E6AE519482}"/>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endParaRPr lang="en-IE"/>
          </a:p>
        </p:txBody>
      </p:sp>
      <p:sp>
        <p:nvSpPr>
          <p:cNvPr id="3" name="Text Placeholder 2">
            <a:extLst>
              <a:ext uri="{FF2B5EF4-FFF2-40B4-BE49-F238E27FC236}">
                <a16:creationId xmlns:a16="http://schemas.microsoft.com/office/drawing/2014/main" id="{4871FCC3-455D-450C-93D3-04C7AA2438CA}"/>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14A2019F-44CF-4AE5-834D-027F7844E3B0}"/>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IE" sz="1200" b="0" i="0" u="none" strike="noStrike" kern="1200" cap="none" spc="0" baseline="0">
                <a:solidFill>
                  <a:srgbClr val="898989"/>
                </a:solidFill>
                <a:uFillTx/>
                <a:latin typeface="Calibri"/>
              </a:defRPr>
            </a:lvl1pPr>
          </a:lstStyle>
          <a:p>
            <a:pPr lvl="0"/>
            <a:fld id="{0D5F5CF7-894E-45C3-BFD3-ECC4CDCEB13D}" type="datetime1">
              <a:rPr lang="en-IE"/>
              <a:pPr lvl="0"/>
              <a:t>27/04/2022</a:t>
            </a:fld>
            <a:endParaRPr lang="en-IE"/>
          </a:p>
        </p:txBody>
      </p:sp>
      <p:sp>
        <p:nvSpPr>
          <p:cNvPr id="5" name="Footer Placeholder 4">
            <a:extLst>
              <a:ext uri="{FF2B5EF4-FFF2-40B4-BE49-F238E27FC236}">
                <a16:creationId xmlns:a16="http://schemas.microsoft.com/office/drawing/2014/main" id="{F34F4AAC-B084-448A-BD14-A5AD8282AC3E}"/>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IE" sz="1200" b="0" i="0" u="none" strike="noStrike" kern="1200" cap="none" spc="0" baseline="0">
                <a:solidFill>
                  <a:srgbClr val="898989"/>
                </a:solidFill>
                <a:uFillTx/>
                <a:latin typeface="Calibri"/>
              </a:defRPr>
            </a:lvl1pPr>
          </a:lstStyle>
          <a:p>
            <a:pPr lvl="0"/>
            <a:endParaRPr lang="en-IE"/>
          </a:p>
        </p:txBody>
      </p:sp>
      <p:sp>
        <p:nvSpPr>
          <p:cNvPr id="6" name="Slide Number Placeholder 5">
            <a:extLst>
              <a:ext uri="{FF2B5EF4-FFF2-40B4-BE49-F238E27FC236}">
                <a16:creationId xmlns:a16="http://schemas.microsoft.com/office/drawing/2014/main" id="{1398980B-D8BD-4867-9CE9-A15A8287C1E4}"/>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IE" sz="1200" b="0" i="0" u="none" strike="noStrike" kern="1200" cap="none" spc="0" baseline="0">
                <a:solidFill>
                  <a:srgbClr val="898989"/>
                </a:solidFill>
                <a:uFillTx/>
                <a:latin typeface="Calibri"/>
              </a:defRPr>
            </a:lvl1pPr>
          </a:lstStyle>
          <a:p>
            <a:pPr lvl="0"/>
            <a:fld id="{B088EF35-CFAE-484E-8807-CC0CF313737E}" type="slidenum">
              <a:t>‹#›</a:t>
            </a:fld>
            <a:endParaRPr lang="en-IE"/>
          </a:p>
        </p:txBody>
      </p:sp>
    </p:spTree>
    <p:extLst>
      <p:ext uri="{BB962C8B-B14F-4D97-AF65-F5344CB8AC3E}">
        <p14:creationId xmlns:p14="http://schemas.microsoft.com/office/powerpoint/2010/main" val="3763559820"/>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Lst>
  <p:txStyles>
    <p:title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Calibri Light"/>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svg"/><Relationship Id="rId17" Type="http://schemas.openxmlformats.org/officeDocument/2006/relationships/image" Target="../media/image1.jpg"/><Relationship Id="rId2" Type="http://schemas.openxmlformats.org/officeDocument/2006/relationships/notesSlide" Target="../notesSlides/notesSlide5.xml"/><Relationship Id="rId16" Type="http://schemas.openxmlformats.org/officeDocument/2006/relationships/image" Target="../media/image41.svg"/><Relationship Id="rId1" Type="http://schemas.openxmlformats.org/officeDocument/2006/relationships/slideLayout" Target="../slideLayouts/slideLayout18.xml"/><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 Id="rId14" Type="http://schemas.openxmlformats.org/officeDocument/2006/relationships/image" Target="../media/image39.svg"/></Relationships>
</file>

<file path=ppt/slides/_rels/slide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svg"/><Relationship Id="rId3" Type="http://schemas.openxmlformats.org/officeDocument/2006/relationships/image" Target="../media/image43.svg"/><Relationship Id="rId7" Type="http://schemas.openxmlformats.org/officeDocument/2006/relationships/image" Target="../media/image47.svg"/><Relationship Id="rId12" Type="http://schemas.openxmlformats.org/officeDocument/2006/relationships/image" Target="../media/image52.png"/><Relationship Id="rId2" Type="http://schemas.openxmlformats.org/officeDocument/2006/relationships/image" Target="../media/image42.png"/><Relationship Id="rId1" Type="http://schemas.openxmlformats.org/officeDocument/2006/relationships/slideLayout" Target="../slideLayouts/slideLayout14.xml"/><Relationship Id="rId6" Type="http://schemas.openxmlformats.org/officeDocument/2006/relationships/image" Target="../media/image46.png"/><Relationship Id="rId11" Type="http://schemas.openxmlformats.org/officeDocument/2006/relationships/image" Target="../media/image51.svg"/><Relationship Id="rId5" Type="http://schemas.openxmlformats.org/officeDocument/2006/relationships/image" Target="../media/image45.sv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svg"/><Relationship Id="rId14" Type="http://schemas.openxmlformats.org/officeDocument/2006/relationships/image" Target="../media/image1.jpg"/></Relationships>
</file>

<file path=ppt/slides/_rels/slide1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diagramColors" Target="../diagrams/colors2.xml"/><Relationship Id="rId11" Type="http://schemas.openxmlformats.org/officeDocument/2006/relationships/image" Target="../media/image55.svg"/><Relationship Id="rId5" Type="http://schemas.openxmlformats.org/officeDocument/2006/relationships/diagramQuickStyle" Target="../diagrams/quickStyle2.xml"/><Relationship Id="rId10" Type="http://schemas.openxmlformats.org/officeDocument/2006/relationships/image" Target="../media/image54.png"/><Relationship Id="rId4" Type="http://schemas.openxmlformats.org/officeDocument/2006/relationships/diagramLayout" Target="../diagrams/layout2.xml"/><Relationship Id="rId9" Type="http://schemas.openxmlformats.org/officeDocument/2006/relationships/image" Target="../media/image51.svg"/></Relationships>
</file>

<file path=ppt/slides/_rels/slide14.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9.svg"/><Relationship Id="rId3" Type="http://schemas.openxmlformats.org/officeDocument/2006/relationships/hyperlink" Target="#_bookmark2"/><Relationship Id="rId7" Type="http://schemas.openxmlformats.org/officeDocument/2006/relationships/hyperlink" Target="#_bookmark6"/><Relationship Id="rId12" Type="http://schemas.openxmlformats.org/officeDocument/2006/relationships/image" Target="../media/image58.png"/><Relationship Id="rId2" Type="http://schemas.openxmlformats.org/officeDocument/2006/relationships/hyperlink" Target="#_bookmark1"/><Relationship Id="rId1" Type="http://schemas.openxmlformats.org/officeDocument/2006/relationships/slideLayout" Target="../slideLayouts/slideLayout14.xml"/><Relationship Id="rId6" Type="http://schemas.openxmlformats.org/officeDocument/2006/relationships/hyperlink" Target="#_bookmark5"/><Relationship Id="rId11" Type="http://schemas.openxmlformats.org/officeDocument/2006/relationships/image" Target="../media/image57.svg"/><Relationship Id="rId5" Type="http://schemas.openxmlformats.org/officeDocument/2006/relationships/hyperlink" Target="#_bookmark4"/><Relationship Id="rId10" Type="http://schemas.openxmlformats.org/officeDocument/2006/relationships/image" Target="../media/image56.png"/><Relationship Id="rId4" Type="http://schemas.openxmlformats.org/officeDocument/2006/relationships/hyperlink" Target="#_bookmark3"/><Relationship Id="rId9" Type="http://schemas.openxmlformats.org/officeDocument/2006/relationships/image" Target="../media/image51.svg"/><Relationship Id="rId14" Type="http://schemas.openxmlformats.org/officeDocument/2006/relationships/image" Target="../media/image1.jp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60.png"/></Relationships>
</file>

<file path=ppt/slides/_rels/slide1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jpg"/><Relationship Id="rId7" Type="http://schemas.openxmlformats.org/officeDocument/2006/relationships/image" Target="../media/image51.sv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50.png"/><Relationship Id="rId5" Type="http://schemas.openxmlformats.org/officeDocument/2006/relationships/image" Target="../media/image62.svg"/><Relationship Id="rId4" Type="http://schemas.openxmlformats.org/officeDocument/2006/relationships/image" Target="../media/image61.png"/><Relationship Id="rId9" Type="http://schemas.openxmlformats.org/officeDocument/2006/relationships/image" Target="../media/image64.svg"/></Relationships>
</file>

<file path=ppt/slides/_rels/slide1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jpg"/><Relationship Id="rId7" Type="http://schemas.openxmlformats.org/officeDocument/2006/relationships/image" Target="../media/image68.sv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51.svg"/></Relationships>
</file>

<file path=ppt/slides/_rels/slide18.xml.rels><?xml version="1.0" encoding="UTF-8" standalone="yes"?>
<Relationships xmlns="http://schemas.openxmlformats.org/package/2006/relationships"><Relationship Id="rId8" Type="http://schemas.openxmlformats.org/officeDocument/2006/relationships/image" Target="../media/image74.svg"/><Relationship Id="rId13" Type="http://schemas.openxmlformats.org/officeDocument/2006/relationships/image" Target="../media/image77.png"/><Relationship Id="rId18" Type="http://schemas.openxmlformats.org/officeDocument/2006/relationships/image" Target="../media/image82.svg"/><Relationship Id="rId3" Type="http://schemas.openxmlformats.org/officeDocument/2006/relationships/image" Target="../media/image69.png"/><Relationship Id="rId21" Type="http://schemas.openxmlformats.org/officeDocument/2006/relationships/image" Target="../media/image85.png"/><Relationship Id="rId7" Type="http://schemas.openxmlformats.org/officeDocument/2006/relationships/image" Target="../media/image73.png"/><Relationship Id="rId12" Type="http://schemas.openxmlformats.org/officeDocument/2006/relationships/image" Target="../media/image64.svg"/><Relationship Id="rId17" Type="http://schemas.openxmlformats.org/officeDocument/2006/relationships/image" Target="../media/image81.png"/><Relationship Id="rId2" Type="http://schemas.openxmlformats.org/officeDocument/2006/relationships/notesSlide" Target="../notesSlides/notesSlide10.xml"/><Relationship Id="rId16" Type="http://schemas.openxmlformats.org/officeDocument/2006/relationships/image" Target="../media/image80.svg"/><Relationship Id="rId20" Type="http://schemas.openxmlformats.org/officeDocument/2006/relationships/image" Target="../media/image84.svg"/><Relationship Id="rId1" Type="http://schemas.openxmlformats.org/officeDocument/2006/relationships/slideLayout" Target="../slideLayouts/slideLayout35.xml"/><Relationship Id="rId6" Type="http://schemas.openxmlformats.org/officeDocument/2006/relationships/image" Target="../media/image72.svg"/><Relationship Id="rId11" Type="http://schemas.openxmlformats.org/officeDocument/2006/relationships/image" Target="../media/image63.png"/><Relationship Id="rId5" Type="http://schemas.openxmlformats.org/officeDocument/2006/relationships/image" Target="../media/image71.png"/><Relationship Id="rId15" Type="http://schemas.openxmlformats.org/officeDocument/2006/relationships/image" Target="../media/image79.png"/><Relationship Id="rId23" Type="http://schemas.openxmlformats.org/officeDocument/2006/relationships/image" Target="../media/image87.svg"/><Relationship Id="rId10" Type="http://schemas.openxmlformats.org/officeDocument/2006/relationships/image" Target="../media/image76.svg"/><Relationship Id="rId19" Type="http://schemas.openxmlformats.org/officeDocument/2006/relationships/image" Target="../media/image83.png"/><Relationship Id="rId4" Type="http://schemas.openxmlformats.org/officeDocument/2006/relationships/image" Target="../media/image70.svg"/><Relationship Id="rId9" Type="http://schemas.openxmlformats.org/officeDocument/2006/relationships/image" Target="../media/image75.png"/><Relationship Id="rId14" Type="http://schemas.openxmlformats.org/officeDocument/2006/relationships/image" Target="../media/image78.svg"/><Relationship Id="rId22" Type="http://schemas.openxmlformats.org/officeDocument/2006/relationships/image" Target="../media/image86.png"/></Relationships>
</file>

<file path=ppt/slides/_rels/slide19.xml.rels><?xml version="1.0" encoding="UTF-8" standalone="yes"?>
<Relationships xmlns="http://schemas.openxmlformats.org/package/2006/relationships"><Relationship Id="rId8" Type="http://schemas.openxmlformats.org/officeDocument/2006/relationships/image" Target="../media/image92.svg"/><Relationship Id="rId3" Type="http://schemas.openxmlformats.org/officeDocument/2006/relationships/image" Target="../media/image88.png"/><Relationship Id="rId7" Type="http://schemas.openxmlformats.org/officeDocument/2006/relationships/image" Target="../media/image91.png"/><Relationship Id="rId2" Type="http://schemas.openxmlformats.org/officeDocument/2006/relationships/notesSlide" Target="../notesSlides/notesSlide11.xml"/><Relationship Id="rId1" Type="http://schemas.openxmlformats.org/officeDocument/2006/relationships/slideLayout" Target="../slideLayouts/slideLayout35.xml"/><Relationship Id="rId6" Type="http://schemas.openxmlformats.org/officeDocument/2006/relationships/image" Target="../media/image90.svg"/><Relationship Id="rId11" Type="http://schemas.openxmlformats.org/officeDocument/2006/relationships/image" Target="../media/image85.png"/><Relationship Id="rId5" Type="http://schemas.openxmlformats.org/officeDocument/2006/relationships/image" Target="../media/image89.png"/><Relationship Id="rId10" Type="http://schemas.openxmlformats.org/officeDocument/2006/relationships/image" Target="../media/image94.svg"/><Relationship Id="rId4" Type="http://schemas.microsoft.com/office/2007/relationships/hdphoto" Target="../media/hdphoto1.wdp"/><Relationship Id="rId9" Type="http://schemas.openxmlformats.org/officeDocument/2006/relationships/image" Target="../media/image93.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3.xml"/><Relationship Id="rId1" Type="http://schemas.openxmlformats.org/officeDocument/2006/relationships/slideLayout" Target="../slideLayouts/slideLayout35.xml"/><Relationship Id="rId4" Type="http://schemas.openxmlformats.org/officeDocument/2006/relationships/image" Target="../media/image95.png"/></Relationships>
</file>

<file path=ppt/slides/_rels/slide22.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85.png"/><Relationship Id="rId7" Type="http://schemas.openxmlformats.org/officeDocument/2006/relationships/image" Target="../media/image100.svg"/><Relationship Id="rId2" Type="http://schemas.openxmlformats.org/officeDocument/2006/relationships/notesSlide" Target="../notesSlides/notesSlide14.xml"/><Relationship Id="rId1" Type="http://schemas.openxmlformats.org/officeDocument/2006/relationships/slideLayout" Target="../slideLayouts/slideLayout35.xml"/><Relationship Id="rId6" Type="http://schemas.openxmlformats.org/officeDocument/2006/relationships/image" Target="../media/image99.png"/><Relationship Id="rId5" Type="http://schemas.openxmlformats.org/officeDocument/2006/relationships/image" Target="../media/image98.svg"/><Relationship Id="rId4" Type="http://schemas.openxmlformats.org/officeDocument/2006/relationships/image" Target="../media/image97.png"/><Relationship Id="rId9" Type="http://schemas.openxmlformats.org/officeDocument/2006/relationships/image" Target="../media/image102.svg"/></Relationships>
</file>

<file path=ppt/slides/_rels/slide23.xml.rels><?xml version="1.0" encoding="UTF-8" standalone="yes"?>
<Relationships xmlns="http://schemas.openxmlformats.org/package/2006/relationships"><Relationship Id="rId8" Type="http://schemas.openxmlformats.org/officeDocument/2006/relationships/image" Target="../media/image108.svg"/><Relationship Id="rId13" Type="http://schemas.openxmlformats.org/officeDocument/2006/relationships/image" Target="../media/image85.png"/><Relationship Id="rId3" Type="http://schemas.openxmlformats.org/officeDocument/2006/relationships/image" Target="../media/image103.png"/><Relationship Id="rId7" Type="http://schemas.openxmlformats.org/officeDocument/2006/relationships/image" Target="../media/image107.png"/><Relationship Id="rId12" Type="http://schemas.openxmlformats.org/officeDocument/2006/relationships/image" Target="../media/image112.svg"/><Relationship Id="rId2" Type="http://schemas.openxmlformats.org/officeDocument/2006/relationships/notesSlide" Target="../notesSlides/notesSlide15.xml"/><Relationship Id="rId1" Type="http://schemas.openxmlformats.org/officeDocument/2006/relationships/slideLayout" Target="../slideLayouts/slideLayout35.xml"/><Relationship Id="rId6" Type="http://schemas.openxmlformats.org/officeDocument/2006/relationships/image" Target="../media/image106.svg"/><Relationship Id="rId11" Type="http://schemas.openxmlformats.org/officeDocument/2006/relationships/image" Target="../media/image111.png"/><Relationship Id="rId5" Type="http://schemas.openxmlformats.org/officeDocument/2006/relationships/image" Target="../media/image105.png"/><Relationship Id="rId10" Type="http://schemas.openxmlformats.org/officeDocument/2006/relationships/image" Target="../media/image110.svg"/><Relationship Id="rId4" Type="http://schemas.openxmlformats.org/officeDocument/2006/relationships/image" Target="../media/image104.svg"/><Relationship Id="rId9" Type="http://schemas.openxmlformats.org/officeDocument/2006/relationships/image" Target="../media/image109.png"/></Relationships>
</file>

<file path=ppt/slides/_rels/slide24.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101.png"/><Relationship Id="rId7" Type="http://schemas.openxmlformats.org/officeDocument/2006/relationships/image" Target="../media/image81.png"/><Relationship Id="rId2" Type="http://schemas.openxmlformats.org/officeDocument/2006/relationships/image" Target="../media/image113.png"/><Relationship Id="rId1" Type="http://schemas.openxmlformats.org/officeDocument/2006/relationships/slideLayout" Target="../slideLayouts/slideLayout39.xml"/><Relationship Id="rId6" Type="http://schemas.openxmlformats.org/officeDocument/2006/relationships/image" Target="../media/image115.svg"/><Relationship Id="rId5" Type="http://schemas.openxmlformats.org/officeDocument/2006/relationships/image" Target="../media/image114.png"/><Relationship Id="rId4" Type="http://schemas.openxmlformats.org/officeDocument/2006/relationships/image" Target="../media/image102.svg"/></Relationships>
</file>

<file path=ppt/slides/_rels/slide25.xml.rels><?xml version="1.0" encoding="UTF-8" standalone="yes"?>
<Relationships xmlns="http://schemas.openxmlformats.org/package/2006/relationships"><Relationship Id="rId8" Type="http://schemas.openxmlformats.org/officeDocument/2006/relationships/image" Target="../media/image121.svg"/><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notesSlide" Target="../notesSlides/notesSlide16.xml"/><Relationship Id="rId1" Type="http://schemas.openxmlformats.org/officeDocument/2006/relationships/slideLayout" Target="../slideLayouts/slideLayout39.xml"/><Relationship Id="rId6" Type="http://schemas.openxmlformats.org/officeDocument/2006/relationships/image" Target="../media/image119.svg"/><Relationship Id="rId11" Type="http://schemas.openxmlformats.org/officeDocument/2006/relationships/image" Target="../media/image113.png"/><Relationship Id="rId5" Type="http://schemas.openxmlformats.org/officeDocument/2006/relationships/image" Target="../media/image118.png"/><Relationship Id="rId10" Type="http://schemas.openxmlformats.org/officeDocument/2006/relationships/image" Target="../media/image123.svg"/><Relationship Id="rId4" Type="http://schemas.openxmlformats.org/officeDocument/2006/relationships/image" Target="../media/image117.svg"/><Relationship Id="rId9" Type="http://schemas.openxmlformats.org/officeDocument/2006/relationships/image" Target="../media/image122.png"/></Relationships>
</file>

<file path=ppt/slides/_rels/slide2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27.svg"/><Relationship Id="rId5" Type="http://schemas.openxmlformats.org/officeDocument/2006/relationships/image" Target="../media/image126.png"/><Relationship Id="rId4" Type="http://schemas.openxmlformats.org/officeDocument/2006/relationships/image" Target="../media/image125.png"/></Relationships>
</file>

<file path=ppt/slides/_rels/slide27.xml.rels><?xml version="1.0" encoding="UTF-8" standalone="yes"?>
<Relationships xmlns="http://schemas.openxmlformats.org/package/2006/relationships"><Relationship Id="rId8" Type="http://schemas.openxmlformats.org/officeDocument/2006/relationships/image" Target="../media/image132.svg"/><Relationship Id="rId3" Type="http://schemas.openxmlformats.org/officeDocument/2006/relationships/image" Target="../media/image124.png"/><Relationship Id="rId7" Type="http://schemas.openxmlformats.org/officeDocument/2006/relationships/image" Target="../media/image13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30.svg"/><Relationship Id="rId5" Type="http://schemas.openxmlformats.org/officeDocument/2006/relationships/image" Target="../media/image129.png"/><Relationship Id="rId10" Type="http://schemas.openxmlformats.org/officeDocument/2006/relationships/image" Target="../media/image134.svg"/><Relationship Id="rId4" Type="http://schemas.openxmlformats.org/officeDocument/2006/relationships/image" Target="../media/image128.png"/><Relationship Id="rId9" Type="http://schemas.openxmlformats.org/officeDocument/2006/relationships/image" Target="../media/image133.png"/></Relationships>
</file>

<file path=ppt/slides/_rels/slide28.xml.rels><?xml version="1.0" encoding="UTF-8" standalone="yes"?>
<Relationships xmlns="http://schemas.openxmlformats.org/package/2006/relationships"><Relationship Id="rId8" Type="http://schemas.openxmlformats.org/officeDocument/2006/relationships/image" Target="../media/image140.svg"/><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38.svg"/><Relationship Id="rId5" Type="http://schemas.openxmlformats.org/officeDocument/2006/relationships/image" Target="../media/image137.png"/><Relationship Id="rId4" Type="http://schemas.openxmlformats.org/officeDocument/2006/relationships/image" Target="../media/image136.png"/></Relationships>
</file>

<file path=ppt/slides/_rels/slide29.xml.rels><?xml version="1.0" encoding="UTF-8" standalone="yes"?>
<Relationships xmlns="http://schemas.openxmlformats.org/package/2006/relationships"><Relationship Id="rId8" Type="http://schemas.openxmlformats.org/officeDocument/2006/relationships/image" Target="../media/image145.svg"/><Relationship Id="rId3" Type="http://schemas.openxmlformats.org/officeDocument/2006/relationships/image" Target="../media/image135.png"/><Relationship Id="rId7" Type="http://schemas.openxmlformats.org/officeDocument/2006/relationships/image" Target="../media/image14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43.svg"/><Relationship Id="rId5" Type="http://schemas.openxmlformats.org/officeDocument/2006/relationships/image" Target="../media/image142.png"/><Relationship Id="rId10" Type="http://schemas.openxmlformats.org/officeDocument/2006/relationships/image" Target="../media/image147.svg"/><Relationship Id="rId4" Type="http://schemas.openxmlformats.org/officeDocument/2006/relationships/image" Target="../media/image141.emf"/><Relationship Id="rId9" Type="http://schemas.openxmlformats.org/officeDocument/2006/relationships/image" Target="../media/image14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49.svg"/><Relationship Id="rId5" Type="http://schemas.openxmlformats.org/officeDocument/2006/relationships/image" Target="../media/image148.png"/><Relationship Id="rId4" Type="http://schemas.openxmlformats.org/officeDocument/2006/relationships/image" Target="../media/image141.emf"/></Relationships>
</file>

<file path=ppt/slides/_rels/slide3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35.png"/><Relationship Id="rId4" Type="http://schemas.openxmlformats.org/officeDocument/2006/relationships/image" Target="../media/image151.png"/></Relationships>
</file>

<file path=ppt/slides/_rels/slide32.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53.png"/><Relationship Id="rId4" Type="http://schemas.openxmlformats.org/officeDocument/2006/relationships/image" Target="../media/image150.png"/></Relationships>
</file>

<file path=ppt/slides/_rels/slide3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png"/></Relationships>
</file>

<file path=ppt/slides/_rels/slide34.xml.rels><?xml version="1.0" encoding="UTF-8" standalone="yes"?>
<Relationships xmlns="http://schemas.openxmlformats.org/package/2006/relationships"><Relationship Id="rId3" Type="http://schemas.openxmlformats.org/officeDocument/2006/relationships/image" Target="../media/image152.png"/><Relationship Id="rId7" Type="http://schemas.openxmlformats.org/officeDocument/2006/relationships/image" Target="../media/image160.sv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59.png"/><Relationship Id="rId5" Type="http://schemas.openxmlformats.org/officeDocument/2006/relationships/image" Target="../media/image158.svg"/><Relationship Id="rId4" Type="http://schemas.openxmlformats.org/officeDocument/2006/relationships/image" Target="../media/image157.png"/></Relationships>
</file>

<file path=ppt/slides/_rels/slide3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162.png"/><Relationship Id="rId7" Type="http://schemas.openxmlformats.org/officeDocument/2006/relationships/image" Target="../media/image166.svg"/><Relationship Id="rId2" Type="http://schemas.openxmlformats.org/officeDocument/2006/relationships/image" Target="../media/image161.png"/><Relationship Id="rId1" Type="http://schemas.openxmlformats.org/officeDocument/2006/relationships/slideLayout" Target="../slideLayouts/slideLayout14.xml"/><Relationship Id="rId6" Type="http://schemas.openxmlformats.org/officeDocument/2006/relationships/image" Target="../media/image165.png"/><Relationship Id="rId5" Type="http://schemas.openxmlformats.org/officeDocument/2006/relationships/image" Target="../media/image164.svg"/><Relationship Id="rId4" Type="http://schemas.openxmlformats.org/officeDocument/2006/relationships/image" Target="../media/image163.png"/><Relationship Id="rId9" Type="http://schemas.openxmlformats.org/officeDocument/2006/relationships/image" Target="../media/image168.svg"/></Relationships>
</file>

<file path=ppt/slides/_rels/slide37.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image" Target="../media/image161.png"/><Relationship Id="rId7" Type="http://schemas.openxmlformats.org/officeDocument/2006/relationships/image" Target="../media/image172.svg"/><Relationship Id="rId2" Type="http://schemas.openxmlformats.org/officeDocument/2006/relationships/notesSlide" Target="../notesSlides/notesSlide27.xml"/><Relationship Id="rId1" Type="http://schemas.openxmlformats.org/officeDocument/2006/relationships/slideLayout" Target="../slideLayouts/slideLayout14.xml"/><Relationship Id="rId6" Type="http://schemas.openxmlformats.org/officeDocument/2006/relationships/image" Target="../media/image171.png"/><Relationship Id="rId5" Type="http://schemas.openxmlformats.org/officeDocument/2006/relationships/image" Target="../media/image170.svg"/><Relationship Id="rId4" Type="http://schemas.openxmlformats.org/officeDocument/2006/relationships/image" Target="../media/image169.png"/><Relationship Id="rId9" Type="http://schemas.openxmlformats.org/officeDocument/2006/relationships/image" Target="../media/image174.svg"/></Relationships>
</file>

<file path=ppt/slides/_rels/slide38.xml.rels><?xml version="1.0" encoding="UTF-8" standalone="yes"?>
<Relationships xmlns="http://schemas.openxmlformats.org/package/2006/relationships"><Relationship Id="rId8" Type="http://schemas.openxmlformats.org/officeDocument/2006/relationships/image" Target="../media/image179.png"/><Relationship Id="rId13" Type="http://schemas.openxmlformats.org/officeDocument/2006/relationships/image" Target="../media/image184.svg"/><Relationship Id="rId18" Type="http://schemas.openxmlformats.org/officeDocument/2006/relationships/image" Target="../media/image189.png"/><Relationship Id="rId3" Type="http://schemas.openxmlformats.org/officeDocument/2006/relationships/image" Target="../media/image161.png"/><Relationship Id="rId21" Type="http://schemas.openxmlformats.org/officeDocument/2006/relationships/image" Target="../media/image192.svg"/><Relationship Id="rId7" Type="http://schemas.openxmlformats.org/officeDocument/2006/relationships/image" Target="../media/image178.svg"/><Relationship Id="rId12" Type="http://schemas.openxmlformats.org/officeDocument/2006/relationships/image" Target="../media/image183.png"/><Relationship Id="rId17" Type="http://schemas.openxmlformats.org/officeDocument/2006/relationships/image" Target="../media/image188.svg"/><Relationship Id="rId2" Type="http://schemas.openxmlformats.org/officeDocument/2006/relationships/notesSlide" Target="../notesSlides/notesSlide28.xml"/><Relationship Id="rId16" Type="http://schemas.openxmlformats.org/officeDocument/2006/relationships/image" Target="../media/image187.png"/><Relationship Id="rId20" Type="http://schemas.openxmlformats.org/officeDocument/2006/relationships/image" Target="../media/image191.png"/><Relationship Id="rId1" Type="http://schemas.openxmlformats.org/officeDocument/2006/relationships/slideLayout" Target="../slideLayouts/slideLayout14.xml"/><Relationship Id="rId6" Type="http://schemas.openxmlformats.org/officeDocument/2006/relationships/image" Target="../media/image177.png"/><Relationship Id="rId11" Type="http://schemas.openxmlformats.org/officeDocument/2006/relationships/image" Target="../media/image182.svg"/><Relationship Id="rId5" Type="http://schemas.openxmlformats.org/officeDocument/2006/relationships/image" Target="../media/image176.svg"/><Relationship Id="rId15" Type="http://schemas.openxmlformats.org/officeDocument/2006/relationships/image" Target="../media/image186.svg"/><Relationship Id="rId23" Type="http://schemas.openxmlformats.org/officeDocument/2006/relationships/image" Target="../media/image194.svg"/><Relationship Id="rId10" Type="http://schemas.openxmlformats.org/officeDocument/2006/relationships/image" Target="../media/image181.png"/><Relationship Id="rId19" Type="http://schemas.openxmlformats.org/officeDocument/2006/relationships/image" Target="../media/image190.svg"/><Relationship Id="rId4" Type="http://schemas.openxmlformats.org/officeDocument/2006/relationships/image" Target="../media/image175.png"/><Relationship Id="rId9" Type="http://schemas.openxmlformats.org/officeDocument/2006/relationships/image" Target="../media/image180.svg"/><Relationship Id="rId14" Type="http://schemas.openxmlformats.org/officeDocument/2006/relationships/image" Target="../media/image185.png"/><Relationship Id="rId22" Type="http://schemas.openxmlformats.org/officeDocument/2006/relationships/image" Target="../media/image193.png"/></Relationships>
</file>

<file path=ppt/slides/_rels/slide39.xml.rels><?xml version="1.0" encoding="UTF-8" standalone="yes"?>
<Relationships xmlns="http://schemas.openxmlformats.org/package/2006/relationships"><Relationship Id="rId8" Type="http://schemas.openxmlformats.org/officeDocument/2006/relationships/image" Target="../media/image196.png"/><Relationship Id="rId3" Type="http://schemas.openxmlformats.org/officeDocument/2006/relationships/image" Target="../media/image195.png"/><Relationship Id="rId7" Type="http://schemas.openxmlformats.org/officeDocument/2006/relationships/image" Target="../media/image7.svg"/><Relationship Id="rId2" Type="http://schemas.openxmlformats.org/officeDocument/2006/relationships/notesSlide" Target="../notesSlides/notesSlide29.xml"/><Relationship Id="rId1" Type="http://schemas.openxmlformats.org/officeDocument/2006/relationships/slideLayout" Target="../slideLayouts/slideLayout24.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96.png"/><Relationship Id="rId7" Type="http://schemas.openxmlformats.org/officeDocument/2006/relationships/image" Target="../media/image49.svg"/><Relationship Id="rId2" Type="http://schemas.openxmlformats.org/officeDocument/2006/relationships/notesSlide" Target="../notesSlides/notesSlide30.xml"/><Relationship Id="rId1" Type="http://schemas.openxmlformats.org/officeDocument/2006/relationships/slideLayout" Target="../slideLayouts/slideLayout24.xml"/><Relationship Id="rId6" Type="http://schemas.openxmlformats.org/officeDocument/2006/relationships/image" Target="../media/image48.png"/><Relationship Id="rId5" Type="http://schemas.openxmlformats.org/officeDocument/2006/relationships/image" Target="../media/image198.svg"/><Relationship Id="rId4" Type="http://schemas.openxmlformats.org/officeDocument/2006/relationships/image" Target="../media/image197.png"/><Relationship Id="rId9" Type="http://schemas.openxmlformats.org/officeDocument/2006/relationships/image" Target="../media/image64.svg"/></Relationships>
</file>

<file path=ppt/slides/_rels/slide41.xml.rels><?xml version="1.0" encoding="UTF-8" standalone="yes"?>
<Relationships xmlns="http://schemas.openxmlformats.org/package/2006/relationships"><Relationship Id="rId8" Type="http://schemas.openxmlformats.org/officeDocument/2006/relationships/image" Target="../media/image204.svg"/><Relationship Id="rId3" Type="http://schemas.openxmlformats.org/officeDocument/2006/relationships/image" Target="../media/image199.png"/><Relationship Id="rId7" Type="http://schemas.openxmlformats.org/officeDocument/2006/relationships/image" Target="../media/image203.png"/><Relationship Id="rId2" Type="http://schemas.openxmlformats.org/officeDocument/2006/relationships/notesSlide" Target="../notesSlides/notesSlide31.xml"/><Relationship Id="rId1" Type="http://schemas.openxmlformats.org/officeDocument/2006/relationships/slideLayout" Target="../slideLayouts/slideLayout29.xml"/><Relationship Id="rId6" Type="http://schemas.openxmlformats.org/officeDocument/2006/relationships/image" Target="../media/image202.svg"/><Relationship Id="rId5" Type="http://schemas.openxmlformats.org/officeDocument/2006/relationships/image" Target="../media/image201.png"/><Relationship Id="rId10" Type="http://schemas.openxmlformats.org/officeDocument/2006/relationships/image" Target="../media/image62.svg"/><Relationship Id="rId4" Type="http://schemas.openxmlformats.org/officeDocument/2006/relationships/image" Target="../media/image200.png"/><Relationship Id="rId9" Type="http://schemas.openxmlformats.org/officeDocument/2006/relationships/image" Target="../media/image61.png"/></Relationships>
</file>

<file path=ppt/slides/_rels/slide42.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32.xml"/><Relationship Id="rId1" Type="http://schemas.openxmlformats.org/officeDocument/2006/relationships/slideLayout" Target="../slideLayouts/slideLayout29.xml"/><Relationship Id="rId4" Type="http://schemas.openxmlformats.org/officeDocument/2006/relationships/image" Target="../media/image205.png"/></Relationships>
</file>

<file path=ppt/slides/_rels/slide43.xml.rels><?xml version="1.0" encoding="UTF-8" standalone="yes"?>
<Relationships xmlns="http://schemas.openxmlformats.org/package/2006/relationships"><Relationship Id="rId8" Type="http://schemas.openxmlformats.org/officeDocument/2006/relationships/image" Target="../media/image208.png"/><Relationship Id="rId13" Type="http://schemas.openxmlformats.org/officeDocument/2006/relationships/image" Target="../media/image213.svg"/><Relationship Id="rId18" Type="http://schemas.openxmlformats.org/officeDocument/2006/relationships/image" Target="../media/image6.png"/><Relationship Id="rId3" Type="http://schemas.openxmlformats.org/officeDocument/2006/relationships/image" Target="../media/image199.png"/><Relationship Id="rId7" Type="http://schemas.openxmlformats.org/officeDocument/2006/relationships/image" Target="../media/image51.svg"/><Relationship Id="rId12" Type="http://schemas.openxmlformats.org/officeDocument/2006/relationships/image" Target="../media/image212.png"/><Relationship Id="rId17" Type="http://schemas.openxmlformats.org/officeDocument/2006/relationships/image" Target="../media/image5.svg"/><Relationship Id="rId2" Type="http://schemas.openxmlformats.org/officeDocument/2006/relationships/notesSlide" Target="../notesSlides/notesSlide33.xml"/><Relationship Id="rId16" Type="http://schemas.openxmlformats.org/officeDocument/2006/relationships/image" Target="../media/image4.png"/><Relationship Id="rId1" Type="http://schemas.openxmlformats.org/officeDocument/2006/relationships/slideLayout" Target="../slideLayouts/slideLayout24.xml"/><Relationship Id="rId6" Type="http://schemas.openxmlformats.org/officeDocument/2006/relationships/image" Target="../media/image50.png"/><Relationship Id="rId11" Type="http://schemas.openxmlformats.org/officeDocument/2006/relationships/image" Target="../media/image211.svg"/><Relationship Id="rId5" Type="http://schemas.openxmlformats.org/officeDocument/2006/relationships/image" Target="../media/image207.jpg"/><Relationship Id="rId15" Type="http://schemas.openxmlformats.org/officeDocument/2006/relationships/image" Target="../media/image215.svg"/><Relationship Id="rId10" Type="http://schemas.openxmlformats.org/officeDocument/2006/relationships/image" Target="../media/image210.png"/><Relationship Id="rId19" Type="http://schemas.openxmlformats.org/officeDocument/2006/relationships/image" Target="../media/image7.svg"/><Relationship Id="rId4" Type="http://schemas.openxmlformats.org/officeDocument/2006/relationships/image" Target="../media/image206.jpg"/><Relationship Id="rId9" Type="http://schemas.openxmlformats.org/officeDocument/2006/relationships/image" Target="../media/image209.svg"/><Relationship Id="rId14" Type="http://schemas.openxmlformats.org/officeDocument/2006/relationships/image" Target="../media/image214.png"/></Relationships>
</file>

<file path=ppt/slides/_rels/slide44.xml.rels><?xml version="1.0" encoding="UTF-8" standalone="yes"?>
<Relationships xmlns="http://schemas.openxmlformats.org/package/2006/relationships"><Relationship Id="rId8" Type="http://schemas.openxmlformats.org/officeDocument/2006/relationships/image" Target="../media/image221.svg"/><Relationship Id="rId3" Type="http://schemas.openxmlformats.org/officeDocument/2006/relationships/image" Target="../media/image216.png"/><Relationship Id="rId7" Type="http://schemas.openxmlformats.org/officeDocument/2006/relationships/image" Target="../media/image220.png"/><Relationship Id="rId2" Type="http://schemas.openxmlformats.org/officeDocument/2006/relationships/image" Target="../media/image199.png"/><Relationship Id="rId1" Type="http://schemas.openxmlformats.org/officeDocument/2006/relationships/slideLayout" Target="../slideLayouts/slideLayout24.xml"/><Relationship Id="rId6" Type="http://schemas.openxmlformats.org/officeDocument/2006/relationships/image" Target="../media/image219.svg"/><Relationship Id="rId5" Type="http://schemas.openxmlformats.org/officeDocument/2006/relationships/image" Target="../media/image218.png"/><Relationship Id="rId10" Type="http://schemas.openxmlformats.org/officeDocument/2006/relationships/image" Target="../media/image223.svg"/><Relationship Id="rId4" Type="http://schemas.openxmlformats.org/officeDocument/2006/relationships/image" Target="../media/image217.svg"/><Relationship Id="rId9" Type="http://schemas.openxmlformats.org/officeDocument/2006/relationships/image" Target="../media/image222.png"/></Relationships>
</file>

<file path=ppt/slides/_rels/slide4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sv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png"/><Relationship Id="rId9" Type="http://schemas.openxmlformats.org/officeDocument/2006/relationships/image" Target="../media/image7.svg"/></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1.jpg"/><Relationship Id="rId5" Type="http://schemas.openxmlformats.org/officeDocument/2006/relationships/image" Target="../media/image10.jpg"/><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18.xml"/><Relationship Id="rId6" Type="http://schemas.openxmlformats.org/officeDocument/2006/relationships/image" Target="../media/image16.jpg"/><Relationship Id="rId11" Type="http://schemas.openxmlformats.org/officeDocument/2006/relationships/image" Target="../media/image1.jpg"/><Relationship Id="rId5" Type="http://schemas.openxmlformats.org/officeDocument/2006/relationships/image" Target="../media/image15.jpg"/><Relationship Id="rId10" Type="http://schemas.openxmlformats.org/officeDocument/2006/relationships/image" Target="../media/image20.png"/><Relationship Id="rId4" Type="http://schemas.openxmlformats.org/officeDocument/2006/relationships/image" Target="../media/image14.jp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1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D870D-43F8-4BEA-A092-38400276790A}"/>
              </a:ext>
            </a:extLst>
          </p:cNvPr>
          <p:cNvSpPr>
            <a:spLocks noGrp="1"/>
          </p:cNvSpPr>
          <p:nvPr>
            <p:ph type="ctrTitle"/>
          </p:nvPr>
        </p:nvSpPr>
        <p:spPr>
          <a:xfrm>
            <a:off x="4650244" y="2157492"/>
            <a:ext cx="6871055" cy="3686015"/>
          </a:xfrm>
        </p:spPr>
        <p:txBody>
          <a:bodyPr>
            <a:normAutofit fontScale="90000"/>
          </a:bodyPr>
          <a:lstStyle/>
          <a:p>
            <a:br>
              <a:rPr lang="en-US" sz="4400" dirty="0">
                <a:solidFill>
                  <a:schemeClr val="tx1">
                    <a:lumMod val="85000"/>
                    <a:lumOff val="15000"/>
                  </a:schemeClr>
                </a:solidFill>
              </a:rPr>
            </a:br>
            <a:r>
              <a:rPr lang="en-US" sz="4900" b="1" dirty="0">
                <a:solidFill>
                  <a:schemeClr val="tx1">
                    <a:lumMod val="65000"/>
                    <a:lumOff val="35000"/>
                  </a:schemeClr>
                </a:solidFill>
                <a:latin typeface="Arial" panose="020B0604020202020204" pitchFamily="34" charset="0"/>
                <a:cs typeface="Arial" panose="020B0604020202020204" pitchFamily="34" charset="0"/>
              </a:rPr>
              <a:t>Webinar – Public Consultation</a:t>
            </a:r>
            <a:br>
              <a:rPr lang="en-US" sz="4900" b="1" dirty="0">
                <a:solidFill>
                  <a:schemeClr val="tx1">
                    <a:lumMod val="65000"/>
                    <a:lumOff val="35000"/>
                  </a:schemeClr>
                </a:solidFill>
                <a:latin typeface="Arial" panose="020B0604020202020204" pitchFamily="34" charset="0"/>
                <a:cs typeface="Arial" panose="020B0604020202020204" pitchFamily="34" charset="0"/>
              </a:rPr>
            </a:br>
            <a:br>
              <a:rPr lang="en-US" sz="4400" b="1" dirty="0">
                <a:solidFill>
                  <a:schemeClr val="tx1">
                    <a:lumMod val="65000"/>
                    <a:lumOff val="35000"/>
                  </a:schemeClr>
                </a:solidFill>
                <a:latin typeface="Arial" panose="020B0604020202020204" pitchFamily="34" charset="0"/>
                <a:cs typeface="Arial" panose="020B0604020202020204" pitchFamily="34" charset="0"/>
              </a:rPr>
            </a:br>
            <a:r>
              <a:rPr lang="en-US" sz="4400" dirty="0">
                <a:solidFill>
                  <a:schemeClr val="tx1">
                    <a:lumMod val="65000"/>
                    <a:lumOff val="35000"/>
                  </a:schemeClr>
                </a:solidFill>
                <a:latin typeface="Arial" panose="020B0604020202020204" pitchFamily="34" charset="0"/>
                <a:cs typeface="Arial" panose="020B0604020202020204" pitchFamily="34" charset="0"/>
              </a:rPr>
              <a:t>Draft Kildare County Development Plan 2023-2029</a:t>
            </a:r>
            <a:br>
              <a:rPr lang="en-US" sz="4400" b="1" dirty="0">
                <a:solidFill>
                  <a:schemeClr val="tx1">
                    <a:lumMod val="65000"/>
                    <a:lumOff val="35000"/>
                  </a:schemeClr>
                </a:solidFill>
              </a:rPr>
            </a:br>
            <a:endParaRPr lang="en-IE" sz="6800" b="1" dirty="0">
              <a:solidFill>
                <a:schemeClr val="tx1">
                  <a:lumMod val="65000"/>
                  <a:lumOff val="35000"/>
                </a:schemeClr>
              </a:solidFill>
            </a:endParaRPr>
          </a:p>
        </p:txBody>
      </p:sp>
      <p:pic>
        <p:nvPicPr>
          <p:cNvPr id="6" name="Picture 5" descr="Icon&#10;&#10;Description automatically generated">
            <a:extLst>
              <a:ext uri="{FF2B5EF4-FFF2-40B4-BE49-F238E27FC236}">
                <a16:creationId xmlns:a16="http://schemas.microsoft.com/office/drawing/2014/main" id="{4D5776B2-78DF-4875-B16C-696EF18DA14D}"/>
              </a:ext>
            </a:extLst>
          </p:cNvPr>
          <p:cNvPicPr>
            <a:picLocks noChangeAspect="1"/>
          </p:cNvPicPr>
          <p:nvPr/>
        </p:nvPicPr>
        <p:blipFill rotWithShape="1">
          <a:blip r:embed="rId2"/>
          <a:srcRect l="10685" r="10654" b="-3"/>
          <a:stretch/>
        </p:blipFill>
        <p:spPr>
          <a:xfrm>
            <a:off x="70679" y="607304"/>
            <a:ext cx="4579565" cy="5822071"/>
          </a:xfrm>
          <a:prstGeom prst="rect">
            <a:avLst/>
          </a:prstGeom>
        </p:spPr>
      </p:pic>
    </p:spTree>
    <p:extLst>
      <p:ext uri="{BB962C8B-B14F-4D97-AF65-F5344CB8AC3E}">
        <p14:creationId xmlns:p14="http://schemas.microsoft.com/office/powerpoint/2010/main" val="3008070168"/>
      </p:ext>
    </p:extLst>
  </p:cSld>
  <p:clrMapOvr>
    <a:masterClrMapping/>
  </p:clrMapOvr>
  <mc:AlternateContent xmlns:mc="http://schemas.openxmlformats.org/markup-compatibility/2006" xmlns:p14="http://schemas.microsoft.com/office/powerpoint/2010/main">
    <mc:Choice Requires="p14">
      <p:transition spd="slow" p14:dur="2000" advTm="11760"/>
    </mc:Choice>
    <mc:Fallback xmlns="">
      <p:transition spd="slow" advTm="1176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19AFA-48F6-46F3-AEAF-D5E4F845FFDF}"/>
              </a:ext>
            </a:extLst>
          </p:cNvPr>
          <p:cNvSpPr txBox="1">
            <a:spLocks/>
          </p:cNvSpPr>
          <p:nvPr/>
        </p:nvSpPr>
        <p:spPr>
          <a:xfrm>
            <a:off x="44055" y="18518"/>
            <a:ext cx="12192000" cy="801446"/>
          </a:xfrm>
          <a:prstGeom prst="rect">
            <a:avLst/>
          </a:prstGeom>
        </p:spPr>
        <p:txBody>
          <a:bodyPr vert="horz" lIns="91440" tIns="45720" rIns="91440" bIns="45720" rtlCol="0" anchor="b">
            <a:normAutofit fontScale="975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4400" b="0" i="0" u="none" strike="noStrike" kern="1200" cap="none" spc="-50" normalizeH="0" baseline="0" noProof="0" dirty="0">
                <a:ln>
                  <a:noFill/>
                </a:ln>
                <a:solidFill>
                  <a:schemeClr val="tx1">
                    <a:lumMod val="65000"/>
                    <a:lumOff val="35000"/>
                  </a:schemeClr>
                </a:solidFill>
                <a:effectLst/>
                <a:uLnTx/>
                <a:uFillTx/>
                <a:latin typeface="Arial" panose="020B0604020202020204" pitchFamily="34" charset="0"/>
                <a:cs typeface="Arial" panose="020B0604020202020204" pitchFamily="34" charset="0"/>
              </a:rPr>
              <a:t>Brief Overview of the </a:t>
            </a:r>
            <a:r>
              <a:rPr kumimoji="0" lang="en-US" sz="4400" b="0" i="0" u="none" strike="noStrike" kern="1200" cap="none" spc="-50" normalizeH="0" baseline="0" noProof="0" dirty="0" err="1">
                <a:ln>
                  <a:noFill/>
                </a:ln>
                <a:solidFill>
                  <a:schemeClr val="tx1">
                    <a:lumMod val="65000"/>
                    <a:lumOff val="35000"/>
                  </a:schemeClr>
                </a:solidFill>
                <a:effectLst/>
                <a:uLnTx/>
                <a:uFillTx/>
                <a:latin typeface="Arial" panose="020B0604020202020204" pitchFamily="34" charset="0"/>
                <a:cs typeface="Arial" panose="020B0604020202020204" pitchFamily="34" charset="0"/>
              </a:rPr>
              <a:t>dKCDP</a:t>
            </a:r>
            <a:endParaRPr kumimoji="0" lang="en-IE" sz="4400" b="0" i="0" u="none" strike="noStrike" kern="1200" cap="none" spc="-50" normalizeH="0" baseline="0" noProof="0" dirty="0">
              <a:ln>
                <a:noFill/>
              </a:ln>
              <a:solidFill>
                <a:schemeClr val="tx1">
                  <a:lumMod val="65000"/>
                  <a:lumOff val="35000"/>
                </a:schemeClr>
              </a:solidFill>
              <a:effectLst/>
              <a:uLnTx/>
              <a:uFillTx/>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7C39C42F-E807-49AB-B06C-F7976D0FFF47}"/>
              </a:ext>
            </a:extLst>
          </p:cNvPr>
          <p:cNvSpPr/>
          <p:nvPr/>
        </p:nvSpPr>
        <p:spPr>
          <a:xfrm>
            <a:off x="1279556" y="3559647"/>
            <a:ext cx="4987186"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lumMod val="65000"/>
                    <a:lumOff val="35000"/>
                  </a:schemeClr>
                </a:solidFill>
              </a:rPr>
              <a:t>Core Strategy &amp; County Kildare Housing Strategy </a:t>
            </a:r>
          </a:p>
        </p:txBody>
      </p:sp>
      <p:sp>
        <p:nvSpPr>
          <p:cNvPr id="5" name="TextBox 4">
            <a:extLst>
              <a:ext uri="{FF2B5EF4-FFF2-40B4-BE49-F238E27FC236}">
                <a16:creationId xmlns:a16="http://schemas.microsoft.com/office/drawing/2014/main" id="{90731DF0-EBC2-46F8-87C9-C3ABF3997617}"/>
              </a:ext>
            </a:extLst>
          </p:cNvPr>
          <p:cNvSpPr txBox="1"/>
          <p:nvPr/>
        </p:nvSpPr>
        <p:spPr>
          <a:xfrm>
            <a:off x="1279556" y="4376132"/>
            <a:ext cx="5100743" cy="707886"/>
          </a:xfrm>
          <a:prstGeom prst="rect">
            <a:avLst/>
          </a:prstGeom>
          <a:noFill/>
        </p:spPr>
        <p:txBody>
          <a:bodyPr wrap="square">
            <a:spAutoFit/>
          </a:bodyPr>
          <a:lstStyle/>
          <a:p>
            <a:pPr marR="0" lvl="0" indent="0" fontAlgn="auto">
              <a:lnSpc>
                <a:spcPct val="100000"/>
              </a:lnSpc>
              <a:spcBef>
                <a:spcPts val="0"/>
              </a:spcBef>
              <a:spcAft>
                <a:spcPts val="0"/>
              </a:spcAft>
              <a:buClrTx/>
              <a:buSzTx/>
              <a:buFontTx/>
              <a:buNone/>
              <a:tabLst/>
              <a:defRPr sz="1800" b="0" i="0" u="none" strike="noStrike" kern="0" cap="none" spc="0" baseline="0">
                <a:solidFill>
                  <a:srgbClr val="000000"/>
                </a:solidFill>
                <a:uFillTx/>
              </a:defRPr>
            </a:pPr>
            <a:r>
              <a:rPr lang="en-IE" sz="2000" dirty="0">
                <a:solidFill>
                  <a:schemeClr val="tx1">
                    <a:lumMod val="65000"/>
                    <a:lumOff val="35000"/>
                  </a:schemeClr>
                </a:solidFill>
              </a:rPr>
              <a:t>Economic Development (including Rural) &amp; Town Centres</a:t>
            </a:r>
          </a:p>
        </p:txBody>
      </p:sp>
      <p:sp>
        <p:nvSpPr>
          <p:cNvPr id="7" name="TextBox 6">
            <a:extLst>
              <a:ext uri="{FF2B5EF4-FFF2-40B4-BE49-F238E27FC236}">
                <a16:creationId xmlns:a16="http://schemas.microsoft.com/office/drawing/2014/main" id="{D24CE47B-3312-4D8B-80FE-E144F270E8E1}"/>
              </a:ext>
            </a:extLst>
          </p:cNvPr>
          <p:cNvSpPr txBox="1"/>
          <p:nvPr/>
        </p:nvSpPr>
        <p:spPr>
          <a:xfrm>
            <a:off x="1269793" y="5361941"/>
            <a:ext cx="4380695" cy="400110"/>
          </a:xfrm>
          <a:prstGeom prst="rect">
            <a:avLst/>
          </a:prstGeom>
          <a:noFill/>
        </p:spPr>
        <p:txBody>
          <a:bodyPr wrap="square">
            <a:spAutoFit/>
          </a:bodyPr>
          <a:lstStyle/>
          <a:p>
            <a:pPr>
              <a:defRPr sz="1800" b="0" i="0" u="none" strike="noStrike" kern="0" cap="none" spc="0" baseline="0">
                <a:solidFill>
                  <a:srgbClr val="000000"/>
                </a:solidFill>
                <a:uFillTx/>
              </a:defRPr>
            </a:pPr>
            <a:r>
              <a:rPr lang="en-US" sz="2000" kern="0" dirty="0">
                <a:solidFill>
                  <a:schemeClr val="tx1">
                    <a:lumMod val="65000"/>
                    <a:lumOff val="35000"/>
                  </a:schemeClr>
                </a:solidFill>
              </a:rPr>
              <a:t>Heritage, Biodiversity &amp; Open Spaces </a:t>
            </a:r>
          </a:p>
        </p:txBody>
      </p:sp>
      <p:sp>
        <p:nvSpPr>
          <p:cNvPr id="9" name="TextBox 8">
            <a:extLst>
              <a:ext uri="{FF2B5EF4-FFF2-40B4-BE49-F238E27FC236}">
                <a16:creationId xmlns:a16="http://schemas.microsoft.com/office/drawing/2014/main" id="{0B556079-265F-48DC-AC51-474D1936F8B5}"/>
              </a:ext>
            </a:extLst>
          </p:cNvPr>
          <p:cNvSpPr txBox="1"/>
          <p:nvPr/>
        </p:nvSpPr>
        <p:spPr>
          <a:xfrm>
            <a:off x="1234817" y="5993827"/>
            <a:ext cx="5031925" cy="707886"/>
          </a:xfrm>
          <a:prstGeom prst="rect">
            <a:avLst/>
          </a:prstGeom>
          <a:noFill/>
        </p:spPr>
        <p:txBody>
          <a:bodyPr wrap="square">
            <a:spAutoFit/>
          </a:bodyPr>
          <a:lstStyle/>
          <a:p>
            <a:pPr marR="0" lvl="0" indent="0" fontAlgn="auto">
              <a:lnSpc>
                <a:spcPct val="100000"/>
              </a:lnSpc>
              <a:spcBef>
                <a:spcPts val="0"/>
              </a:spcBef>
              <a:spcAft>
                <a:spcPts val="0"/>
              </a:spcAft>
              <a:buClrTx/>
              <a:buSzTx/>
              <a:buFontTx/>
              <a:buNone/>
              <a:tabLst/>
              <a:defRPr sz="1800" b="0" i="0" u="none" strike="noStrike" kern="0" cap="none" spc="0" baseline="0">
                <a:solidFill>
                  <a:srgbClr val="000000"/>
                </a:solidFill>
                <a:uFillTx/>
              </a:defRPr>
            </a:pPr>
            <a:r>
              <a:rPr lang="en-IE" sz="2000" kern="0" dirty="0">
                <a:solidFill>
                  <a:schemeClr val="tx1">
                    <a:lumMod val="65000"/>
                    <a:lumOff val="35000"/>
                  </a:schemeClr>
                </a:solidFill>
              </a:rPr>
              <a:t>Energy Generation, Data Centres (inc. Wind) and Sustainable Mobility &amp; Transport </a:t>
            </a:r>
          </a:p>
        </p:txBody>
      </p:sp>
      <p:sp>
        <p:nvSpPr>
          <p:cNvPr id="10" name="TextBox 9">
            <a:extLst>
              <a:ext uri="{FF2B5EF4-FFF2-40B4-BE49-F238E27FC236}">
                <a16:creationId xmlns:a16="http://schemas.microsoft.com/office/drawing/2014/main" id="{B331CC32-C013-4B5D-A66F-886D7C99BEE2}"/>
              </a:ext>
            </a:extLst>
          </p:cNvPr>
          <p:cNvSpPr txBox="1"/>
          <p:nvPr/>
        </p:nvSpPr>
        <p:spPr>
          <a:xfrm>
            <a:off x="7673473" y="3712824"/>
            <a:ext cx="3787571" cy="40011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IE" sz="2000" kern="0" dirty="0">
                <a:solidFill>
                  <a:schemeClr val="tx1">
                    <a:lumMod val="65000"/>
                    <a:lumOff val="35000"/>
                  </a:schemeClr>
                </a:solidFill>
              </a:rPr>
              <a:t>Community &amp; Creative Places</a:t>
            </a:r>
          </a:p>
        </p:txBody>
      </p:sp>
      <p:sp>
        <p:nvSpPr>
          <p:cNvPr id="12" name="TextBox 11">
            <a:extLst>
              <a:ext uri="{FF2B5EF4-FFF2-40B4-BE49-F238E27FC236}">
                <a16:creationId xmlns:a16="http://schemas.microsoft.com/office/drawing/2014/main" id="{75C75843-477D-49ED-AA89-7DE479CD6A3C}"/>
              </a:ext>
            </a:extLst>
          </p:cNvPr>
          <p:cNvSpPr txBox="1"/>
          <p:nvPr/>
        </p:nvSpPr>
        <p:spPr>
          <a:xfrm>
            <a:off x="7673473" y="4489968"/>
            <a:ext cx="3288115" cy="400110"/>
          </a:xfrm>
          <a:prstGeom prst="rect">
            <a:avLst/>
          </a:prstGeom>
          <a:noFill/>
        </p:spPr>
        <p:txBody>
          <a:bodyPr wrap="square">
            <a:spAutoFit/>
          </a:bodyPr>
          <a:lstStyle/>
          <a:p>
            <a:pPr>
              <a:defRPr/>
            </a:pPr>
            <a:r>
              <a:rPr lang="en-US" sz="2000" kern="0" dirty="0">
                <a:solidFill>
                  <a:schemeClr val="tx1">
                    <a:lumMod val="65000"/>
                    <a:lumOff val="35000"/>
                  </a:schemeClr>
                </a:solidFill>
              </a:rPr>
              <a:t>Rural Housing</a:t>
            </a:r>
          </a:p>
        </p:txBody>
      </p:sp>
      <p:sp>
        <p:nvSpPr>
          <p:cNvPr id="14" name="TextBox 13">
            <a:extLst>
              <a:ext uri="{FF2B5EF4-FFF2-40B4-BE49-F238E27FC236}">
                <a16:creationId xmlns:a16="http://schemas.microsoft.com/office/drawing/2014/main" id="{77E83D46-F3AE-41D0-973C-FEACACF5EE5C}"/>
              </a:ext>
            </a:extLst>
          </p:cNvPr>
          <p:cNvSpPr txBox="1"/>
          <p:nvPr/>
        </p:nvSpPr>
        <p:spPr>
          <a:xfrm>
            <a:off x="7673473" y="5175859"/>
            <a:ext cx="2935613" cy="707886"/>
          </a:xfrm>
          <a:prstGeom prst="rect">
            <a:avLst/>
          </a:prstGeom>
          <a:noFill/>
        </p:spPr>
        <p:txBody>
          <a:bodyPr wrap="square">
            <a:spAutoFit/>
          </a:bodyPr>
          <a:lstStyle/>
          <a:p>
            <a:pPr marR="0" lvl="0" indent="0" fontAlgn="auto">
              <a:lnSpc>
                <a:spcPct val="100000"/>
              </a:lnSpc>
              <a:spcBef>
                <a:spcPts val="0"/>
              </a:spcBef>
              <a:spcAft>
                <a:spcPts val="0"/>
              </a:spcAft>
              <a:buClrTx/>
              <a:buSzTx/>
              <a:buFontTx/>
              <a:buNone/>
              <a:tabLst/>
              <a:defRPr/>
            </a:pPr>
            <a:r>
              <a:rPr lang="en-US" sz="2000" kern="0" dirty="0">
                <a:solidFill>
                  <a:schemeClr val="tx1">
                    <a:lumMod val="65000"/>
                    <a:lumOff val="35000"/>
                  </a:schemeClr>
                </a:solidFill>
              </a:rPr>
              <a:t>Small Towns &amp; Villages (Volume 2)</a:t>
            </a:r>
          </a:p>
        </p:txBody>
      </p:sp>
      <p:pic>
        <p:nvPicPr>
          <p:cNvPr id="23" name="Graphic 22" descr="Badge 1 outline">
            <a:extLst>
              <a:ext uri="{FF2B5EF4-FFF2-40B4-BE49-F238E27FC236}">
                <a16:creationId xmlns:a16="http://schemas.microsoft.com/office/drawing/2014/main" id="{8B324188-3B13-4E67-AE26-0D57BD8FC3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6578" y="3610560"/>
            <a:ext cx="596214" cy="596214"/>
          </a:xfrm>
          <a:prstGeom prst="rect">
            <a:avLst/>
          </a:prstGeom>
        </p:spPr>
      </p:pic>
      <p:pic>
        <p:nvPicPr>
          <p:cNvPr id="25" name="Graphic 24" descr="Badge outline">
            <a:extLst>
              <a:ext uri="{FF2B5EF4-FFF2-40B4-BE49-F238E27FC236}">
                <a16:creationId xmlns:a16="http://schemas.microsoft.com/office/drawing/2014/main" id="{849345A7-BF59-4A1B-9D1F-1E9510F2069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6578" y="4421969"/>
            <a:ext cx="596215" cy="596214"/>
          </a:xfrm>
          <a:prstGeom prst="rect">
            <a:avLst/>
          </a:prstGeom>
        </p:spPr>
      </p:pic>
      <p:pic>
        <p:nvPicPr>
          <p:cNvPr id="27" name="Graphic 26" descr="Badge 3 outline">
            <a:extLst>
              <a:ext uri="{FF2B5EF4-FFF2-40B4-BE49-F238E27FC236}">
                <a16:creationId xmlns:a16="http://schemas.microsoft.com/office/drawing/2014/main" id="{BBB1855E-0400-410F-B62B-01DFD7801F3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6578" y="5231696"/>
            <a:ext cx="596214" cy="596214"/>
          </a:xfrm>
          <a:prstGeom prst="rect">
            <a:avLst/>
          </a:prstGeom>
        </p:spPr>
      </p:pic>
      <p:pic>
        <p:nvPicPr>
          <p:cNvPr id="29" name="Graphic 28" descr="Badge 4 outline">
            <a:extLst>
              <a:ext uri="{FF2B5EF4-FFF2-40B4-BE49-F238E27FC236}">
                <a16:creationId xmlns:a16="http://schemas.microsoft.com/office/drawing/2014/main" id="{AF5DA16A-C8AC-49FA-9A3C-258A1A8D91F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56578" y="6039770"/>
            <a:ext cx="596214" cy="596214"/>
          </a:xfrm>
          <a:prstGeom prst="rect">
            <a:avLst/>
          </a:prstGeom>
        </p:spPr>
      </p:pic>
      <p:pic>
        <p:nvPicPr>
          <p:cNvPr id="31" name="Graphic 30" descr="Badge 5 outline">
            <a:extLst>
              <a:ext uri="{FF2B5EF4-FFF2-40B4-BE49-F238E27FC236}">
                <a16:creationId xmlns:a16="http://schemas.microsoft.com/office/drawing/2014/main" id="{B6DA9044-5A92-49E1-BA22-5FEE826CA61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728779" y="3610559"/>
            <a:ext cx="596215" cy="596215"/>
          </a:xfrm>
          <a:prstGeom prst="rect">
            <a:avLst/>
          </a:prstGeom>
        </p:spPr>
      </p:pic>
      <p:pic>
        <p:nvPicPr>
          <p:cNvPr id="33" name="Graphic 32" descr="Badge 6 outline">
            <a:extLst>
              <a:ext uri="{FF2B5EF4-FFF2-40B4-BE49-F238E27FC236}">
                <a16:creationId xmlns:a16="http://schemas.microsoft.com/office/drawing/2014/main" id="{CECD0FCB-E6E5-4151-B244-2981BB955E1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728778" y="4391915"/>
            <a:ext cx="596216" cy="596216"/>
          </a:xfrm>
          <a:prstGeom prst="rect">
            <a:avLst/>
          </a:prstGeom>
        </p:spPr>
      </p:pic>
      <p:pic>
        <p:nvPicPr>
          <p:cNvPr id="35" name="Graphic 34" descr="Badge 7 outline">
            <a:extLst>
              <a:ext uri="{FF2B5EF4-FFF2-40B4-BE49-F238E27FC236}">
                <a16:creationId xmlns:a16="http://schemas.microsoft.com/office/drawing/2014/main" id="{A2EDDF13-382F-4B32-B986-DE0B2C4A0CC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728778" y="5231694"/>
            <a:ext cx="596216" cy="596216"/>
          </a:xfrm>
          <a:prstGeom prst="rect">
            <a:avLst/>
          </a:prstGeom>
        </p:spPr>
      </p:pic>
      <p:sp>
        <p:nvSpPr>
          <p:cNvPr id="18" name="TextBox 17">
            <a:extLst>
              <a:ext uri="{FF2B5EF4-FFF2-40B4-BE49-F238E27FC236}">
                <a16:creationId xmlns:a16="http://schemas.microsoft.com/office/drawing/2014/main" id="{26BDC05E-E098-4B9A-9D12-FB4D481A2A9E}"/>
              </a:ext>
            </a:extLst>
          </p:cNvPr>
          <p:cNvSpPr txBox="1"/>
          <p:nvPr/>
        </p:nvSpPr>
        <p:spPr>
          <a:xfrm>
            <a:off x="678790" y="1306916"/>
            <a:ext cx="1053548" cy="369332"/>
          </a:xfrm>
          <a:prstGeom prst="rect">
            <a:avLst/>
          </a:prstGeom>
          <a:noFill/>
        </p:spPr>
        <p:txBody>
          <a:bodyPr wrap="square" rtlCol="0">
            <a:spAutoFit/>
          </a:bodyPr>
          <a:lstStyle/>
          <a:p>
            <a:pPr algn="ctr"/>
            <a:r>
              <a:rPr lang="en-US" b="1" i="1" dirty="0">
                <a:latin typeface="Arial" panose="020B0604020202020204" pitchFamily="34" charset="0"/>
                <a:cs typeface="Arial" panose="020B0604020202020204" pitchFamily="34" charset="0"/>
              </a:rPr>
              <a:t>Policies</a:t>
            </a:r>
            <a:endParaRPr lang="en-IE" b="1" i="1"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9A65B204-BBD2-457A-88C1-ED08A25E1C5A}"/>
              </a:ext>
            </a:extLst>
          </p:cNvPr>
          <p:cNvSpPr txBox="1"/>
          <p:nvPr/>
        </p:nvSpPr>
        <p:spPr>
          <a:xfrm>
            <a:off x="3389655" y="1294276"/>
            <a:ext cx="1505779" cy="369332"/>
          </a:xfrm>
          <a:prstGeom prst="rect">
            <a:avLst/>
          </a:prstGeom>
          <a:noFill/>
        </p:spPr>
        <p:txBody>
          <a:bodyPr wrap="square" rtlCol="0">
            <a:spAutoFit/>
          </a:bodyPr>
          <a:lstStyle/>
          <a:p>
            <a:pPr algn="ctr"/>
            <a:r>
              <a:rPr lang="en-US" b="1" i="1" dirty="0">
                <a:latin typeface="Arial" panose="020B0604020202020204" pitchFamily="34" charset="0"/>
                <a:cs typeface="Arial" panose="020B0604020202020204" pitchFamily="34" charset="0"/>
              </a:rPr>
              <a:t>Objectives</a:t>
            </a:r>
            <a:endParaRPr lang="en-IE" b="1" i="1"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C606360E-DBEB-494E-BBBA-99EB90ACE186}"/>
              </a:ext>
            </a:extLst>
          </p:cNvPr>
          <p:cNvSpPr txBox="1"/>
          <p:nvPr/>
        </p:nvSpPr>
        <p:spPr>
          <a:xfrm>
            <a:off x="6653226" y="1308275"/>
            <a:ext cx="1505779" cy="369332"/>
          </a:xfrm>
          <a:prstGeom prst="rect">
            <a:avLst/>
          </a:prstGeom>
          <a:noFill/>
        </p:spPr>
        <p:txBody>
          <a:bodyPr wrap="square" rtlCol="0">
            <a:spAutoFit/>
          </a:bodyPr>
          <a:lstStyle/>
          <a:p>
            <a:pPr algn="ctr"/>
            <a:r>
              <a:rPr lang="en-US" b="1" i="1" dirty="0">
                <a:latin typeface="Arial" panose="020B0604020202020204" pitchFamily="34" charset="0"/>
                <a:cs typeface="Arial" panose="020B0604020202020204" pitchFamily="34" charset="0"/>
              </a:rPr>
              <a:t>Actions</a:t>
            </a:r>
            <a:endParaRPr lang="en-IE" b="1" i="1" dirty="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33896F44-5D1D-407E-BB53-038A921A271A}"/>
              </a:ext>
            </a:extLst>
          </p:cNvPr>
          <p:cNvSpPr txBox="1"/>
          <p:nvPr/>
        </p:nvSpPr>
        <p:spPr>
          <a:xfrm>
            <a:off x="9916797" y="1330204"/>
            <a:ext cx="1505779" cy="369332"/>
          </a:xfrm>
          <a:prstGeom prst="rect">
            <a:avLst/>
          </a:prstGeom>
          <a:noFill/>
        </p:spPr>
        <p:txBody>
          <a:bodyPr wrap="square" rtlCol="0">
            <a:spAutoFit/>
          </a:bodyPr>
          <a:lstStyle/>
          <a:p>
            <a:pPr algn="ctr"/>
            <a:r>
              <a:rPr lang="en-US" b="1" i="1" dirty="0">
                <a:latin typeface="Arial" panose="020B0604020202020204" pitchFamily="34" charset="0"/>
                <a:cs typeface="Arial" panose="020B0604020202020204" pitchFamily="34" charset="0"/>
              </a:rPr>
              <a:t>Targets</a:t>
            </a:r>
            <a:endParaRPr lang="en-IE" b="1" i="1" dirty="0">
              <a:latin typeface="Arial" panose="020B0604020202020204" pitchFamily="34" charset="0"/>
              <a:cs typeface="Arial" panose="020B0604020202020204" pitchFamily="34" charset="0"/>
            </a:endParaRPr>
          </a:p>
        </p:txBody>
      </p:sp>
      <p:sp>
        <p:nvSpPr>
          <p:cNvPr id="22" name="Dodecagon 21">
            <a:extLst>
              <a:ext uri="{FF2B5EF4-FFF2-40B4-BE49-F238E27FC236}">
                <a16:creationId xmlns:a16="http://schemas.microsoft.com/office/drawing/2014/main" id="{3A1E952F-B018-4E61-BC09-923C4D6BD65B}"/>
              </a:ext>
            </a:extLst>
          </p:cNvPr>
          <p:cNvSpPr/>
          <p:nvPr/>
        </p:nvSpPr>
        <p:spPr>
          <a:xfrm>
            <a:off x="707780" y="1671125"/>
            <a:ext cx="995569" cy="967102"/>
          </a:xfrm>
          <a:prstGeom prst="dodecagon">
            <a:avLst/>
          </a:prstGeom>
          <a:solidFill>
            <a:schemeClr val="accent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164</a:t>
            </a:r>
            <a:endParaRPr lang="en-IE" dirty="0">
              <a:solidFill>
                <a:schemeClr val="tx1"/>
              </a:solidFill>
            </a:endParaRPr>
          </a:p>
        </p:txBody>
      </p:sp>
      <p:sp>
        <p:nvSpPr>
          <p:cNvPr id="24" name="Dodecagon 23">
            <a:extLst>
              <a:ext uri="{FF2B5EF4-FFF2-40B4-BE49-F238E27FC236}">
                <a16:creationId xmlns:a16="http://schemas.microsoft.com/office/drawing/2014/main" id="{A9FEB8EB-C34C-42D8-971F-5B98D4CCD98A}"/>
              </a:ext>
            </a:extLst>
          </p:cNvPr>
          <p:cNvSpPr/>
          <p:nvPr/>
        </p:nvSpPr>
        <p:spPr>
          <a:xfrm>
            <a:off x="3644761" y="1673976"/>
            <a:ext cx="995569" cy="1015842"/>
          </a:xfrm>
          <a:prstGeom prst="dodecagon">
            <a:avLst/>
          </a:prstGeom>
          <a:solidFill>
            <a:schemeClr val="accent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1364</a:t>
            </a:r>
            <a:endParaRPr lang="en-IE" dirty="0">
              <a:solidFill>
                <a:schemeClr val="tx1"/>
              </a:solidFill>
            </a:endParaRPr>
          </a:p>
        </p:txBody>
      </p:sp>
      <p:sp>
        <p:nvSpPr>
          <p:cNvPr id="26" name="Dodecagon 25">
            <a:extLst>
              <a:ext uri="{FF2B5EF4-FFF2-40B4-BE49-F238E27FC236}">
                <a16:creationId xmlns:a16="http://schemas.microsoft.com/office/drawing/2014/main" id="{8E6D83E1-38A1-4D3C-8F56-334EB1FC8E51}"/>
              </a:ext>
            </a:extLst>
          </p:cNvPr>
          <p:cNvSpPr/>
          <p:nvPr/>
        </p:nvSpPr>
        <p:spPr>
          <a:xfrm>
            <a:off x="6908332" y="1698418"/>
            <a:ext cx="995569" cy="967102"/>
          </a:xfrm>
          <a:prstGeom prst="dodecagon">
            <a:avLst/>
          </a:prstGeom>
          <a:solidFill>
            <a:schemeClr val="accent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154</a:t>
            </a:r>
            <a:endParaRPr lang="en-IE" dirty="0">
              <a:solidFill>
                <a:schemeClr val="tx1"/>
              </a:solidFill>
            </a:endParaRPr>
          </a:p>
        </p:txBody>
      </p:sp>
      <p:sp>
        <p:nvSpPr>
          <p:cNvPr id="28" name="Dodecagon 27">
            <a:extLst>
              <a:ext uri="{FF2B5EF4-FFF2-40B4-BE49-F238E27FC236}">
                <a16:creationId xmlns:a16="http://schemas.microsoft.com/office/drawing/2014/main" id="{9629F14A-E666-4D45-B377-93EED71C7AE9}"/>
              </a:ext>
            </a:extLst>
          </p:cNvPr>
          <p:cNvSpPr/>
          <p:nvPr/>
        </p:nvSpPr>
        <p:spPr>
          <a:xfrm>
            <a:off x="10171903" y="1738715"/>
            <a:ext cx="995569" cy="967102"/>
          </a:xfrm>
          <a:prstGeom prst="dodecagon">
            <a:avLst/>
          </a:prstGeom>
          <a:solidFill>
            <a:schemeClr val="accent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12</a:t>
            </a:r>
            <a:endParaRPr lang="en-IE" dirty="0">
              <a:solidFill>
                <a:schemeClr val="tx1"/>
              </a:solidFill>
            </a:endParaRPr>
          </a:p>
        </p:txBody>
      </p:sp>
      <p:sp>
        <p:nvSpPr>
          <p:cNvPr id="30" name="TextBox 29">
            <a:extLst>
              <a:ext uri="{FF2B5EF4-FFF2-40B4-BE49-F238E27FC236}">
                <a16:creationId xmlns:a16="http://schemas.microsoft.com/office/drawing/2014/main" id="{4330E976-B93F-4387-B09E-A36C316F9A91}"/>
              </a:ext>
            </a:extLst>
          </p:cNvPr>
          <p:cNvSpPr txBox="1"/>
          <p:nvPr/>
        </p:nvSpPr>
        <p:spPr>
          <a:xfrm>
            <a:off x="631006" y="842872"/>
            <a:ext cx="6097772" cy="400110"/>
          </a:xfrm>
          <a:prstGeom prst="rect">
            <a:avLst/>
          </a:prstGeom>
          <a:noFill/>
        </p:spPr>
        <p:txBody>
          <a:bodyPr wrap="square">
            <a:spAutoFit/>
          </a:bodyPr>
          <a:lstStyle/>
          <a:p>
            <a:r>
              <a:rPr kumimoji="0" lang="en-IE" sz="2000" i="1"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Calibri" panose="020F0502020204030204" pitchFamily="34" charset="0"/>
                <a:cs typeface="Arial" panose="020B0604020202020204" pitchFamily="34" charset="0"/>
              </a:rPr>
              <a:t>The Draft Plan includes: </a:t>
            </a:r>
            <a:endParaRPr lang="en-IE" sz="2000" i="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296781F5-A45A-45B9-BB15-9DA847E6A210}"/>
              </a:ext>
            </a:extLst>
          </p:cNvPr>
          <p:cNvSpPr txBox="1"/>
          <p:nvPr/>
        </p:nvSpPr>
        <p:spPr>
          <a:xfrm>
            <a:off x="477981" y="2817800"/>
            <a:ext cx="11154047" cy="646331"/>
          </a:xfrm>
          <a:prstGeom prst="rect">
            <a:avLst/>
          </a:prstGeom>
          <a:noFill/>
        </p:spPr>
        <p:txBody>
          <a:bodyPr wrap="square">
            <a:spAutoFit/>
          </a:bodyPr>
          <a:lstStyle/>
          <a:p>
            <a:r>
              <a:rPr lang="en-IE" i="1" dirty="0">
                <a:solidFill>
                  <a:prstClr val="black"/>
                </a:solidFill>
                <a:latin typeface="Arial" panose="020B0604020202020204" pitchFamily="34" charset="0"/>
                <a:ea typeface="Calibri" panose="020F0502020204030204" pitchFamily="34" charset="0"/>
                <a:cs typeface="Arial" panose="020B0604020202020204" pitchFamily="34" charset="0"/>
              </a:rPr>
              <a:t>T</a:t>
            </a:r>
            <a:r>
              <a:rPr kumimoji="0" lang="en-IE" b="0"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his presentation provides a snapshot of just a small sample of these policies, objectives, actions &amp; targets under the following </a:t>
            </a:r>
            <a:r>
              <a:rPr lang="en-IE" i="1" dirty="0">
                <a:solidFill>
                  <a:prstClr val="black"/>
                </a:solidFill>
                <a:latin typeface="Arial" panose="020B0604020202020204" pitchFamily="34" charset="0"/>
                <a:ea typeface="Calibri" panose="020F0502020204030204" pitchFamily="34" charset="0"/>
                <a:cs typeface="Arial" panose="020B0604020202020204" pitchFamily="34" charset="0"/>
              </a:rPr>
              <a:t>headings</a:t>
            </a:r>
            <a:r>
              <a:rPr kumimoji="0" lang="en-IE" b="0"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endParaRPr lang="en-IE" i="1" dirty="0">
              <a:latin typeface="Arial" panose="020B0604020202020204" pitchFamily="34" charset="0"/>
              <a:cs typeface="Arial" panose="020B0604020202020204" pitchFamily="34" charset="0"/>
            </a:endParaRPr>
          </a:p>
        </p:txBody>
      </p:sp>
      <p:pic>
        <p:nvPicPr>
          <p:cNvPr id="34" name="Picture 33" descr="Icon&#10;&#10;Description automatically generated">
            <a:extLst>
              <a:ext uri="{FF2B5EF4-FFF2-40B4-BE49-F238E27FC236}">
                <a16:creationId xmlns:a16="http://schemas.microsoft.com/office/drawing/2014/main" id="{678536F3-A7C6-44B1-BBD4-35C8098C08F0}"/>
              </a:ext>
            </a:extLst>
          </p:cNvPr>
          <p:cNvPicPr>
            <a:picLocks noChangeAspect="1"/>
          </p:cNvPicPr>
          <p:nvPr/>
        </p:nvPicPr>
        <p:blipFill rotWithShape="1">
          <a:blip r:embed="rId17"/>
          <a:srcRect l="10685" r="10654" b="-3"/>
          <a:stretch/>
        </p:blipFill>
        <p:spPr>
          <a:xfrm>
            <a:off x="11362627" y="5660522"/>
            <a:ext cx="829373" cy="1054395"/>
          </a:xfrm>
          <a:prstGeom prst="rect">
            <a:avLst/>
          </a:prstGeom>
        </p:spPr>
      </p:pic>
    </p:spTree>
    <p:extLst>
      <p:ext uri="{BB962C8B-B14F-4D97-AF65-F5344CB8AC3E}">
        <p14:creationId xmlns:p14="http://schemas.microsoft.com/office/powerpoint/2010/main" val="314240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58999"/>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58999"/>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58999"/>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58999"/>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58999"/>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58999"/>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58999"/>
                                          </p:stCondLst>
                                        </p:cTn>
                                        <p:tgtEl>
                                          <p:spTgt spid="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58999"/>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58999"/>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58999"/>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58999"/>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58999"/>
                                          </p:stCondLst>
                                        </p:cTn>
                                        <p:tgtEl>
                                          <p:spTgt spid="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58999"/>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58999"/>
                                          </p:stCondLst>
                                        </p:cTn>
                                        <p:tgtEl>
                                          <p:spTgt spid="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58999"/>
                                          </p:stCondLst>
                                        </p:cTn>
                                        <p:tgtEl>
                                          <p:spTgt spid="2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58999"/>
                                          </p:stCondLst>
                                        </p:cTn>
                                        <p:tgtEl>
                                          <p:spTgt spid="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58999"/>
                                          </p:stCondLst>
                                        </p:cTn>
                                        <p:tgtEl>
                                          <p:spTgt spid="2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58999"/>
                                          </p:stCondLst>
                                        </p:cTn>
                                        <p:tgtEl>
                                          <p:spTgt spid="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58999"/>
                                          </p:stCondLst>
                                        </p:cTn>
                                        <p:tgtEl>
                                          <p:spTgt spid="3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58999"/>
                                          </p:stCondLst>
                                        </p:cTn>
                                        <p:tgtEl>
                                          <p:spTgt spid="1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58999"/>
                                          </p:stCondLst>
                                        </p:cTn>
                                        <p:tgtEl>
                                          <p:spTgt spid="33"/>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58999"/>
                                          </p:stCondLst>
                                        </p:cTn>
                                        <p:tgtEl>
                                          <p:spTgt spid="1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58999"/>
                                          </p:stCondLst>
                                        </p:cTn>
                                        <p:tgtEl>
                                          <p:spTgt spid="35"/>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58999"/>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P spid="10" grpId="0"/>
      <p:bldP spid="12" grpId="0"/>
      <p:bldP spid="14" grpId="0"/>
      <p:bldP spid="18" grpId="0"/>
      <p:bldP spid="19" grpId="0"/>
      <p:bldP spid="20" grpId="0"/>
      <p:bldP spid="21" grpId="0"/>
      <p:bldP spid="22" grpId="0" animBg="1"/>
      <p:bldP spid="24" grpId="0" animBg="1"/>
      <p:bldP spid="26" grpId="0" animBg="1"/>
      <p:bldP spid="28" grpId="0" animBg="1"/>
      <p:bldP spid="30" grpId="0"/>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8A07F28-C75D-4F17-90DA-8EECC5752487}"/>
              </a:ext>
            </a:extLst>
          </p:cNvPr>
          <p:cNvSpPr txBox="1">
            <a:spLocks/>
          </p:cNvSpPr>
          <p:nvPr/>
        </p:nvSpPr>
        <p:spPr>
          <a:xfrm>
            <a:off x="448773" y="165601"/>
            <a:ext cx="10515600" cy="75247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4700" b="0" i="0" u="none" strike="noStrike" kern="1200" cap="none" spc="-50" normalizeH="0" baseline="0" noProof="0" dirty="0">
                <a:ln>
                  <a:noFill/>
                </a:ln>
                <a:solidFill>
                  <a:srgbClr val="009400"/>
                </a:solidFill>
                <a:effectLst/>
                <a:uLnTx/>
                <a:uFillTx/>
                <a:latin typeface="Arial" panose="020B0604020202020204" pitchFamily="34" charset="0"/>
                <a:ea typeface="+mj-ea"/>
                <a:cs typeface="Arial" panose="020B0604020202020204" pitchFamily="34" charset="0"/>
              </a:rPr>
              <a:t>Core Strategy for County Kildare </a:t>
            </a:r>
            <a:endParaRPr kumimoji="0" lang="en-IE" sz="4700" b="0" i="0" u="none" strike="noStrike" kern="1200" cap="none" spc="-50" normalizeH="0" baseline="0" noProof="0" dirty="0">
              <a:ln>
                <a:noFill/>
              </a:ln>
              <a:solidFill>
                <a:srgbClr val="009400"/>
              </a:solidFill>
              <a:effectLst/>
              <a:uLnTx/>
              <a:uFillTx/>
              <a:latin typeface="Arial" panose="020B0604020202020204" pitchFamily="34" charset="0"/>
              <a:ea typeface="+mj-ea"/>
              <a:cs typeface="Arial" panose="020B0604020202020204" pitchFamily="34" charset="0"/>
            </a:endParaRPr>
          </a:p>
        </p:txBody>
      </p:sp>
      <p:sp>
        <p:nvSpPr>
          <p:cNvPr id="6" name="TextBox 5">
            <a:extLst>
              <a:ext uri="{FF2B5EF4-FFF2-40B4-BE49-F238E27FC236}">
                <a16:creationId xmlns:a16="http://schemas.microsoft.com/office/drawing/2014/main" id="{0D82B6D2-316A-4B0E-93C6-420FC8B32997}"/>
              </a:ext>
            </a:extLst>
          </p:cNvPr>
          <p:cNvSpPr txBox="1"/>
          <p:nvPr/>
        </p:nvSpPr>
        <p:spPr>
          <a:xfrm>
            <a:off x="717615" y="1272982"/>
            <a:ext cx="452113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 Achieving Critical mass in:</a:t>
            </a:r>
            <a:endParaRPr kumimoji="0" lang="en-IE"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Rectangle 11">
            <a:extLst>
              <a:ext uri="{FF2B5EF4-FFF2-40B4-BE49-F238E27FC236}">
                <a16:creationId xmlns:a16="http://schemas.microsoft.com/office/drawing/2014/main" id="{9DCE8787-37BA-4D75-ABFB-A4D64500D532}"/>
              </a:ext>
            </a:extLst>
          </p:cNvPr>
          <p:cNvSpPr/>
          <p:nvPr/>
        </p:nvSpPr>
        <p:spPr>
          <a:xfrm>
            <a:off x="734556" y="1702027"/>
            <a:ext cx="4180344" cy="1507898"/>
          </a:xfrm>
          <a:prstGeom prst="rect">
            <a:avLst/>
          </a:prstGeom>
          <a:solidFill>
            <a:schemeClr val="bg1">
              <a:lumMod val="95000"/>
            </a:schemeClr>
          </a:solidFill>
          <a:ln w="349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Metropolitan Area Strategic Plan (MASP) area: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Maynooth, Leixlip, Celbridge, Kilcock</a:t>
            </a:r>
            <a:endParaRPr kumimoji="0" lang="en-IE"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Rectangle 12">
            <a:extLst>
              <a:ext uri="{FF2B5EF4-FFF2-40B4-BE49-F238E27FC236}">
                <a16:creationId xmlns:a16="http://schemas.microsoft.com/office/drawing/2014/main" id="{0DAA6FD2-63BC-4767-832D-7144CADDE3D0}"/>
              </a:ext>
            </a:extLst>
          </p:cNvPr>
          <p:cNvSpPr/>
          <p:nvPr/>
        </p:nvSpPr>
        <p:spPr>
          <a:xfrm>
            <a:off x="6698336" y="1702027"/>
            <a:ext cx="4180344" cy="1507898"/>
          </a:xfrm>
          <a:prstGeom prst="rect">
            <a:avLst/>
          </a:prstGeom>
          <a:solidFill>
            <a:schemeClr val="bg1">
              <a:lumMod val="95000"/>
            </a:schemeClr>
          </a:solidFill>
          <a:ln w="349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Key Towns: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Naas and Maynooth</a:t>
            </a:r>
            <a:endParaRPr kumimoji="0" lang="en-IE"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id="{85FBE1C8-4078-4205-B4D4-B56EE5901373}"/>
              </a:ext>
            </a:extLst>
          </p:cNvPr>
          <p:cNvSpPr txBox="1"/>
          <p:nvPr/>
        </p:nvSpPr>
        <p:spPr>
          <a:xfrm>
            <a:off x="717614" y="3531303"/>
            <a:ext cx="68452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 </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Measured growth with emphasis on economic growth: </a:t>
            </a:r>
            <a:endParaRPr kumimoji="0" lang="en-IE"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 name="Rectangle 17">
            <a:extLst>
              <a:ext uri="{FF2B5EF4-FFF2-40B4-BE49-F238E27FC236}">
                <a16:creationId xmlns:a16="http://schemas.microsoft.com/office/drawing/2014/main" id="{F4905193-C48D-4589-B517-309E89EC570E}"/>
              </a:ext>
            </a:extLst>
          </p:cNvPr>
          <p:cNvSpPr/>
          <p:nvPr/>
        </p:nvSpPr>
        <p:spPr>
          <a:xfrm>
            <a:off x="751498" y="3966348"/>
            <a:ext cx="4180344" cy="1515939"/>
          </a:xfrm>
          <a:prstGeom prst="rect">
            <a:avLst/>
          </a:prstGeom>
          <a:solidFill>
            <a:schemeClr val="bg1">
              <a:lumMod val="95000"/>
            </a:schemeClr>
          </a:solidFill>
          <a:ln w="349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Self-Sustaining Growth Towns: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Newbridge, Leixlip, Kildare Town, Athy</a:t>
            </a:r>
            <a:endParaRPr kumimoji="0" lang="en-IE"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 name="Rectangle 18">
            <a:extLst>
              <a:ext uri="{FF2B5EF4-FFF2-40B4-BE49-F238E27FC236}">
                <a16:creationId xmlns:a16="http://schemas.microsoft.com/office/drawing/2014/main" id="{31E7E9DE-AB95-4222-B2E5-F9570C9B5123}"/>
              </a:ext>
            </a:extLst>
          </p:cNvPr>
          <p:cNvSpPr/>
          <p:nvPr/>
        </p:nvSpPr>
        <p:spPr>
          <a:xfrm>
            <a:off x="6698336" y="3975872"/>
            <a:ext cx="4180344" cy="1507897"/>
          </a:xfrm>
          <a:prstGeom prst="rect">
            <a:avLst/>
          </a:prstGeom>
          <a:solidFill>
            <a:schemeClr val="bg1">
              <a:lumMod val="95000"/>
            </a:schemeClr>
          </a:solidFill>
          <a:ln w="349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Self-Sustaining Towns: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Celbridge, Kilcock, </a:t>
            </a:r>
            <a:r>
              <a:rPr kumimoji="0" lang="en-US" sz="1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Monasterevin</a:t>
            </a:r>
            <a:r>
              <a:rPr kumimoji="0" lang="en-US" sz="1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Clane</a:t>
            </a:r>
            <a:endParaRPr kumimoji="0" lang="en-IE"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0" name="Picture 9" descr="Icon&#10;&#10;Description automatically generated">
            <a:extLst>
              <a:ext uri="{FF2B5EF4-FFF2-40B4-BE49-F238E27FC236}">
                <a16:creationId xmlns:a16="http://schemas.microsoft.com/office/drawing/2014/main" id="{64A184C1-7B6E-405F-B410-177C5EF1241B}"/>
              </a:ext>
            </a:extLst>
          </p:cNvPr>
          <p:cNvPicPr>
            <a:picLocks noChangeAspect="1"/>
          </p:cNvPicPr>
          <p:nvPr/>
        </p:nvPicPr>
        <p:blipFill rotWithShape="1">
          <a:blip r:embed="rId2"/>
          <a:srcRect l="10685" r="10654" b="-3"/>
          <a:stretch/>
        </p:blipFill>
        <p:spPr>
          <a:xfrm>
            <a:off x="11362627" y="5660522"/>
            <a:ext cx="829373" cy="1054395"/>
          </a:xfrm>
          <a:prstGeom prst="rect">
            <a:avLst/>
          </a:prstGeom>
        </p:spPr>
      </p:pic>
    </p:spTree>
    <p:extLst>
      <p:ext uri="{BB962C8B-B14F-4D97-AF65-F5344CB8AC3E}">
        <p14:creationId xmlns:p14="http://schemas.microsoft.com/office/powerpoint/2010/main" val="2241576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58999"/>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58999"/>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58999"/>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58999"/>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58999"/>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58999"/>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animBg="1"/>
      <p:bldP spid="13" grpId="0" animBg="1"/>
      <p:bldP spid="16" grpId="0"/>
      <p:bldP spid="18"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8A07F28-C75D-4F17-90DA-8EECC5752487}"/>
              </a:ext>
            </a:extLst>
          </p:cNvPr>
          <p:cNvSpPr txBox="1">
            <a:spLocks/>
          </p:cNvSpPr>
          <p:nvPr/>
        </p:nvSpPr>
        <p:spPr>
          <a:xfrm>
            <a:off x="692794" y="254798"/>
            <a:ext cx="10515600" cy="75247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lnSpc>
                <a:spcPct val="85000"/>
              </a:lnSpc>
            </a:pPr>
            <a:r>
              <a:rPr lang="en-US" sz="4700" spc="-50" dirty="0">
                <a:solidFill>
                  <a:srgbClr val="009400"/>
                </a:solidFill>
                <a:latin typeface="Arial" panose="020B0604020202020204" pitchFamily="34" charset="0"/>
                <a:cs typeface="Arial" panose="020B0604020202020204" pitchFamily="34" charset="0"/>
              </a:rPr>
              <a:t>Core Strategy for County Kildare </a:t>
            </a:r>
            <a:endParaRPr lang="en-IE" sz="4700" spc="-50" dirty="0">
              <a:solidFill>
                <a:srgbClr val="00940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E5391707-411B-44A5-B8F8-50096FD9C0EA}"/>
              </a:ext>
            </a:extLst>
          </p:cNvPr>
          <p:cNvSpPr txBox="1"/>
          <p:nvPr/>
        </p:nvSpPr>
        <p:spPr>
          <a:xfrm>
            <a:off x="2543174" y="1672376"/>
            <a:ext cx="9163051" cy="590931"/>
          </a:xfrm>
          <a:prstGeom prst="rect">
            <a:avLst/>
          </a:prstGeom>
          <a:noFill/>
        </p:spPr>
        <p:txBody>
          <a:bodyPr wrap="square" rtlCol="0">
            <a:spAutoFit/>
          </a:bodyPr>
          <a:lstStyle/>
          <a:p>
            <a:pPr marR="0" lvl="0" algn="l" defTabSz="914400" rtl="0" eaLnBrk="1" fontAlgn="auto" latinLnBrk="0" hangingPunct="1">
              <a:lnSpc>
                <a:spcPct val="90000"/>
              </a:lnSpc>
              <a:spcBef>
                <a:spcPct val="0"/>
              </a:spcBef>
              <a:spcAft>
                <a:spcPts val="0"/>
              </a:spcAft>
              <a:buClrTx/>
              <a:buSzTx/>
              <a:tabLst/>
              <a:defRPr/>
            </a:pPr>
            <a:r>
              <a:rPr kumimoji="0" lang="en-GB" sz="18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Establishing a hierarchy of smaller rural settlements </a:t>
            </a: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to develop rural centres</a:t>
            </a:r>
            <a:r>
              <a:rPr kumimoji="0" lang="en-GB" sz="1800" b="0" i="0" u="none" strike="noStrike" kern="120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capable of providing a range of services and employment to their local populations.</a:t>
            </a:r>
          </a:p>
        </p:txBody>
      </p:sp>
      <p:sp>
        <p:nvSpPr>
          <p:cNvPr id="9" name="TextBox 8">
            <a:extLst>
              <a:ext uri="{FF2B5EF4-FFF2-40B4-BE49-F238E27FC236}">
                <a16:creationId xmlns:a16="http://schemas.microsoft.com/office/drawing/2014/main" id="{0998D970-EDA7-41B6-B243-A94E10E393E8}"/>
              </a:ext>
            </a:extLst>
          </p:cNvPr>
          <p:cNvSpPr txBox="1"/>
          <p:nvPr/>
        </p:nvSpPr>
        <p:spPr>
          <a:xfrm>
            <a:off x="2457450" y="2823219"/>
            <a:ext cx="9448800" cy="840230"/>
          </a:xfrm>
          <a:prstGeom prst="rect">
            <a:avLst/>
          </a:prstGeom>
          <a:noFill/>
        </p:spPr>
        <p:txBody>
          <a:bodyPr wrap="square" rtlCol="0">
            <a:spAutoFit/>
          </a:bodyPr>
          <a:lstStyle/>
          <a:p>
            <a:pPr marR="0" lvl="0" algn="l" defTabSz="914400" rtl="0" eaLnBrk="1" fontAlgn="auto" latinLnBrk="0" hangingPunct="1">
              <a:lnSpc>
                <a:spcPct val="90000"/>
              </a:lnSpc>
              <a:spcBef>
                <a:spcPct val="0"/>
              </a:spcBef>
              <a:spcAft>
                <a:spcPts val="0"/>
              </a:spcAft>
              <a:buClrTx/>
              <a:buSzTx/>
              <a:tabLst/>
              <a:defRPr/>
            </a:pPr>
            <a:r>
              <a:rPr kumimoji="0" lang="en-GB" sz="18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Managing development in rural areas </a:t>
            </a: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with a focus on agricultural diversification, appropriate rural enterprise (e.g. renewable energy production) and the strengthening of existing towns and villages.</a:t>
            </a:r>
          </a:p>
        </p:txBody>
      </p:sp>
      <p:sp>
        <p:nvSpPr>
          <p:cNvPr id="10" name="TextBox 9">
            <a:extLst>
              <a:ext uri="{FF2B5EF4-FFF2-40B4-BE49-F238E27FC236}">
                <a16:creationId xmlns:a16="http://schemas.microsoft.com/office/drawing/2014/main" id="{D7019880-D936-4143-9B29-6CD37C966584}"/>
              </a:ext>
            </a:extLst>
          </p:cNvPr>
          <p:cNvSpPr txBox="1"/>
          <p:nvPr/>
        </p:nvSpPr>
        <p:spPr>
          <a:xfrm>
            <a:off x="2543173" y="4172670"/>
            <a:ext cx="9096377" cy="840230"/>
          </a:xfrm>
          <a:prstGeom prst="rect">
            <a:avLst/>
          </a:prstGeom>
          <a:noFill/>
        </p:spPr>
        <p:txBody>
          <a:bodyPr wrap="square" rtlCol="0">
            <a:spAutoFit/>
          </a:bodyPr>
          <a:lstStyle/>
          <a:p>
            <a:pPr marR="0" lvl="0" algn="l" defTabSz="914400" rtl="0" eaLnBrk="1" fontAlgn="auto" latinLnBrk="0" hangingPunct="1">
              <a:lnSpc>
                <a:spcPct val="90000"/>
              </a:lnSpc>
              <a:spcBef>
                <a:spcPct val="0"/>
              </a:spcBef>
              <a:spcAft>
                <a:spcPts val="0"/>
              </a:spcAft>
              <a:buClrTx/>
              <a:buSzTx/>
              <a:tabLst/>
              <a:defRPr/>
            </a:pPr>
            <a:r>
              <a:rPr kumimoji="0" lang="en-GB" sz="18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Protecting the environment by implementing an environmental protection policy </a:t>
            </a: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which recognises the various environmentally sensitive zones within the county but not to mutually exclude appropriate and otherwise acceptable uses and development.</a:t>
            </a:r>
          </a:p>
        </p:txBody>
      </p:sp>
      <p:sp>
        <p:nvSpPr>
          <p:cNvPr id="11" name="TextBox 10">
            <a:extLst>
              <a:ext uri="{FF2B5EF4-FFF2-40B4-BE49-F238E27FC236}">
                <a16:creationId xmlns:a16="http://schemas.microsoft.com/office/drawing/2014/main" id="{756F940C-9E99-45F7-B703-2587824C1E4A}"/>
              </a:ext>
            </a:extLst>
          </p:cNvPr>
          <p:cNvSpPr txBox="1"/>
          <p:nvPr/>
        </p:nvSpPr>
        <p:spPr>
          <a:xfrm>
            <a:off x="2543173" y="5522121"/>
            <a:ext cx="8665221" cy="646331"/>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GB" sz="18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Providing a sustainable and viable alternative to one off housing </a:t>
            </a: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 the open countryside for those who do not have a demonstrable economic or social need.</a:t>
            </a:r>
            <a:endParaRPr kumimoji="0" lang="en-IE"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2" name="Group 31">
            <a:extLst>
              <a:ext uri="{FF2B5EF4-FFF2-40B4-BE49-F238E27FC236}">
                <a16:creationId xmlns:a16="http://schemas.microsoft.com/office/drawing/2014/main" id="{CCEF13A4-270F-4FE5-8B7A-D8A87385185C}"/>
              </a:ext>
            </a:extLst>
          </p:cNvPr>
          <p:cNvGrpSpPr/>
          <p:nvPr/>
        </p:nvGrpSpPr>
        <p:grpSpPr>
          <a:xfrm>
            <a:off x="752897" y="2678995"/>
            <a:ext cx="1147211" cy="1128679"/>
            <a:chOff x="752897" y="2678995"/>
            <a:chExt cx="1147211" cy="1128679"/>
          </a:xfrm>
        </p:grpSpPr>
        <p:sp>
          <p:nvSpPr>
            <p:cNvPr id="22" name="Flowchart: Connector 21">
              <a:extLst>
                <a:ext uri="{FF2B5EF4-FFF2-40B4-BE49-F238E27FC236}">
                  <a16:creationId xmlns:a16="http://schemas.microsoft.com/office/drawing/2014/main" id="{FCDFB848-F140-4318-AD07-FFA86F5423E7}"/>
                </a:ext>
              </a:extLst>
            </p:cNvPr>
            <p:cNvSpPr/>
            <p:nvPr/>
          </p:nvSpPr>
          <p:spPr>
            <a:xfrm>
              <a:off x="752897" y="2678995"/>
              <a:ext cx="1147211" cy="1128679"/>
            </a:xfrm>
            <a:prstGeom prst="flowChartConnector">
              <a:avLst/>
            </a:prstGeom>
            <a:solidFill>
              <a:schemeClr val="accent6">
                <a:lumMod val="20000"/>
                <a:lumOff val="8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3" name="Graphic 2" descr="Tractor outline">
              <a:extLst>
                <a:ext uri="{FF2B5EF4-FFF2-40B4-BE49-F238E27FC236}">
                  <a16:creationId xmlns:a16="http://schemas.microsoft.com/office/drawing/2014/main" id="{67EA7786-9263-45D6-9A85-E16BC02F121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9302" y="2752366"/>
              <a:ext cx="914400" cy="914400"/>
            </a:xfrm>
            <a:prstGeom prst="rect">
              <a:avLst/>
            </a:prstGeom>
          </p:spPr>
        </p:pic>
      </p:grpSp>
      <p:grpSp>
        <p:nvGrpSpPr>
          <p:cNvPr id="33" name="Group 32">
            <a:extLst>
              <a:ext uri="{FF2B5EF4-FFF2-40B4-BE49-F238E27FC236}">
                <a16:creationId xmlns:a16="http://schemas.microsoft.com/office/drawing/2014/main" id="{74996ACC-56D8-48AA-A5C9-B4D41A2B4D21}"/>
              </a:ext>
            </a:extLst>
          </p:cNvPr>
          <p:cNvGrpSpPr/>
          <p:nvPr/>
        </p:nvGrpSpPr>
        <p:grpSpPr>
          <a:xfrm>
            <a:off x="752897" y="4027858"/>
            <a:ext cx="1147211" cy="1128679"/>
            <a:chOff x="752897" y="4027858"/>
            <a:chExt cx="1147211" cy="1128679"/>
          </a:xfrm>
        </p:grpSpPr>
        <p:sp>
          <p:nvSpPr>
            <p:cNvPr id="17" name="Flowchart: Connector 16">
              <a:extLst>
                <a:ext uri="{FF2B5EF4-FFF2-40B4-BE49-F238E27FC236}">
                  <a16:creationId xmlns:a16="http://schemas.microsoft.com/office/drawing/2014/main" id="{64627492-C8DB-4218-B305-7D8FEE6E4924}"/>
                </a:ext>
              </a:extLst>
            </p:cNvPr>
            <p:cNvSpPr/>
            <p:nvPr/>
          </p:nvSpPr>
          <p:spPr>
            <a:xfrm>
              <a:off x="752897" y="4027858"/>
              <a:ext cx="1147211" cy="1128679"/>
            </a:xfrm>
            <a:prstGeom prst="flowChartConnector">
              <a:avLst/>
            </a:prstGeom>
            <a:solidFill>
              <a:schemeClr val="accent6">
                <a:lumMod val="20000"/>
                <a:lumOff val="8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6" name="Graphic 5" descr="Open hand with plant outline">
              <a:extLst>
                <a:ext uri="{FF2B5EF4-FFF2-40B4-BE49-F238E27FC236}">
                  <a16:creationId xmlns:a16="http://schemas.microsoft.com/office/drawing/2014/main" id="{9F5E7A04-A978-4D47-80F7-B9539D87B2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9302" y="4098500"/>
              <a:ext cx="914400" cy="914400"/>
            </a:xfrm>
            <a:prstGeom prst="rect">
              <a:avLst/>
            </a:prstGeom>
          </p:spPr>
        </p:pic>
      </p:grpSp>
      <p:grpSp>
        <p:nvGrpSpPr>
          <p:cNvPr id="19" name="Group 18">
            <a:extLst>
              <a:ext uri="{FF2B5EF4-FFF2-40B4-BE49-F238E27FC236}">
                <a16:creationId xmlns:a16="http://schemas.microsoft.com/office/drawing/2014/main" id="{723BF03D-D850-4313-9771-DDFBD5ED7186}"/>
              </a:ext>
            </a:extLst>
          </p:cNvPr>
          <p:cNvGrpSpPr/>
          <p:nvPr/>
        </p:nvGrpSpPr>
        <p:grpSpPr>
          <a:xfrm>
            <a:off x="752897" y="5299188"/>
            <a:ext cx="1176441" cy="1206212"/>
            <a:chOff x="752897" y="5299188"/>
            <a:chExt cx="1176441" cy="1206212"/>
          </a:xfrm>
        </p:grpSpPr>
        <p:sp>
          <p:nvSpPr>
            <p:cNvPr id="24" name="Flowchart: Connector 23">
              <a:extLst>
                <a:ext uri="{FF2B5EF4-FFF2-40B4-BE49-F238E27FC236}">
                  <a16:creationId xmlns:a16="http://schemas.microsoft.com/office/drawing/2014/main" id="{67530536-2D8E-4D49-A126-A9F9583BFFAD}"/>
                </a:ext>
              </a:extLst>
            </p:cNvPr>
            <p:cNvSpPr/>
            <p:nvPr/>
          </p:nvSpPr>
          <p:spPr>
            <a:xfrm>
              <a:off x="752897" y="5376721"/>
              <a:ext cx="1147211" cy="1128679"/>
            </a:xfrm>
            <a:prstGeom prst="flowChartConnector">
              <a:avLst/>
            </a:prstGeom>
            <a:solidFill>
              <a:schemeClr val="accent6">
                <a:lumMod val="20000"/>
                <a:lumOff val="8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5" name="Graphic 14" descr="Agriculture outline">
              <a:extLst>
                <a:ext uri="{FF2B5EF4-FFF2-40B4-BE49-F238E27FC236}">
                  <a16:creationId xmlns:a16="http://schemas.microsoft.com/office/drawing/2014/main" id="{13C769DA-144C-4ED5-AC80-A62A3A9EFE8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2897" y="5299188"/>
              <a:ext cx="1147211" cy="1128678"/>
            </a:xfrm>
            <a:prstGeom prst="rect">
              <a:avLst/>
            </a:prstGeom>
          </p:spPr>
        </p:pic>
        <p:pic>
          <p:nvPicPr>
            <p:cNvPr id="18" name="Graphic 17" descr="House with solid fill">
              <a:extLst>
                <a:ext uri="{FF2B5EF4-FFF2-40B4-BE49-F238E27FC236}">
                  <a16:creationId xmlns:a16="http://schemas.microsoft.com/office/drawing/2014/main" id="{4E88D5BB-F561-464B-BBB7-72212DBDC95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1328921">
              <a:off x="1344734" y="5583848"/>
              <a:ext cx="584604" cy="584604"/>
            </a:xfrm>
            <a:prstGeom prst="rect">
              <a:avLst/>
            </a:prstGeom>
          </p:spPr>
        </p:pic>
      </p:grpSp>
      <p:grpSp>
        <p:nvGrpSpPr>
          <p:cNvPr id="31" name="Group 30">
            <a:extLst>
              <a:ext uri="{FF2B5EF4-FFF2-40B4-BE49-F238E27FC236}">
                <a16:creationId xmlns:a16="http://schemas.microsoft.com/office/drawing/2014/main" id="{41911B53-95B9-4EB0-BB66-BF8A74A81684}"/>
              </a:ext>
            </a:extLst>
          </p:cNvPr>
          <p:cNvGrpSpPr/>
          <p:nvPr/>
        </p:nvGrpSpPr>
        <p:grpSpPr>
          <a:xfrm>
            <a:off x="752897" y="1403503"/>
            <a:ext cx="1147211" cy="1128679"/>
            <a:chOff x="752897" y="1403503"/>
            <a:chExt cx="1147211" cy="1128679"/>
          </a:xfrm>
        </p:grpSpPr>
        <p:sp>
          <p:nvSpPr>
            <p:cNvPr id="23" name="Flowchart: Connector 22">
              <a:extLst>
                <a:ext uri="{FF2B5EF4-FFF2-40B4-BE49-F238E27FC236}">
                  <a16:creationId xmlns:a16="http://schemas.microsoft.com/office/drawing/2014/main" id="{C5A013B2-36BC-4103-8E43-4DB6D527AFA2}"/>
                </a:ext>
              </a:extLst>
            </p:cNvPr>
            <p:cNvSpPr/>
            <p:nvPr/>
          </p:nvSpPr>
          <p:spPr>
            <a:xfrm>
              <a:off x="752897" y="1403503"/>
              <a:ext cx="1147211" cy="1128679"/>
            </a:xfrm>
            <a:prstGeom prst="flowChartConnector">
              <a:avLst/>
            </a:prstGeom>
            <a:solidFill>
              <a:schemeClr val="accent6">
                <a:lumMod val="20000"/>
                <a:lumOff val="8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26" name="Graphic 25" descr="House outline">
              <a:extLst>
                <a:ext uri="{FF2B5EF4-FFF2-40B4-BE49-F238E27FC236}">
                  <a16:creationId xmlns:a16="http://schemas.microsoft.com/office/drawing/2014/main" id="{4837AE22-4F17-4F2B-ACB6-F47D58370FE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83341" y="1882880"/>
              <a:ext cx="383565" cy="383565"/>
            </a:xfrm>
            <a:prstGeom prst="rect">
              <a:avLst/>
            </a:prstGeom>
          </p:spPr>
        </p:pic>
        <p:pic>
          <p:nvPicPr>
            <p:cNvPr id="27" name="Graphic 26" descr="House outline">
              <a:extLst>
                <a:ext uri="{FF2B5EF4-FFF2-40B4-BE49-F238E27FC236}">
                  <a16:creationId xmlns:a16="http://schemas.microsoft.com/office/drawing/2014/main" id="{A1CC4932-49DC-4AD7-93DF-A741A042079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30459" y="2113429"/>
              <a:ext cx="383565" cy="383565"/>
            </a:xfrm>
            <a:prstGeom prst="rect">
              <a:avLst/>
            </a:prstGeom>
          </p:spPr>
        </p:pic>
        <p:pic>
          <p:nvPicPr>
            <p:cNvPr id="28" name="Graphic 27" descr="House outline">
              <a:extLst>
                <a:ext uri="{FF2B5EF4-FFF2-40B4-BE49-F238E27FC236}">
                  <a16:creationId xmlns:a16="http://schemas.microsoft.com/office/drawing/2014/main" id="{D2F5A556-F7E9-4288-A8D4-304CD65ACEF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488438" y="1866904"/>
              <a:ext cx="383565" cy="383565"/>
            </a:xfrm>
            <a:prstGeom prst="rect">
              <a:avLst/>
            </a:prstGeom>
          </p:spPr>
        </p:pic>
        <p:pic>
          <p:nvPicPr>
            <p:cNvPr id="30" name="Graphic 29" descr="Salon outline">
              <a:extLst>
                <a:ext uri="{FF2B5EF4-FFF2-40B4-BE49-F238E27FC236}">
                  <a16:creationId xmlns:a16="http://schemas.microsoft.com/office/drawing/2014/main" id="{66EAA3D1-3224-4FE1-8FE8-6D5D0E7D304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94010" y="1489386"/>
              <a:ext cx="456461" cy="456461"/>
            </a:xfrm>
            <a:prstGeom prst="rect">
              <a:avLst/>
            </a:prstGeom>
          </p:spPr>
        </p:pic>
      </p:grpSp>
      <p:pic>
        <p:nvPicPr>
          <p:cNvPr id="25" name="Picture 24" descr="Icon&#10;&#10;Description automatically generated">
            <a:extLst>
              <a:ext uri="{FF2B5EF4-FFF2-40B4-BE49-F238E27FC236}">
                <a16:creationId xmlns:a16="http://schemas.microsoft.com/office/drawing/2014/main" id="{57133A33-460B-49DD-BFB8-E93C1DB70E32}"/>
              </a:ext>
            </a:extLst>
          </p:cNvPr>
          <p:cNvPicPr>
            <a:picLocks noChangeAspect="1"/>
          </p:cNvPicPr>
          <p:nvPr/>
        </p:nvPicPr>
        <p:blipFill rotWithShape="1">
          <a:blip r:embed="rId14"/>
          <a:srcRect l="10685" r="10654" b="-3"/>
          <a:stretch/>
        </p:blipFill>
        <p:spPr>
          <a:xfrm>
            <a:off x="11362627" y="5660522"/>
            <a:ext cx="829373" cy="1054395"/>
          </a:xfrm>
          <a:prstGeom prst="rect">
            <a:avLst/>
          </a:prstGeom>
        </p:spPr>
      </p:pic>
    </p:spTree>
    <p:extLst>
      <p:ext uri="{BB962C8B-B14F-4D97-AF65-F5344CB8AC3E}">
        <p14:creationId xmlns:p14="http://schemas.microsoft.com/office/powerpoint/2010/main" val="4118455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58999"/>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58999"/>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58999"/>
                                          </p:stCondLst>
                                        </p:cTn>
                                        <p:tgtEl>
                                          <p:spTgt spid="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58999"/>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58999"/>
                                          </p:stCondLst>
                                        </p:cTn>
                                        <p:tgtEl>
                                          <p:spTgt spid="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58999"/>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58999"/>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58999"/>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D1031-0451-41F5-A6F1-A574211835AF}"/>
              </a:ext>
            </a:extLst>
          </p:cNvPr>
          <p:cNvSpPr>
            <a:spLocks noGrp="1"/>
          </p:cNvSpPr>
          <p:nvPr>
            <p:ph type="title"/>
          </p:nvPr>
        </p:nvSpPr>
        <p:spPr>
          <a:xfrm>
            <a:off x="319253" y="846529"/>
            <a:ext cx="11664911" cy="914400"/>
          </a:xfrm>
        </p:spPr>
        <p:txBody>
          <a:bodyPr>
            <a:normAutofit/>
          </a:bodyPr>
          <a:lstStyle/>
          <a:p>
            <a:r>
              <a:rPr lang="en-US" sz="1800" dirty="0">
                <a:solidFill>
                  <a:srgbClr val="000000"/>
                </a:solidFill>
                <a:latin typeface="Arial" panose="020B0604020202020204" pitchFamily="34" charset="0"/>
                <a:ea typeface="+mn-ea"/>
                <a:cs typeface="Arial" panose="020B0604020202020204" pitchFamily="34" charset="0"/>
              </a:rPr>
              <a:t>The Development Plans Guidelines for Planning Authorities are clear in stating that on devising the Core Strategy for its development plan, the </a:t>
            </a:r>
            <a:r>
              <a:rPr lang="en-US" sz="1800" b="1" i="1" dirty="0">
                <a:solidFill>
                  <a:srgbClr val="000000"/>
                </a:solidFill>
                <a:latin typeface="Arial" panose="020B0604020202020204" pitchFamily="34" charset="0"/>
                <a:ea typeface="+mn-ea"/>
                <a:cs typeface="Arial" panose="020B0604020202020204" pitchFamily="34" charset="0"/>
              </a:rPr>
              <a:t>planning authority must address both population and housing targets</a:t>
            </a:r>
            <a:r>
              <a:rPr lang="en-US" sz="1800" dirty="0">
                <a:solidFill>
                  <a:srgbClr val="000000"/>
                </a:solidFill>
                <a:latin typeface="Arial" panose="020B0604020202020204" pitchFamily="34" charset="0"/>
                <a:ea typeface="+mn-ea"/>
                <a:cs typeface="Arial" panose="020B0604020202020204" pitchFamily="34" charset="0"/>
              </a:rPr>
              <a:t> in a consistent and integrated manner:</a:t>
            </a:r>
            <a:endParaRPr lang="en-IE" sz="1800" dirty="0"/>
          </a:p>
        </p:txBody>
      </p:sp>
      <p:sp>
        <p:nvSpPr>
          <p:cNvPr id="3" name="Text Placeholder 2">
            <a:extLst>
              <a:ext uri="{FF2B5EF4-FFF2-40B4-BE49-F238E27FC236}">
                <a16:creationId xmlns:a16="http://schemas.microsoft.com/office/drawing/2014/main" id="{2FED6CDC-E7A7-45C8-8716-113FF4BD46B8}"/>
              </a:ext>
            </a:extLst>
          </p:cNvPr>
          <p:cNvSpPr>
            <a:spLocks noGrp="1"/>
          </p:cNvSpPr>
          <p:nvPr>
            <p:ph type="body" idx="1"/>
          </p:nvPr>
        </p:nvSpPr>
        <p:spPr>
          <a:xfrm>
            <a:off x="181381" y="3351864"/>
            <a:ext cx="2528738" cy="3263398"/>
          </a:xfrm>
        </p:spPr>
        <p:txBody>
          <a:bodyPr>
            <a:noAutofit/>
          </a:bodyPr>
          <a:lstStyle/>
          <a:p>
            <a:pPr>
              <a:lnSpc>
                <a:spcPct val="170000"/>
              </a:lnSpc>
              <a:spcAft>
                <a:spcPts val="600"/>
              </a:spcAft>
            </a:pPr>
            <a:r>
              <a:rPr lang="en-IE" sz="1600" dirty="0">
                <a:solidFill>
                  <a:srgbClr val="000000"/>
                </a:solidFill>
                <a:latin typeface="Arial" panose="020B0604020202020204" pitchFamily="34" charset="0"/>
                <a:cs typeface="Arial" panose="020B0604020202020204" pitchFamily="34" charset="0"/>
              </a:rPr>
              <a:t>The RSES sets out a settlement hierarchy defining the characteristics of each settlement typology. For County Kildare this translates to a hierarchy as follows;  </a:t>
            </a:r>
          </a:p>
          <a:p>
            <a:endParaRPr lang="en-IE" sz="1600" dirty="0">
              <a:solidFill>
                <a:srgbClr val="000000"/>
              </a:solidFill>
              <a:latin typeface="Arial" panose="020B0604020202020204" pitchFamily="34" charset="0"/>
              <a:cs typeface="Arial" panose="020B0604020202020204" pitchFamily="34" charset="0"/>
            </a:endParaRPr>
          </a:p>
          <a:p>
            <a:r>
              <a:rPr lang="en-IE" sz="1600" dirty="0">
                <a:solidFill>
                  <a:srgbClr val="000000"/>
                </a:solidFill>
                <a:latin typeface="Arial" panose="020B0604020202020204" pitchFamily="34" charset="0"/>
                <a:cs typeface="Arial" panose="020B0604020202020204" pitchFamily="34" charset="0"/>
              </a:rPr>
              <a:t> </a:t>
            </a:r>
          </a:p>
        </p:txBody>
      </p:sp>
      <p:sp>
        <p:nvSpPr>
          <p:cNvPr id="4" name="Title 1">
            <a:extLst>
              <a:ext uri="{FF2B5EF4-FFF2-40B4-BE49-F238E27FC236}">
                <a16:creationId xmlns:a16="http://schemas.microsoft.com/office/drawing/2014/main" id="{ADAD88CF-7655-4F84-B2A1-4C93E4C29768}"/>
              </a:ext>
            </a:extLst>
          </p:cNvPr>
          <p:cNvSpPr txBox="1">
            <a:spLocks/>
          </p:cNvSpPr>
          <p:nvPr/>
        </p:nvSpPr>
        <p:spPr>
          <a:xfrm>
            <a:off x="132683" y="151048"/>
            <a:ext cx="12191999" cy="75247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4400" spc="-50" dirty="0">
                <a:solidFill>
                  <a:srgbClr val="009400"/>
                </a:solidFill>
                <a:latin typeface="Arial" panose="020B0604020202020204" pitchFamily="34" charset="0"/>
                <a:cs typeface="Arial" panose="020B0604020202020204" pitchFamily="34" charset="0"/>
              </a:rPr>
              <a:t>Formulating</a:t>
            </a:r>
            <a:r>
              <a:rPr kumimoji="0" lang="en-US" sz="4400" b="1" i="0" u="none" strike="noStrike" kern="1200" cap="none" spc="0" normalizeH="0" baseline="0" noProof="0" dirty="0">
                <a:ln>
                  <a:noFill/>
                </a:ln>
                <a:solidFill>
                  <a:srgbClr val="5B9BD5">
                    <a:lumMod val="50000"/>
                  </a:srgbClr>
                </a:solidFill>
                <a:effectLst/>
                <a:uLnTx/>
                <a:uFillTx/>
                <a:latin typeface="Arial" panose="020B0604020202020204" pitchFamily="34" charset="0"/>
                <a:cs typeface="Arial" panose="020B0604020202020204" pitchFamily="34" charset="0"/>
              </a:rPr>
              <a:t> </a:t>
            </a:r>
            <a:r>
              <a:rPr lang="en-US" sz="4400" spc="-50" dirty="0">
                <a:solidFill>
                  <a:srgbClr val="009400"/>
                </a:solidFill>
                <a:latin typeface="Arial" panose="020B0604020202020204" pitchFamily="34" charset="0"/>
                <a:cs typeface="Arial" panose="020B0604020202020204" pitchFamily="34" charset="0"/>
              </a:rPr>
              <a:t>the Core Strategy for County Kildare</a:t>
            </a:r>
            <a:endParaRPr lang="en-IE" sz="4400" spc="-50" dirty="0">
              <a:solidFill>
                <a:srgbClr val="009400"/>
              </a:solidFill>
              <a:latin typeface="Arial" panose="020B0604020202020204" pitchFamily="34" charset="0"/>
              <a:cs typeface="Arial" panose="020B0604020202020204" pitchFamily="34" charset="0"/>
            </a:endParaRPr>
          </a:p>
        </p:txBody>
      </p:sp>
      <p:graphicFrame>
        <p:nvGraphicFramePr>
          <p:cNvPr id="8" name="Diagram 7">
            <a:extLst>
              <a:ext uri="{FF2B5EF4-FFF2-40B4-BE49-F238E27FC236}">
                <a16:creationId xmlns:a16="http://schemas.microsoft.com/office/drawing/2014/main" id="{BC01F699-1746-4EF4-9112-1450249D3CFC}"/>
              </a:ext>
            </a:extLst>
          </p:cNvPr>
          <p:cNvGraphicFramePr/>
          <p:nvPr>
            <p:extLst>
              <p:ext uri="{D42A27DB-BD31-4B8C-83A1-F6EECF244321}">
                <p14:modId xmlns:p14="http://schemas.microsoft.com/office/powerpoint/2010/main" val="2582645691"/>
              </p:ext>
            </p:extLst>
          </p:nvPr>
        </p:nvGraphicFramePr>
        <p:xfrm>
          <a:off x="798002" y="3419559"/>
          <a:ext cx="7124235" cy="34384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a:extLst>
              <a:ext uri="{FF2B5EF4-FFF2-40B4-BE49-F238E27FC236}">
                <a16:creationId xmlns:a16="http://schemas.microsoft.com/office/drawing/2014/main" id="{05F8E040-D4C1-4499-A912-53A0E0DEAFC8}"/>
              </a:ext>
            </a:extLst>
          </p:cNvPr>
          <p:cNvSpPr/>
          <p:nvPr/>
        </p:nvSpPr>
        <p:spPr>
          <a:xfrm>
            <a:off x="1445750" y="1768720"/>
            <a:ext cx="4090050" cy="1546726"/>
          </a:xfrm>
          <a:prstGeom prst="rect">
            <a:avLst/>
          </a:prstGeom>
          <a:solidFill>
            <a:schemeClr val="bg1">
              <a:lumMod val="95000"/>
            </a:scheme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0000"/>
                </a:solidFill>
                <a:latin typeface="Arial" panose="020B0604020202020204" pitchFamily="34" charset="0"/>
                <a:ea typeface="+mj-ea"/>
                <a:cs typeface="Arial" panose="020B0604020202020204" pitchFamily="34" charset="0"/>
              </a:rPr>
              <a:t>Population</a:t>
            </a:r>
            <a:r>
              <a:rPr lang="en-GB" dirty="0">
                <a:solidFill>
                  <a:srgbClr val="000000"/>
                </a:solidFill>
                <a:latin typeface="Arial" panose="020B0604020202020204" pitchFamily="34" charset="0"/>
                <a:ea typeface="+mj-ea"/>
                <a:cs typeface="Arial" panose="020B0604020202020204" pitchFamily="34" charset="0"/>
              </a:rPr>
              <a:t>: National and regional population targets and the projected population growth of cities, towns, villages and rural areas.</a:t>
            </a:r>
            <a:endParaRPr lang="en-IE"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2C0866B2-6183-441B-AB58-40D4399FD437}"/>
              </a:ext>
            </a:extLst>
          </p:cNvPr>
          <p:cNvSpPr/>
          <p:nvPr/>
        </p:nvSpPr>
        <p:spPr>
          <a:xfrm>
            <a:off x="7044624" y="1755941"/>
            <a:ext cx="4852437" cy="1546726"/>
          </a:xfrm>
          <a:prstGeom prst="rect">
            <a:avLst/>
          </a:prstGeom>
          <a:solidFill>
            <a:schemeClr val="bg1">
              <a:lumMod val="95000"/>
            </a:scheme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0000"/>
                </a:solidFill>
                <a:latin typeface="Arial" panose="020B0604020202020204" pitchFamily="34" charset="0"/>
                <a:cs typeface="Arial" panose="020B0604020202020204" pitchFamily="34" charset="0"/>
              </a:rPr>
              <a:t>Housing</a:t>
            </a:r>
            <a:r>
              <a:rPr lang="en-GB" dirty="0">
                <a:solidFill>
                  <a:srgbClr val="000000"/>
                </a:solidFill>
                <a:latin typeface="Arial" panose="020B0604020202020204" pitchFamily="34" charset="0"/>
                <a:cs typeface="Arial" panose="020B0604020202020204" pitchFamily="34" charset="0"/>
              </a:rPr>
              <a:t>: The proposed number of housing units to be included in the area to meet the housing supply target for the planning authority consistent with the prescribed methodology under the HST s.28 Guidelines.</a:t>
            </a:r>
            <a:endParaRPr lang="en-IE" dirty="0">
              <a:latin typeface="Arial" panose="020B0604020202020204" pitchFamily="34" charset="0"/>
              <a:cs typeface="Arial" panose="020B0604020202020204" pitchFamily="34" charset="0"/>
            </a:endParaRPr>
          </a:p>
        </p:txBody>
      </p:sp>
      <p:pic>
        <p:nvPicPr>
          <p:cNvPr id="9" name="Graphic 8" descr="House outline">
            <a:extLst>
              <a:ext uri="{FF2B5EF4-FFF2-40B4-BE49-F238E27FC236}">
                <a16:creationId xmlns:a16="http://schemas.microsoft.com/office/drawing/2014/main" id="{F5E00BC7-59E2-4D9D-A754-B975B47B1845}"/>
              </a:ext>
            </a:extLst>
          </p:cNvPr>
          <p:cNvPicPr>
            <a:picLocks noChangeAspect="1"/>
          </p:cNvPicPr>
          <p:nvPr/>
        </p:nvPicPr>
        <p:blipFill>
          <a:blip r:embed="rId8">
            <a:duotone>
              <a:schemeClr val="accent2">
                <a:shade val="45000"/>
                <a:satMod val="135000"/>
              </a:schemeClr>
              <a:prstClr val="white"/>
            </a:duotone>
            <a:extLst>
              <a:ext uri="{96DAC541-7B7A-43D3-8B79-37D633B846F1}">
                <asvg:svgBlip xmlns:asvg="http://schemas.microsoft.com/office/drawing/2016/SVG/main" r:embed="rId9"/>
              </a:ext>
            </a:extLst>
          </a:blip>
          <a:stretch>
            <a:fillRect/>
          </a:stretch>
        </p:blipFill>
        <p:spPr>
          <a:xfrm>
            <a:off x="5838827" y="2084883"/>
            <a:ext cx="914400" cy="914400"/>
          </a:xfrm>
          <a:prstGeom prst="rect">
            <a:avLst/>
          </a:prstGeom>
        </p:spPr>
      </p:pic>
      <p:pic>
        <p:nvPicPr>
          <p:cNvPr id="11" name="Graphic 10" descr="Universal access outline">
            <a:extLst>
              <a:ext uri="{FF2B5EF4-FFF2-40B4-BE49-F238E27FC236}">
                <a16:creationId xmlns:a16="http://schemas.microsoft.com/office/drawing/2014/main" id="{A23B0A0F-54AA-472C-BCB7-D22946171278}"/>
              </a:ext>
            </a:extLst>
          </p:cNvPr>
          <p:cNvPicPr>
            <a:picLocks noChangeAspect="1"/>
          </p:cNvPicPr>
          <p:nvPr/>
        </p:nvPicPr>
        <p:blipFill>
          <a:blip r:embed="rId10">
            <a:duotone>
              <a:schemeClr val="accent2">
                <a:shade val="45000"/>
                <a:satMod val="135000"/>
              </a:schemeClr>
              <a:prstClr val="white"/>
            </a:duotone>
            <a:extLst>
              <a:ext uri="{96DAC541-7B7A-43D3-8B79-37D633B846F1}">
                <asvg:svgBlip xmlns:asvg="http://schemas.microsoft.com/office/drawing/2016/SVG/main" r:embed="rId11"/>
              </a:ext>
            </a:extLst>
          </a:blip>
          <a:stretch>
            <a:fillRect/>
          </a:stretch>
        </p:blipFill>
        <p:spPr>
          <a:xfrm>
            <a:off x="294939" y="2074598"/>
            <a:ext cx="914400" cy="914400"/>
          </a:xfrm>
          <a:prstGeom prst="rect">
            <a:avLst/>
          </a:prstGeom>
        </p:spPr>
      </p:pic>
      <p:sp>
        <p:nvSpPr>
          <p:cNvPr id="12" name="Flowchart: Connector 11">
            <a:extLst>
              <a:ext uri="{FF2B5EF4-FFF2-40B4-BE49-F238E27FC236}">
                <a16:creationId xmlns:a16="http://schemas.microsoft.com/office/drawing/2014/main" id="{1C4F578B-D550-46F7-91A0-6B903ADE7DF0}"/>
              </a:ext>
            </a:extLst>
          </p:cNvPr>
          <p:cNvSpPr/>
          <p:nvPr/>
        </p:nvSpPr>
        <p:spPr>
          <a:xfrm>
            <a:off x="132683" y="1964965"/>
            <a:ext cx="1147211" cy="1128679"/>
          </a:xfrm>
          <a:prstGeom prst="flowChartConnector">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 name="Flowchart: Connector 12">
            <a:extLst>
              <a:ext uri="{FF2B5EF4-FFF2-40B4-BE49-F238E27FC236}">
                <a16:creationId xmlns:a16="http://schemas.microsoft.com/office/drawing/2014/main" id="{AB3D8A23-7D75-4515-B99A-0F5D67100C1C}"/>
              </a:ext>
            </a:extLst>
          </p:cNvPr>
          <p:cNvSpPr/>
          <p:nvPr/>
        </p:nvSpPr>
        <p:spPr>
          <a:xfrm>
            <a:off x="5722422" y="2001767"/>
            <a:ext cx="1147211" cy="1128679"/>
          </a:xfrm>
          <a:prstGeom prst="flowChartConnector">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8" name="Rectangle 17">
            <a:extLst>
              <a:ext uri="{FF2B5EF4-FFF2-40B4-BE49-F238E27FC236}">
                <a16:creationId xmlns:a16="http://schemas.microsoft.com/office/drawing/2014/main" id="{953CDB4B-E1B2-49C7-9C48-B66A1A6004D9}"/>
              </a:ext>
            </a:extLst>
          </p:cNvPr>
          <p:cNvSpPr/>
          <p:nvPr/>
        </p:nvSpPr>
        <p:spPr>
          <a:xfrm>
            <a:off x="4998596" y="3600354"/>
            <a:ext cx="6898465" cy="289740"/>
          </a:xfrm>
          <a:prstGeom prst="rect">
            <a:avLst/>
          </a:prstGeom>
          <a:solidFill>
            <a:schemeClr val="bg1">
              <a:lumMod val="85000"/>
            </a:schemeClr>
          </a:solidFill>
          <a:ln w="63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Naas &amp; Maynooth</a:t>
            </a:r>
            <a:endParaRPr lang="en-IE" sz="1600" dirty="0">
              <a:solidFill>
                <a:schemeClr val="tx1"/>
              </a:solidFill>
            </a:endParaRPr>
          </a:p>
        </p:txBody>
      </p:sp>
      <p:sp>
        <p:nvSpPr>
          <p:cNvPr id="19" name="Rectangle 18">
            <a:extLst>
              <a:ext uri="{FF2B5EF4-FFF2-40B4-BE49-F238E27FC236}">
                <a16:creationId xmlns:a16="http://schemas.microsoft.com/office/drawing/2014/main" id="{CE6BA08D-252C-447D-B7AD-AD18FA43EEC2}"/>
              </a:ext>
            </a:extLst>
          </p:cNvPr>
          <p:cNvSpPr/>
          <p:nvPr/>
        </p:nvSpPr>
        <p:spPr>
          <a:xfrm>
            <a:off x="5383780" y="4023454"/>
            <a:ext cx="6513281" cy="375970"/>
          </a:xfrm>
          <a:prstGeom prst="rect">
            <a:avLst/>
          </a:prstGeom>
          <a:solidFill>
            <a:schemeClr val="bg1">
              <a:lumMod val="85000"/>
            </a:schemeClr>
          </a:solidFill>
          <a:ln w="63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Newbridge, Leixlip, Kildare &amp; Athy</a:t>
            </a:r>
            <a:endParaRPr lang="en-IE" sz="1600" dirty="0">
              <a:solidFill>
                <a:schemeClr val="tx1"/>
              </a:solidFill>
            </a:endParaRPr>
          </a:p>
        </p:txBody>
      </p:sp>
      <p:sp>
        <p:nvSpPr>
          <p:cNvPr id="21" name="Rectangle 20">
            <a:extLst>
              <a:ext uri="{FF2B5EF4-FFF2-40B4-BE49-F238E27FC236}">
                <a16:creationId xmlns:a16="http://schemas.microsoft.com/office/drawing/2014/main" id="{BD0E7816-4A26-4287-A233-DC264FCBB573}"/>
              </a:ext>
            </a:extLst>
          </p:cNvPr>
          <p:cNvSpPr/>
          <p:nvPr/>
        </p:nvSpPr>
        <p:spPr>
          <a:xfrm>
            <a:off x="5686909" y="4549876"/>
            <a:ext cx="6210152" cy="255556"/>
          </a:xfrm>
          <a:prstGeom prst="rect">
            <a:avLst/>
          </a:prstGeom>
          <a:solidFill>
            <a:schemeClr val="bg1">
              <a:lumMod val="85000"/>
            </a:schemeClr>
          </a:solidFill>
          <a:ln w="63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Celbridge, Kilcock, Monasterevin &amp; Clane </a:t>
            </a:r>
            <a:endParaRPr lang="en-IE" sz="1600" dirty="0">
              <a:solidFill>
                <a:schemeClr val="tx1"/>
              </a:solidFill>
            </a:endParaRPr>
          </a:p>
        </p:txBody>
      </p:sp>
      <p:sp>
        <p:nvSpPr>
          <p:cNvPr id="22" name="Rectangle 21">
            <a:extLst>
              <a:ext uri="{FF2B5EF4-FFF2-40B4-BE49-F238E27FC236}">
                <a16:creationId xmlns:a16="http://schemas.microsoft.com/office/drawing/2014/main" id="{46644121-C390-4384-BB92-A1A880335E5E}"/>
              </a:ext>
            </a:extLst>
          </p:cNvPr>
          <p:cNvSpPr/>
          <p:nvPr/>
        </p:nvSpPr>
        <p:spPr>
          <a:xfrm>
            <a:off x="6077829" y="4903834"/>
            <a:ext cx="5819232" cy="289740"/>
          </a:xfrm>
          <a:prstGeom prst="rect">
            <a:avLst/>
          </a:prstGeom>
          <a:solidFill>
            <a:schemeClr val="bg1">
              <a:lumMod val="85000"/>
            </a:schemeClr>
          </a:solidFill>
          <a:ln w="63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500" dirty="0" err="1">
                <a:solidFill>
                  <a:schemeClr val="tx1"/>
                </a:solidFill>
              </a:rPr>
              <a:t>Castledermot</a:t>
            </a:r>
            <a:r>
              <a:rPr lang="en-IE" sz="1500" dirty="0">
                <a:solidFill>
                  <a:schemeClr val="tx1"/>
                </a:solidFill>
              </a:rPr>
              <a:t>, </a:t>
            </a:r>
            <a:r>
              <a:rPr lang="en-IE" sz="1500" dirty="0" err="1">
                <a:solidFill>
                  <a:schemeClr val="tx1"/>
                </a:solidFill>
              </a:rPr>
              <a:t>Derrinturn</a:t>
            </a:r>
            <a:r>
              <a:rPr lang="en-IE" sz="1500" dirty="0">
                <a:solidFill>
                  <a:schemeClr val="tx1"/>
                </a:solidFill>
              </a:rPr>
              <a:t>, Kilcullen, Kill, Prosperous, </a:t>
            </a:r>
            <a:r>
              <a:rPr lang="en-IE" sz="1500" dirty="0" err="1">
                <a:solidFill>
                  <a:schemeClr val="tx1"/>
                </a:solidFill>
              </a:rPr>
              <a:t>Rathangan</a:t>
            </a:r>
            <a:r>
              <a:rPr lang="en-IE" sz="1500" dirty="0">
                <a:solidFill>
                  <a:schemeClr val="tx1"/>
                </a:solidFill>
              </a:rPr>
              <a:t>, </a:t>
            </a:r>
            <a:r>
              <a:rPr lang="en-IE" sz="1500" dirty="0" err="1">
                <a:solidFill>
                  <a:schemeClr val="tx1"/>
                </a:solidFill>
              </a:rPr>
              <a:t>Sallins</a:t>
            </a:r>
            <a:endParaRPr lang="en-IE" sz="1500" dirty="0">
              <a:solidFill>
                <a:schemeClr val="tx1"/>
              </a:solidFill>
            </a:endParaRPr>
          </a:p>
        </p:txBody>
      </p:sp>
      <p:sp>
        <p:nvSpPr>
          <p:cNvPr id="23" name="Rectangle 22">
            <a:extLst>
              <a:ext uri="{FF2B5EF4-FFF2-40B4-BE49-F238E27FC236}">
                <a16:creationId xmlns:a16="http://schemas.microsoft.com/office/drawing/2014/main" id="{6F6CC05B-3244-4995-BB90-BBAE86B55FF4}"/>
              </a:ext>
            </a:extLst>
          </p:cNvPr>
          <p:cNvSpPr/>
          <p:nvPr/>
        </p:nvSpPr>
        <p:spPr>
          <a:xfrm>
            <a:off x="6981914" y="5290149"/>
            <a:ext cx="2388054" cy="1449160"/>
          </a:xfrm>
          <a:prstGeom prst="rect">
            <a:avLst/>
          </a:prstGeom>
          <a:solidFill>
            <a:schemeClr val="bg1">
              <a:lumMod val="85000"/>
            </a:schemeClr>
          </a:solidFill>
          <a:ln w="63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Allenwood, </a:t>
            </a:r>
            <a:r>
              <a:rPr lang="en-US" sz="1200" dirty="0" err="1">
                <a:solidFill>
                  <a:schemeClr val="tx1"/>
                </a:solidFill>
              </a:rPr>
              <a:t>Athgarvan</a:t>
            </a:r>
            <a:r>
              <a:rPr lang="en-US" sz="1200" dirty="0">
                <a:solidFill>
                  <a:schemeClr val="tx1"/>
                </a:solidFill>
              </a:rPr>
              <a:t>, </a:t>
            </a:r>
            <a:r>
              <a:rPr lang="en-US" sz="1200" dirty="0" err="1">
                <a:solidFill>
                  <a:schemeClr val="tx1"/>
                </a:solidFill>
              </a:rPr>
              <a:t>Ballitore</a:t>
            </a:r>
            <a:r>
              <a:rPr lang="en-US" sz="1200" dirty="0">
                <a:solidFill>
                  <a:schemeClr val="tx1"/>
                </a:solidFill>
              </a:rPr>
              <a:t>, Ballymore Eustace, </a:t>
            </a:r>
            <a:r>
              <a:rPr lang="en-US" sz="1200" dirty="0" err="1">
                <a:solidFill>
                  <a:schemeClr val="tx1"/>
                </a:solidFill>
              </a:rPr>
              <a:t>Caragh</a:t>
            </a:r>
            <a:r>
              <a:rPr lang="en-US" sz="1200" dirty="0">
                <a:solidFill>
                  <a:schemeClr val="tx1"/>
                </a:solidFill>
              </a:rPr>
              <a:t>, </a:t>
            </a:r>
            <a:r>
              <a:rPr lang="en-US" sz="1200" dirty="0" err="1">
                <a:solidFill>
                  <a:schemeClr val="tx1"/>
                </a:solidFill>
              </a:rPr>
              <a:t>Coill</a:t>
            </a:r>
            <a:r>
              <a:rPr lang="en-US" sz="1200" dirty="0">
                <a:solidFill>
                  <a:schemeClr val="tx1"/>
                </a:solidFill>
              </a:rPr>
              <a:t> </a:t>
            </a:r>
            <a:r>
              <a:rPr lang="en-US" sz="1200" dirty="0" err="1">
                <a:solidFill>
                  <a:schemeClr val="tx1"/>
                </a:solidFill>
              </a:rPr>
              <a:t>Dubh</a:t>
            </a:r>
            <a:r>
              <a:rPr lang="en-US" sz="1200" dirty="0">
                <a:solidFill>
                  <a:schemeClr val="tx1"/>
                </a:solidFill>
              </a:rPr>
              <a:t> / </a:t>
            </a:r>
            <a:r>
              <a:rPr lang="en-US" sz="1200" dirty="0" err="1">
                <a:solidFill>
                  <a:schemeClr val="tx1"/>
                </a:solidFill>
              </a:rPr>
              <a:t>Cooleragh</a:t>
            </a:r>
            <a:r>
              <a:rPr lang="en-US" sz="1200" dirty="0">
                <a:solidFill>
                  <a:schemeClr val="tx1"/>
                </a:solidFill>
              </a:rPr>
              <a:t>, </a:t>
            </a:r>
            <a:r>
              <a:rPr lang="en-US" sz="1200" dirty="0" err="1">
                <a:solidFill>
                  <a:schemeClr val="tx1"/>
                </a:solidFill>
              </a:rPr>
              <a:t>Crookstown</a:t>
            </a:r>
            <a:r>
              <a:rPr lang="en-US" sz="1200" dirty="0">
                <a:solidFill>
                  <a:schemeClr val="tx1"/>
                </a:solidFill>
              </a:rPr>
              <a:t>, </a:t>
            </a:r>
          </a:p>
          <a:p>
            <a:pPr algn="ctr"/>
            <a:r>
              <a:rPr lang="en-US" sz="1200" dirty="0">
                <a:solidFill>
                  <a:schemeClr val="tx1"/>
                </a:solidFill>
              </a:rPr>
              <a:t>Johnstown, </a:t>
            </a:r>
            <a:r>
              <a:rPr lang="en-US" sz="1200" dirty="0" err="1">
                <a:solidFill>
                  <a:schemeClr val="tx1"/>
                </a:solidFill>
              </a:rPr>
              <a:t>Johnstownbridge</a:t>
            </a:r>
            <a:r>
              <a:rPr lang="en-US" sz="1200" dirty="0">
                <a:solidFill>
                  <a:schemeClr val="tx1"/>
                </a:solidFill>
              </a:rPr>
              <a:t>, </a:t>
            </a:r>
            <a:r>
              <a:rPr lang="en-US" sz="1200" dirty="0" err="1">
                <a:solidFill>
                  <a:schemeClr val="tx1"/>
                </a:solidFill>
              </a:rPr>
              <a:t>Kildangan</a:t>
            </a:r>
            <a:r>
              <a:rPr lang="en-US" sz="1200" dirty="0">
                <a:solidFill>
                  <a:schemeClr val="tx1"/>
                </a:solidFill>
              </a:rPr>
              <a:t>, </a:t>
            </a:r>
            <a:r>
              <a:rPr lang="en-US" sz="1200" dirty="0" err="1">
                <a:solidFill>
                  <a:schemeClr val="tx1"/>
                </a:solidFill>
              </a:rPr>
              <a:t>Kilmeague</a:t>
            </a:r>
            <a:r>
              <a:rPr lang="en-US" sz="1200" dirty="0">
                <a:solidFill>
                  <a:schemeClr val="tx1"/>
                </a:solidFill>
              </a:rPr>
              <a:t>, </a:t>
            </a:r>
            <a:r>
              <a:rPr lang="en-US" sz="1200" dirty="0" err="1">
                <a:solidFill>
                  <a:schemeClr val="tx1"/>
                </a:solidFill>
              </a:rPr>
              <a:t>Moone</a:t>
            </a:r>
            <a:r>
              <a:rPr lang="en-US" sz="1200" dirty="0">
                <a:solidFill>
                  <a:schemeClr val="tx1"/>
                </a:solidFill>
              </a:rPr>
              <a:t>, </a:t>
            </a:r>
            <a:r>
              <a:rPr lang="en-US" sz="1200" dirty="0" err="1">
                <a:solidFill>
                  <a:schemeClr val="tx1"/>
                </a:solidFill>
              </a:rPr>
              <a:t>Narraghmore</a:t>
            </a:r>
            <a:r>
              <a:rPr lang="en-US" sz="1200" dirty="0">
                <a:solidFill>
                  <a:schemeClr val="tx1"/>
                </a:solidFill>
              </a:rPr>
              <a:t>, Robertstown, </a:t>
            </a:r>
            <a:r>
              <a:rPr lang="en-US" sz="1200" dirty="0" err="1">
                <a:solidFill>
                  <a:schemeClr val="tx1"/>
                </a:solidFill>
              </a:rPr>
              <a:t>Straffan</a:t>
            </a:r>
            <a:r>
              <a:rPr lang="en-US" sz="1200" dirty="0">
                <a:solidFill>
                  <a:schemeClr val="tx1"/>
                </a:solidFill>
              </a:rPr>
              <a:t>, </a:t>
            </a:r>
            <a:r>
              <a:rPr lang="en-US" sz="1200" dirty="0" err="1">
                <a:solidFill>
                  <a:schemeClr val="tx1"/>
                </a:solidFill>
              </a:rPr>
              <a:t>Suncroft</a:t>
            </a:r>
            <a:r>
              <a:rPr lang="en-US" sz="1200" dirty="0">
                <a:solidFill>
                  <a:schemeClr val="tx1"/>
                </a:solidFill>
              </a:rPr>
              <a:t>, </a:t>
            </a:r>
            <a:r>
              <a:rPr lang="en-US" sz="1200" dirty="0" err="1">
                <a:solidFill>
                  <a:schemeClr val="tx1"/>
                </a:solidFill>
              </a:rPr>
              <a:t>Timolin</a:t>
            </a:r>
            <a:r>
              <a:rPr lang="en-US" sz="1200" dirty="0">
                <a:solidFill>
                  <a:schemeClr val="tx1"/>
                </a:solidFill>
              </a:rPr>
              <a:t>.</a:t>
            </a:r>
          </a:p>
        </p:txBody>
      </p:sp>
      <p:sp>
        <p:nvSpPr>
          <p:cNvPr id="25" name="Rectangle 24">
            <a:extLst>
              <a:ext uri="{FF2B5EF4-FFF2-40B4-BE49-F238E27FC236}">
                <a16:creationId xmlns:a16="http://schemas.microsoft.com/office/drawing/2014/main" id="{C121100E-E7DF-4B4E-A099-A79FAF2146D8}"/>
              </a:ext>
            </a:extLst>
          </p:cNvPr>
          <p:cNvSpPr/>
          <p:nvPr/>
        </p:nvSpPr>
        <p:spPr>
          <a:xfrm>
            <a:off x="9509007" y="5290149"/>
            <a:ext cx="2388054" cy="1449160"/>
          </a:xfrm>
          <a:prstGeom prst="rect">
            <a:avLst/>
          </a:prstGeom>
          <a:solidFill>
            <a:schemeClr val="bg1">
              <a:lumMod val="85000"/>
            </a:schemeClr>
          </a:solidFill>
          <a:ln w="63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200" dirty="0">
                <a:solidFill>
                  <a:schemeClr val="tx1"/>
                </a:solidFill>
              </a:rPr>
              <a:t>Allen, </a:t>
            </a:r>
            <a:r>
              <a:rPr lang="en-IE" sz="1200" dirty="0" err="1">
                <a:solidFill>
                  <a:schemeClr val="tx1"/>
                </a:solidFill>
              </a:rPr>
              <a:t>Ardclough</a:t>
            </a:r>
            <a:r>
              <a:rPr lang="en-IE" sz="1200" dirty="0">
                <a:solidFill>
                  <a:schemeClr val="tx1"/>
                </a:solidFill>
              </a:rPr>
              <a:t>, </a:t>
            </a:r>
            <a:r>
              <a:rPr lang="en-IE" sz="1200" dirty="0" err="1">
                <a:solidFill>
                  <a:schemeClr val="tx1"/>
                </a:solidFill>
              </a:rPr>
              <a:t>Ballyshannon</a:t>
            </a:r>
            <a:r>
              <a:rPr lang="en-IE" sz="1200" dirty="0">
                <a:solidFill>
                  <a:schemeClr val="tx1"/>
                </a:solidFill>
              </a:rPr>
              <a:t>, </a:t>
            </a:r>
            <a:r>
              <a:rPr lang="en-IE" sz="1200" dirty="0" err="1">
                <a:solidFill>
                  <a:schemeClr val="tx1"/>
                </a:solidFill>
              </a:rPr>
              <a:t>Brannockstown</a:t>
            </a:r>
            <a:r>
              <a:rPr lang="en-IE" sz="1200" dirty="0">
                <a:solidFill>
                  <a:schemeClr val="tx1"/>
                </a:solidFill>
              </a:rPr>
              <a:t>, Broadford, Brownstown, </a:t>
            </a:r>
            <a:r>
              <a:rPr lang="en-IE" sz="1200" dirty="0" err="1">
                <a:solidFill>
                  <a:schemeClr val="tx1"/>
                </a:solidFill>
              </a:rPr>
              <a:t>Calverstown</a:t>
            </a:r>
            <a:r>
              <a:rPr lang="en-IE" sz="1200" dirty="0">
                <a:solidFill>
                  <a:schemeClr val="tx1"/>
                </a:solidFill>
              </a:rPr>
              <a:t>, </a:t>
            </a:r>
            <a:r>
              <a:rPr lang="en-IE" sz="1200" dirty="0" err="1">
                <a:solidFill>
                  <a:schemeClr val="tx1"/>
                </a:solidFill>
              </a:rPr>
              <a:t>Clogharinka</a:t>
            </a:r>
            <a:r>
              <a:rPr lang="en-IE" sz="1200" dirty="0">
                <a:solidFill>
                  <a:schemeClr val="tx1"/>
                </a:solidFill>
              </a:rPr>
              <a:t>, </a:t>
            </a:r>
            <a:r>
              <a:rPr lang="en-IE" sz="1200" dirty="0" err="1">
                <a:solidFill>
                  <a:schemeClr val="tx1"/>
                </a:solidFill>
              </a:rPr>
              <a:t>Cutbush</a:t>
            </a:r>
            <a:r>
              <a:rPr lang="en-IE" sz="1200" dirty="0">
                <a:solidFill>
                  <a:schemeClr val="tx1"/>
                </a:solidFill>
              </a:rPr>
              <a:t>, </a:t>
            </a:r>
            <a:r>
              <a:rPr lang="en-IE" sz="1200" dirty="0" err="1">
                <a:solidFill>
                  <a:schemeClr val="tx1"/>
                </a:solidFill>
              </a:rPr>
              <a:t>Kilberry</a:t>
            </a:r>
            <a:r>
              <a:rPr lang="en-IE" sz="1200" dirty="0">
                <a:solidFill>
                  <a:schemeClr val="tx1"/>
                </a:solidFill>
              </a:rPr>
              <a:t>, </a:t>
            </a:r>
            <a:r>
              <a:rPr lang="en-IE" sz="1200" dirty="0" err="1">
                <a:solidFill>
                  <a:schemeClr val="tx1"/>
                </a:solidFill>
              </a:rPr>
              <a:t>Kilkea</a:t>
            </a:r>
            <a:r>
              <a:rPr lang="en-IE" sz="1200" dirty="0">
                <a:solidFill>
                  <a:schemeClr val="tx1"/>
                </a:solidFill>
              </a:rPr>
              <a:t>, </a:t>
            </a:r>
            <a:r>
              <a:rPr lang="en-IE" sz="1200" dirty="0" err="1">
                <a:solidFill>
                  <a:schemeClr val="tx1"/>
                </a:solidFill>
              </a:rPr>
              <a:t>Kilmead</a:t>
            </a:r>
            <a:r>
              <a:rPr lang="en-IE" sz="1200" dirty="0">
                <a:solidFill>
                  <a:schemeClr val="tx1"/>
                </a:solidFill>
              </a:rPr>
              <a:t>, </a:t>
            </a:r>
            <a:r>
              <a:rPr lang="en-IE" sz="1200" dirty="0" err="1">
                <a:solidFill>
                  <a:schemeClr val="tx1"/>
                </a:solidFill>
              </a:rPr>
              <a:t>Kilteel</a:t>
            </a:r>
            <a:r>
              <a:rPr lang="en-IE" sz="1200" dirty="0">
                <a:solidFill>
                  <a:schemeClr val="tx1"/>
                </a:solidFill>
              </a:rPr>
              <a:t>, </a:t>
            </a:r>
            <a:r>
              <a:rPr lang="en-IE" sz="1200" dirty="0" err="1">
                <a:solidFill>
                  <a:schemeClr val="tx1"/>
                </a:solidFill>
              </a:rPr>
              <a:t>Maganey</a:t>
            </a:r>
            <a:r>
              <a:rPr lang="en-IE" sz="1200" dirty="0">
                <a:solidFill>
                  <a:schemeClr val="tx1"/>
                </a:solidFill>
              </a:rPr>
              <a:t> / </a:t>
            </a:r>
            <a:r>
              <a:rPr lang="en-IE" sz="1200" dirty="0" err="1">
                <a:solidFill>
                  <a:schemeClr val="tx1"/>
                </a:solidFill>
              </a:rPr>
              <a:t>Levistown</a:t>
            </a:r>
            <a:r>
              <a:rPr lang="en-IE" sz="1200" dirty="0">
                <a:solidFill>
                  <a:schemeClr val="tx1"/>
                </a:solidFill>
              </a:rPr>
              <a:t>, Milltown, </a:t>
            </a:r>
            <a:r>
              <a:rPr lang="en-IE" sz="1200" dirty="0" err="1">
                <a:solidFill>
                  <a:schemeClr val="tx1"/>
                </a:solidFill>
              </a:rPr>
              <a:t>Nurney</a:t>
            </a:r>
            <a:r>
              <a:rPr lang="en-IE" sz="1200" dirty="0">
                <a:solidFill>
                  <a:schemeClr val="tx1"/>
                </a:solidFill>
              </a:rPr>
              <a:t>, </a:t>
            </a:r>
            <a:r>
              <a:rPr lang="en-IE" sz="1200" dirty="0" err="1">
                <a:solidFill>
                  <a:schemeClr val="tx1"/>
                </a:solidFill>
              </a:rPr>
              <a:t>Rathcoffey</a:t>
            </a:r>
            <a:r>
              <a:rPr lang="en-IE" sz="1200" dirty="0">
                <a:solidFill>
                  <a:schemeClr val="tx1"/>
                </a:solidFill>
              </a:rPr>
              <a:t>, </a:t>
            </a:r>
            <a:r>
              <a:rPr lang="en-IE" sz="1200" dirty="0" err="1">
                <a:solidFill>
                  <a:schemeClr val="tx1"/>
                </a:solidFill>
              </a:rPr>
              <a:t>Staplestown</a:t>
            </a:r>
            <a:r>
              <a:rPr lang="en-IE" sz="1200" dirty="0">
                <a:solidFill>
                  <a:schemeClr val="tx1"/>
                </a:solidFill>
              </a:rPr>
              <a:t>, Two Mile House</a:t>
            </a:r>
            <a:endParaRPr lang="en-US" sz="1200" dirty="0">
              <a:solidFill>
                <a:schemeClr val="tx1"/>
              </a:solidFill>
            </a:endParaRPr>
          </a:p>
        </p:txBody>
      </p:sp>
    </p:spTree>
    <p:extLst>
      <p:ext uri="{BB962C8B-B14F-4D97-AF65-F5344CB8AC3E}">
        <p14:creationId xmlns:p14="http://schemas.microsoft.com/office/powerpoint/2010/main" val="2352368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589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58999"/>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58999"/>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58999"/>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58999"/>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58999"/>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58999"/>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58999"/>
                                          </p:stCondLst>
                                        </p:cTn>
                                        <p:tgtEl>
                                          <p:spTgt spid="3">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58999"/>
                                          </p:stCondLst>
                                        </p:cTn>
                                        <p:tgtEl>
                                          <p:spTgt spid="3">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58999"/>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58999"/>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58999"/>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58999"/>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58999"/>
                                          </p:stCondLst>
                                        </p:cTn>
                                        <p:tgtEl>
                                          <p:spTgt spid="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58999"/>
                                          </p:stCondLst>
                                        </p:cTn>
                                        <p:tgtEl>
                                          <p:spTgt spid="2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58999"/>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Graphic spid="8" grpId="0">
        <p:bldAsOne/>
      </p:bldGraphic>
      <p:bldP spid="6" grpId="0" animBg="1"/>
      <p:bldP spid="7" grpId="0" animBg="1"/>
      <p:bldP spid="12" grpId="0" animBg="1"/>
      <p:bldP spid="13" grpId="0" animBg="1"/>
      <p:bldP spid="18" grpId="0" animBg="1"/>
      <p:bldP spid="19" grpId="0" animBg="1"/>
      <p:bldP spid="21" grpId="0" animBg="1"/>
      <p:bldP spid="22" grpId="0" animBg="1"/>
      <p:bldP spid="23" grpId="0" animBg="1"/>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019DF74-F3AE-4543-A9B1-B79A43C079F5}"/>
              </a:ext>
            </a:extLst>
          </p:cNvPr>
          <p:cNvSpPr txBox="1"/>
          <p:nvPr/>
        </p:nvSpPr>
        <p:spPr>
          <a:xfrm>
            <a:off x="2076449" y="164813"/>
            <a:ext cx="8361784" cy="769441"/>
          </a:xfrm>
          <a:prstGeom prst="rect">
            <a:avLst/>
          </a:prstGeom>
          <a:noFill/>
        </p:spPr>
        <p:txBody>
          <a:bodyPr wrap="square">
            <a:spAutoFit/>
          </a:bodyPr>
          <a:lstStyle/>
          <a:p>
            <a:r>
              <a:rPr lang="en-US" sz="4400" spc="-50" dirty="0">
                <a:solidFill>
                  <a:srgbClr val="009400"/>
                </a:solidFill>
                <a:latin typeface="Arial" panose="020B0604020202020204" pitchFamily="34" charset="0"/>
                <a:ea typeface="+mj-ea"/>
                <a:cs typeface="Arial" panose="020B0604020202020204" pitchFamily="34" charset="0"/>
              </a:rPr>
              <a:t>Core Strategy for County Kildare</a:t>
            </a:r>
            <a:endParaRPr lang="en-IE" sz="4400" spc="-50" dirty="0">
              <a:solidFill>
                <a:srgbClr val="009400"/>
              </a:solidFill>
              <a:latin typeface="Arial" panose="020B0604020202020204" pitchFamily="34" charset="0"/>
              <a:ea typeface="+mj-ea"/>
              <a:cs typeface="Arial" panose="020B0604020202020204" pitchFamily="34" charset="0"/>
            </a:endParaRPr>
          </a:p>
        </p:txBody>
      </p:sp>
      <p:sp>
        <p:nvSpPr>
          <p:cNvPr id="3" name="Title 1">
            <a:extLst>
              <a:ext uri="{FF2B5EF4-FFF2-40B4-BE49-F238E27FC236}">
                <a16:creationId xmlns:a16="http://schemas.microsoft.com/office/drawing/2014/main" id="{9D537C92-249A-45BD-9C6F-E765B101B6DC}"/>
              </a:ext>
            </a:extLst>
          </p:cNvPr>
          <p:cNvSpPr>
            <a:spLocks noGrp="1"/>
          </p:cNvSpPr>
          <p:nvPr>
            <p:ph type="title"/>
          </p:nvPr>
        </p:nvSpPr>
        <p:spPr>
          <a:xfrm>
            <a:off x="386382" y="2613452"/>
            <a:ext cx="11678765" cy="623329"/>
          </a:xfrm>
        </p:spPr>
        <p:txBody>
          <a:bodyPr>
            <a:noAutofit/>
          </a:bodyPr>
          <a:lstStyle/>
          <a:p>
            <a:pPr marL="285750" indent="-285750">
              <a:lnSpc>
                <a:spcPct val="100000"/>
              </a:lnSpc>
              <a:spcBef>
                <a:spcPts val="0"/>
              </a:spcBef>
              <a:buFont typeface="Arial" panose="020B0604020202020204" pitchFamily="34" charset="0"/>
              <a:buChar char="•"/>
              <a:defRPr/>
            </a:pPr>
            <a:r>
              <a:rPr lang="en-US" sz="1800" dirty="0">
                <a:solidFill>
                  <a:srgbClr val="000000"/>
                </a:solidFill>
                <a:latin typeface="Arial" panose="020B0604020202020204" pitchFamily="34" charset="0"/>
                <a:ea typeface="+mn-ea"/>
                <a:cs typeface="Arial" panose="020B0604020202020204" pitchFamily="34" charset="0"/>
              </a:rPr>
              <a:t>While the CDP references the 2011-2016 intercensal period in terms of recent growth these do not determine future growth projections.</a:t>
            </a:r>
            <a:endParaRPr lang="en-IE" sz="1800" dirty="0">
              <a:solidFill>
                <a:srgbClr val="000000"/>
              </a:solidFill>
              <a:latin typeface="Arial" panose="020B0604020202020204" pitchFamily="34" charset="0"/>
              <a:ea typeface="+mn-ea"/>
              <a:cs typeface="Arial" panose="020B0604020202020204" pitchFamily="34" charset="0"/>
            </a:endParaRPr>
          </a:p>
        </p:txBody>
      </p:sp>
      <p:sp>
        <p:nvSpPr>
          <p:cNvPr id="4" name="Text Placeholder 2">
            <a:extLst>
              <a:ext uri="{FF2B5EF4-FFF2-40B4-BE49-F238E27FC236}">
                <a16:creationId xmlns:a16="http://schemas.microsoft.com/office/drawing/2014/main" id="{7CA1A336-F562-49AF-9D93-F72C0EF4DCEA}"/>
              </a:ext>
            </a:extLst>
          </p:cNvPr>
          <p:cNvSpPr>
            <a:spLocks noGrp="1"/>
          </p:cNvSpPr>
          <p:nvPr>
            <p:ph type="body" idx="1"/>
          </p:nvPr>
        </p:nvSpPr>
        <p:spPr>
          <a:xfrm>
            <a:off x="386382" y="3359825"/>
            <a:ext cx="11195308" cy="388104"/>
          </a:xfrm>
        </p:spPr>
        <p:txBody>
          <a:bodyPr>
            <a:normAutofit/>
          </a:bodyPr>
          <a:lstStyle/>
          <a:p>
            <a:r>
              <a:rPr lang="en-IE" sz="1800" b="1" dirty="0">
                <a:solidFill>
                  <a:schemeClr val="accent2">
                    <a:lumMod val="75000"/>
                  </a:schemeClr>
                </a:solidFill>
                <a:latin typeface="Arial" panose="020B0604020202020204" pitchFamily="34" charset="0"/>
                <a:cs typeface="Arial" panose="020B0604020202020204" pitchFamily="34" charset="0"/>
              </a:rPr>
              <a:t>The calculations are based on </a:t>
            </a:r>
            <a:r>
              <a:rPr lang="en-IE" sz="1800" b="1" i="1" u="sng" dirty="0">
                <a:solidFill>
                  <a:schemeClr val="accent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actual</a:t>
            </a:r>
            <a:r>
              <a:rPr lang="en-IE" sz="1800" b="1" i="1" dirty="0">
                <a:solidFill>
                  <a:schemeClr val="accent2">
                    <a:lumMod val="75000"/>
                  </a:schemeClr>
                </a:solidFill>
                <a:latin typeface="Arial" panose="020B0604020202020204" pitchFamily="34" charset="0"/>
                <a:cs typeface="Arial" panose="020B0604020202020204" pitchFamily="34" charset="0"/>
              </a:rPr>
              <a:t> </a:t>
            </a:r>
            <a:r>
              <a:rPr lang="en-IE" sz="1800" b="1" dirty="0">
                <a:solidFill>
                  <a:schemeClr val="accent2">
                    <a:lumMod val="75000"/>
                  </a:schemeClr>
                </a:solidFill>
                <a:latin typeface="Arial" panose="020B0604020202020204" pitchFamily="34" charset="0"/>
                <a:cs typeface="Arial" panose="020B0604020202020204" pitchFamily="34" charset="0"/>
              </a:rPr>
              <a:t>housing delivery and the unmet housing demand in the county. </a:t>
            </a:r>
          </a:p>
        </p:txBody>
      </p:sp>
      <p:graphicFrame>
        <p:nvGraphicFramePr>
          <p:cNvPr id="7" name="Table 6">
            <a:extLst>
              <a:ext uri="{FF2B5EF4-FFF2-40B4-BE49-F238E27FC236}">
                <a16:creationId xmlns:a16="http://schemas.microsoft.com/office/drawing/2014/main" id="{D229E1C0-C3D1-4F79-A9B2-90EEB29DC43C}"/>
              </a:ext>
            </a:extLst>
          </p:cNvPr>
          <p:cNvGraphicFramePr>
            <a:graphicFrameLocks noGrp="1"/>
          </p:cNvGraphicFramePr>
          <p:nvPr>
            <p:extLst>
              <p:ext uri="{D42A27DB-BD31-4B8C-83A1-F6EECF244321}">
                <p14:modId xmlns:p14="http://schemas.microsoft.com/office/powerpoint/2010/main" val="3232324379"/>
              </p:ext>
            </p:extLst>
          </p:nvPr>
        </p:nvGraphicFramePr>
        <p:xfrm>
          <a:off x="539107" y="3890611"/>
          <a:ext cx="6519341" cy="2647064"/>
        </p:xfrm>
        <a:graphic>
          <a:graphicData uri="http://schemas.openxmlformats.org/drawingml/2006/table">
            <a:tbl>
              <a:tblPr firstRow="1" firstCol="1" lastRow="1" lastCol="1" bandRow="1" bandCol="1">
                <a:tableStyleId>{5C22544A-7EE6-4342-B048-85BDC9FD1C3A}</a:tableStyleId>
              </a:tblPr>
              <a:tblGrid>
                <a:gridCol w="451413">
                  <a:extLst>
                    <a:ext uri="{9D8B030D-6E8A-4147-A177-3AD203B41FA5}">
                      <a16:colId xmlns:a16="http://schemas.microsoft.com/office/drawing/2014/main" val="1922746705"/>
                    </a:ext>
                  </a:extLst>
                </a:gridCol>
                <a:gridCol w="4953964">
                  <a:extLst>
                    <a:ext uri="{9D8B030D-6E8A-4147-A177-3AD203B41FA5}">
                      <a16:colId xmlns:a16="http://schemas.microsoft.com/office/drawing/2014/main" val="1304559951"/>
                    </a:ext>
                  </a:extLst>
                </a:gridCol>
                <a:gridCol w="1113964">
                  <a:extLst>
                    <a:ext uri="{9D8B030D-6E8A-4147-A177-3AD203B41FA5}">
                      <a16:colId xmlns:a16="http://schemas.microsoft.com/office/drawing/2014/main" val="2290267095"/>
                    </a:ext>
                  </a:extLst>
                </a:gridCol>
              </a:tblGrid>
              <a:tr h="353216">
                <a:tc>
                  <a:txBody>
                    <a:bodyPr/>
                    <a:lstStyle/>
                    <a:p>
                      <a:pPr marL="0" marR="34925" algn="ctr" defTabSz="914400" rtl="0" eaLnBrk="1" latinLnBrk="0" hangingPunct="1">
                        <a:lnSpc>
                          <a:spcPct val="107000"/>
                        </a:lnSpc>
                        <a:spcBef>
                          <a:spcPts val="10"/>
                        </a:spcBef>
                        <a:spcAft>
                          <a:spcPts val="0"/>
                        </a:spcAft>
                      </a:pPr>
                      <a:r>
                        <a:rPr lang="en-US" sz="1400" b="1" kern="1200" dirty="0">
                          <a:solidFill>
                            <a:schemeClr val="tx1"/>
                          </a:solidFill>
                          <a:effectLst/>
                          <a:latin typeface="+mn-lt"/>
                          <a:ea typeface="+mn-ea"/>
                          <a:cs typeface="+mn-cs"/>
                        </a:rPr>
                        <a:t>Step</a:t>
                      </a:r>
                      <a:endParaRPr lang="en-IE" sz="1400" b="1" kern="1200" dirty="0">
                        <a:solidFill>
                          <a:schemeClr val="tx1"/>
                        </a:solidFill>
                        <a:effectLst/>
                        <a:latin typeface="+mn-lt"/>
                        <a:ea typeface="+mn-ea"/>
                        <a:cs typeface="+mn-cs"/>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67945">
                        <a:lnSpc>
                          <a:spcPct val="107000"/>
                        </a:lnSpc>
                        <a:spcBef>
                          <a:spcPts val="10"/>
                        </a:spcBef>
                        <a:spcAft>
                          <a:spcPts val="0"/>
                        </a:spcAft>
                      </a:pPr>
                      <a:r>
                        <a:rPr lang="en-US" sz="1400" dirty="0">
                          <a:solidFill>
                            <a:schemeClr val="tx1"/>
                          </a:solidFill>
                          <a:effectLst/>
                        </a:rPr>
                        <a:t>Source</a:t>
                      </a:r>
                      <a:endParaRPr lang="en-IE" sz="12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67945">
                        <a:lnSpc>
                          <a:spcPct val="107000"/>
                        </a:lnSpc>
                        <a:spcBef>
                          <a:spcPts val="10"/>
                        </a:spcBef>
                        <a:spcAft>
                          <a:spcPts val="0"/>
                        </a:spcAft>
                      </a:pPr>
                      <a:r>
                        <a:rPr lang="en-US" sz="1400" dirty="0">
                          <a:solidFill>
                            <a:schemeClr val="tx1"/>
                          </a:solidFill>
                          <a:effectLst/>
                        </a:rPr>
                        <a:t>Calculation</a:t>
                      </a:r>
                      <a:endParaRPr lang="en-IE" sz="12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2646054119"/>
                  </a:ext>
                </a:extLst>
              </a:tr>
              <a:tr h="374532">
                <a:tc>
                  <a:txBody>
                    <a:bodyPr/>
                    <a:lstStyle/>
                    <a:p>
                      <a:pPr marR="34925" algn="ctr">
                        <a:lnSpc>
                          <a:spcPct val="107000"/>
                        </a:lnSpc>
                        <a:spcBef>
                          <a:spcPts val="10"/>
                        </a:spcBef>
                        <a:spcAft>
                          <a:spcPts val="0"/>
                        </a:spcAft>
                      </a:pPr>
                      <a:r>
                        <a:rPr lang="en-US" sz="1400" dirty="0">
                          <a:solidFill>
                            <a:schemeClr val="tx1"/>
                          </a:solidFill>
                          <a:effectLst/>
                        </a:rPr>
                        <a:t>1.</a:t>
                      </a:r>
                      <a:endParaRPr lang="en-IE" sz="12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93663" marR="34925" indent="0" algn="l" defTabSz="914400" rtl="0" eaLnBrk="1" latinLnBrk="0" hangingPunct="1">
                        <a:lnSpc>
                          <a:spcPct val="107000"/>
                        </a:lnSpc>
                        <a:spcBef>
                          <a:spcPts val="10"/>
                        </a:spcBef>
                        <a:spcAft>
                          <a:spcPts val="0"/>
                        </a:spcAft>
                      </a:pPr>
                      <a:r>
                        <a:rPr lang="en-US" sz="1600" b="1" kern="1200" dirty="0">
                          <a:solidFill>
                            <a:schemeClr val="dk1"/>
                          </a:solidFill>
                          <a:effectLst/>
                          <a:latin typeface="+mn-lt"/>
                          <a:ea typeface="+mn-ea"/>
                          <a:cs typeface="+mn-cs"/>
                        </a:rPr>
                        <a:t>Housing demand 2020-2031</a:t>
                      </a:r>
                      <a:r>
                        <a:rPr lang="en-US" sz="1400" b="1" u="none" strike="noStrike" kern="1200" baseline="30000" dirty="0">
                          <a:solidFill>
                            <a:schemeClr val="tx1"/>
                          </a:solidFill>
                          <a:effectLst/>
                          <a:latin typeface="+mn-lt"/>
                          <a:ea typeface="+mn-ea"/>
                          <a:cs typeface="+mn-cs"/>
                          <a:hlinkClick r:id="rId2" action="ppaction://hlinkfile">
                            <a:extLst>
                              <a:ext uri="{A12FA001-AC4F-418D-AE19-62706E023703}">
                                <ahyp:hlinkClr xmlns:ahyp="http://schemas.microsoft.com/office/drawing/2018/hyperlinkcolor" val="tx"/>
                              </a:ext>
                            </a:extLst>
                          </a:hlinkClick>
                        </a:rPr>
                        <a:t>2</a:t>
                      </a:r>
                      <a:endParaRPr lang="en-IE" sz="1400" b="1" u="none" strike="noStrike" kern="1200" baseline="30000" dirty="0">
                        <a:solidFill>
                          <a:schemeClr val="tx1"/>
                        </a:solidFill>
                        <a:effectLst/>
                        <a:latin typeface="+mn-lt"/>
                        <a:ea typeface="+mn-ea"/>
                        <a:cs typeface="+mn-cs"/>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7945">
                        <a:lnSpc>
                          <a:spcPct val="107000"/>
                        </a:lnSpc>
                        <a:spcBef>
                          <a:spcPts val="10"/>
                        </a:spcBef>
                        <a:spcAft>
                          <a:spcPts val="0"/>
                        </a:spcAft>
                      </a:pPr>
                      <a:r>
                        <a:rPr lang="en-US" sz="1400" dirty="0">
                          <a:solidFill>
                            <a:schemeClr val="tx1"/>
                          </a:solidFill>
                          <a:effectLst/>
                        </a:rPr>
                        <a:t>18,425</a:t>
                      </a:r>
                      <a:endParaRPr lang="en-IE" sz="14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1621290"/>
                  </a:ext>
                </a:extLst>
              </a:tr>
              <a:tr h="356734">
                <a:tc>
                  <a:txBody>
                    <a:bodyPr/>
                    <a:lstStyle/>
                    <a:p>
                      <a:pPr marR="34925" algn="ctr">
                        <a:lnSpc>
                          <a:spcPct val="107000"/>
                        </a:lnSpc>
                        <a:spcBef>
                          <a:spcPts val="10"/>
                        </a:spcBef>
                        <a:spcAft>
                          <a:spcPts val="0"/>
                        </a:spcAft>
                      </a:pPr>
                      <a:r>
                        <a:rPr lang="en-US" sz="1400" dirty="0">
                          <a:solidFill>
                            <a:schemeClr val="tx1"/>
                          </a:solidFill>
                          <a:effectLst/>
                        </a:rPr>
                        <a:t>2.</a:t>
                      </a:r>
                      <a:endParaRPr lang="en-IE" sz="12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93663" indent="0" algn="l" defTabSz="914400" rtl="0" eaLnBrk="1" latinLnBrk="0" hangingPunct="1">
                        <a:lnSpc>
                          <a:spcPct val="107000"/>
                        </a:lnSpc>
                        <a:spcBef>
                          <a:spcPts val="10"/>
                        </a:spcBef>
                        <a:spcAft>
                          <a:spcPts val="0"/>
                        </a:spcAft>
                      </a:pPr>
                      <a:r>
                        <a:rPr lang="en-US" sz="1600" b="1" kern="1200" dirty="0">
                          <a:solidFill>
                            <a:schemeClr val="dk1"/>
                          </a:solidFill>
                          <a:effectLst/>
                          <a:latin typeface="+mn-lt"/>
                          <a:ea typeface="+mn-ea"/>
                          <a:cs typeface="+mn-cs"/>
                        </a:rPr>
                        <a:t>CSO – dwelling completions for 2020</a:t>
                      </a:r>
                      <a:endParaRPr lang="en-IE" sz="1600" b="1" kern="1200" dirty="0">
                        <a:solidFill>
                          <a:schemeClr val="dk1"/>
                        </a:solidFill>
                        <a:effectLst/>
                        <a:latin typeface="+mn-lt"/>
                        <a:ea typeface="+mn-ea"/>
                        <a:cs typeface="+mn-cs"/>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7945">
                        <a:lnSpc>
                          <a:spcPts val="1395"/>
                        </a:lnSpc>
                      </a:pPr>
                      <a:r>
                        <a:rPr lang="en-US" sz="1400" dirty="0">
                          <a:solidFill>
                            <a:schemeClr val="tx1"/>
                          </a:solidFill>
                          <a:effectLst/>
                        </a:rPr>
                        <a:t>1,661</a:t>
                      </a:r>
                      <a:r>
                        <a:rPr lang="en-US" sz="1400" u="none" strike="noStrike" baseline="30000" dirty="0">
                          <a:solidFill>
                            <a:schemeClr val="tx1"/>
                          </a:solidFill>
                          <a:effectLst/>
                          <a:hlinkClick r:id="rId3" action="ppaction://hlinkfile">
                            <a:extLst>
                              <a:ext uri="{A12FA001-AC4F-418D-AE19-62706E023703}">
                                <ahyp:hlinkClr xmlns:ahyp="http://schemas.microsoft.com/office/drawing/2018/hyperlinkcolor" val="tx"/>
                              </a:ext>
                            </a:extLst>
                          </a:hlinkClick>
                        </a:rPr>
                        <a:t>3</a:t>
                      </a:r>
                      <a:endParaRPr lang="en-IE" sz="1400" baseline="300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09731606"/>
                  </a:ext>
                </a:extLst>
              </a:tr>
              <a:tr h="300942">
                <a:tc>
                  <a:txBody>
                    <a:bodyPr/>
                    <a:lstStyle/>
                    <a:p>
                      <a:pPr algn="ctr">
                        <a:lnSpc>
                          <a:spcPct val="107000"/>
                        </a:lnSpc>
                      </a:pPr>
                      <a:r>
                        <a:rPr lang="en-US" sz="1200" dirty="0">
                          <a:solidFill>
                            <a:schemeClr val="tx1"/>
                          </a:solidFill>
                          <a:effectLst/>
                        </a:rPr>
                        <a:t> </a:t>
                      </a:r>
                      <a:endParaRPr lang="en-IE" sz="12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l">
                        <a:lnSpc>
                          <a:spcPct val="107000"/>
                        </a:lnSpc>
                      </a:pPr>
                      <a:r>
                        <a:rPr lang="en-US" sz="1600" b="1" dirty="0">
                          <a:effectLst/>
                        </a:rPr>
                        <a:t>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7945">
                        <a:lnSpc>
                          <a:spcPts val="1380"/>
                        </a:lnSpc>
                      </a:pPr>
                      <a:r>
                        <a:rPr lang="en-US" sz="1400" dirty="0">
                          <a:solidFill>
                            <a:schemeClr val="tx1"/>
                          </a:solidFill>
                          <a:effectLst/>
                        </a:rPr>
                        <a:t>=</a:t>
                      </a:r>
                      <a:r>
                        <a:rPr lang="en-US" sz="1400" spc="5" dirty="0">
                          <a:solidFill>
                            <a:schemeClr val="tx1"/>
                          </a:solidFill>
                          <a:effectLst/>
                        </a:rPr>
                        <a:t> </a:t>
                      </a:r>
                      <a:r>
                        <a:rPr lang="en-US" sz="1400" dirty="0">
                          <a:solidFill>
                            <a:schemeClr val="tx1"/>
                          </a:solidFill>
                          <a:effectLst/>
                        </a:rPr>
                        <a:t>16,764/11</a:t>
                      </a:r>
                      <a:r>
                        <a:rPr lang="en-US" sz="1400" b="1" u="none" strike="noStrike" kern="1200" baseline="30000" dirty="0">
                          <a:solidFill>
                            <a:schemeClr val="tx1"/>
                          </a:solidFill>
                          <a:effectLst/>
                          <a:latin typeface="+mn-lt"/>
                          <a:ea typeface="+mn-ea"/>
                          <a:cs typeface="+mn-cs"/>
                          <a:hlinkClick r:id="rId4" action="ppaction://hlinkfile">
                            <a:extLst>
                              <a:ext uri="{A12FA001-AC4F-418D-AE19-62706E023703}">
                                <ahyp:hlinkClr xmlns:ahyp="http://schemas.microsoft.com/office/drawing/2018/hyperlinkcolor" val="tx"/>
                              </a:ext>
                            </a:extLst>
                          </a:hlinkClick>
                        </a:rPr>
                        <a:t>4</a:t>
                      </a:r>
                      <a:endParaRPr lang="en-IE" sz="1400" b="1" u="none" strike="noStrike" kern="1200" baseline="30000" dirty="0">
                        <a:solidFill>
                          <a:schemeClr val="tx1"/>
                        </a:solidFill>
                        <a:effectLst/>
                        <a:latin typeface="+mn-lt"/>
                        <a:ea typeface="+mn-ea"/>
                        <a:cs typeface="+mn-cs"/>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05551418"/>
                  </a:ext>
                </a:extLst>
              </a:tr>
              <a:tr h="327722">
                <a:tc>
                  <a:txBody>
                    <a:bodyPr/>
                    <a:lstStyle/>
                    <a:p>
                      <a:pPr marR="34925" algn="ctr">
                        <a:lnSpc>
                          <a:spcPct val="107000"/>
                        </a:lnSpc>
                      </a:pPr>
                      <a:r>
                        <a:rPr lang="en-US" sz="1400" dirty="0">
                          <a:solidFill>
                            <a:schemeClr val="tx1"/>
                          </a:solidFill>
                          <a:effectLst/>
                        </a:rPr>
                        <a:t>3.</a:t>
                      </a:r>
                      <a:endParaRPr lang="en-IE" sz="12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67945" algn="l">
                        <a:lnSpc>
                          <a:spcPct val="105000"/>
                        </a:lnSpc>
                      </a:pPr>
                      <a:r>
                        <a:rPr lang="en-US" sz="1600" b="1" dirty="0">
                          <a:effectLst/>
                        </a:rPr>
                        <a:t>Annual</a:t>
                      </a:r>
                      <a:r>
                        <a:rPr lang="en-US" sz="1600" b="1" spc="30" dirty="0">
                          <a:effectLst/>
                        </a:rPr>
                        <a:t> </a:t>
                      </a:r>
                      <a:r>
                        <a:rPr lang="en-US" sz="1600" b="1" dirty="0">
                          <a:effectLst/>
                        </a:rPr>
                        <a:t>housing</a:t>
                      </a:r>
                      <a:r>
                        <a:rPr lang="en-US" sz="1600" b="1" spc="45" dirty="0">
                          <a:effectLst/>
                        </a:rPr>
                        <a:t> </a:t>
                      </a:r>
                      <a:r>
                        <a:rPr lang="en-US" sz="1600" b="1" dirty="0">
                          <a:effectLst/>
                        </a:rPr>
                        <a:t>completion</a:t>
                      </a:r>
                      <a:r>
                        <a:rPr lang="en-US" sz="1600" b="1" spc="35" dirty="0">
                          <a:effectLst/>
                        </a:rPr>
                        <a:t> </a:t>
                      </a:r>
                      <a:r>
                        <a:rPr lang="en-US" sz="1600" b="1" dirty="0">
                          <a:effectLst/>
                        </a:rPr>
                        <a:t>target</a:t>
                      </a:r>
                      <a:r>
                        <a:rPr lang="en-US" sz="1600" b="1" spc="35" dirty="0">
                          <a:effectLst/>
                        </a:rPr>
                        <a:t> </a:t>
                      </a:r>
                      <a:r>
                        <a:rPr lang="en-US" sz="1600" b="1" dirty="0">
                          <a:effectLst/>
                        </a:rPr>
                        <a:t>for</a:t>
                      </a:r>
                      <a:r>
                        <a:rPr lang="en-US" sz="1600" b="1" spc="25" dirty="0">
                          <a:effectLst/>
                        </a:rPr>
                        <a:t> </a:t>
                      </a:r>
                      <a:r>
                        <a:rPr lang="en-US" sz="1600" b="1" dirty="0">
                          <a:effectLst/>
                        </a:rPr>
                        <a:t>Kildare</a:t>
                      </a:r>
                      <a:r>
                        <a:rPr lang="en-US" sz="1600" b="1" spc="45" dirty="0">
                          <a:effectLst/>
                        </a:rPr>
                        <a:t> </a:t>
                      </a:r>
                      <a:r>
                        <a:rPr lang="en-US" sz="1600" b="1" dirty="0">
                          <a:effectLst/>
                        </a:rPr>
                        <a:t>2021-</a:t>
                      </a:r>
                      <a:r>
                        <a:rPr lang="en-US" sz="1600" b="1" spc="-320" dirty="0">
                          <a:effectLst/>
                        </a:rPr>
                        <a:t> </a:t>
                      </a:r>
                      <a:r>
                        <a:rPr lang="en-US" sz="1600" b="1" dirty="0">
                          <a:effectLst/>
                        </a:rPr>
                        <a:t>2031</a:t>
                      </a:r>
                      <a:r>
                        <a:rPr lang="en-US" sz="1400" b="1" u="none" strike="noStrike" kern="1200" baseline="30000" dirty="0">
                          <a:solidFill>
                            <a:schemeClr val="tx1"/>
                          </a:solidFill>
                          <a:effectLst/>
                          <a:latin typeface="+mn-lt"/>
                          <a:ea typeface="+mn-ea"/>
                          <a:cs typeface="+mn-cs"/>
                          <a:hlinkClick r:id="rId5" action="ppaction://hlinkfile">
                            <a:extLst>
                              <a:ext uri="{A12FA001-AC4F-418D-AE19-62706E023703}">
                                <ahyp:hlinkClr xmlns:ahyp="http://schemas.microsoft.com/office/drawing/2018/hyperlinkcolor" val="tx"/>
                              </a:ext>
                            </a:extLst>
                          </a:hlinkClick>
                        </a:rPr>
                        <a:t>5</a:t>
                      </a:r>
                      <a:endParaRPr lang="en-IE" sz="1400" b="1" u="none" strike="noStrike" kern="1200" baseline="30000" dirty="0">
                        <a:solidFill>
                          <a:schemeClr val="tx1"/>
                        </a:solidFill>
                        <a:effectLst/>
                        <a:latin typeface="+mn-lt"/>
                        <a:ea typeface="+mn-ea"/>
                        <a:cs typeface="+mn-cs"/>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7945">
                        <a:lnSpc>
                          <a:spcPts val="1380"/>
                        </a:lnSpc>
                      </a:pPr>
                      <a:r>
                        <a:rPr lang="en-US" sz="1400" dirty="0">
                          <a:solidFill>
                            <a:schemeClr val="tx1"/>
                          </a:solidFill>
                          <a:effectLst/>
                        </a:rPr>
                        <a:t>= 1,524</a:t>
                      </a:r>
                      <a:r>
                        <a:rPr lang="en-US" sz="1400" spc="15" dirty="0">
                          <a:solidFill>
                            <a:schemeClr val="tx1"/>
                          </a:solidFill>
                          <a:effectLst/>
                        </a:rPr>
                        <a:t> </a:t>
                      </a:r>
                      <a:r>
                        <a:rPr lang="en-US" sz="1400" dirty="0">
                          <a:solidFill>
                            <a:schemeClr val="tx1"/>
                          </a:solidFill>
                          <a:effectLst/>
                        </a:rPr>
                        <a:t>x</a:t>
                      </a:r>
                      <a:r>
                        <a:rPr lang="en-US" sz="1400" spc="5" dirty="0">
                          <a:solidFill>
                            <a:schemeClr val="tx1"/>
                          </a:solidFill>
                          <a:effectLst/>
                        </a:rPr>
                        <a:t> </a:t>
                      </a:r>
                      <a:r>
                        <a:rPr lang="en-US" sz="1400" dirty="0">
                          <a:solidFill>
                            <a:schemeClr val="tx1"/>
                          </a:solidFill>
                          <a:effectLst/>
                        </a:rPr>
                        <a:t>8</a:t>
                      </a:r>
                      <a:r>
                        <a:rPr lang="en-US" sz="1400" b="1" u="none" strike="noStrike" kern="1200" baseline="30000" dirty="0">
                          <a:solidFill>
                            <a:schemeClr val="tx1"/>
                          </a:solidFill>
                          <a:effectLst/>
                          <a:latin typeface="+mn-lt"/>
                          <a:ea typeface="+mn-ea"/>
                          <a:cs typeface="+mn-cs"/>
                          <a:hlinkClick r:id="rId6" action="ppaction://hlinkfile">
                            <a:extLst>
                              <a:ext uri="{A12FA001-AC4F-418D-AE19-62706E023703}">
                                <ahyp:hlinkClr xmlns:ahyp="http://schemas.microsoft.com/office/drawing/2018/hyperlinkcolor" val="tx"/>
                              </a:ext>
                            </a:extLst>
                          </a:hlinkClick>
                        </a:rPr>
                        <a:t>6</a:t>
                      </a:r>
                      <a:endParaRPr lang="en-IE" sz="1400" b="1" u="none" strike="noStrike" kern="1200" baseline="30000" dirty="0">
                        <a:solidFill>
                          <a:schemeClr val="tx1"/>
                        </a:solidFill>
                        <a:effectLst/>
                        <a:latin typeface="+mn-lt"/>
                        <a:ea typeface="+mn-ea"/>
                        <a:cs typeface="+mn-cs"/>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73333226"/>
                  </a:ext>
                </a:extLst>
              </a:tr>
              <a:tr h="301045">
                <a:tc>
                  <a:txBody>
                    <a:bodyPr/>
                    <a:lstStyle/>
                    <a:p>
                      <a:pPr algn="ctr">
                        <a:lnSpc>
                          <a:spcPct val="107000"/>
                        </a:lnSpc>
                      </a:pPr>
                      <a:r>
                        <a:rPr lang="en-US" sz="1200" dirty="0">
                          <a:solidFill>
                            <a:schemeClr val="tx1"/>
                          </a:solidFill>
                          <a:effectLst/>
                        </a:rPr>
                        <a:t> </a:t>
                      </a:r>
                      <a:endParaRPr lang="en-IE" sz="12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l">
                        <a:lnSpc>
                          <a:spcPct val="107000"/>
                        </a:lnSpc>
                      </a:pPr>
                      <a:r>
                        <a:rPr lang="en-US" sz="1600" b="1" dirty="0">
                          <a:effectLst/>
                        </a:rPr>
                        <a:t> </a:t>
                      </a:r>
                      <a:endParaRPr lang="en-IE" sz="1600" b="1"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7945">
                        <a:lnSpc>
                          <a:spcPct val="107000"/>
                        </a:lnSpc>
                      </a:pPr>
                      <a:r>
                        <a:rPr lang="en-US" sz="1400" dirty="0">
                          <a:solidFill>
                            <a:schemeClr val="tx1"/>
                          </a:solidFill>
                          <a:effectLst/>
                        </a:rPr>
                        <a:t>=</a:t>
                      </a:r>
                      <a:r>
                        <a:rPr lang="en-US" sz="1400" spc="-10" dirty="0">
                          <a:solidFill>
                            <a:schemeClr val="tx1"/>
                          </a:solidFill>
                          <a:effectLst/>
                        </a:rPr>
                        <a:t> </a:t>
                      </a:r>
                      <a:r>
                        <a:rPr lang="en-US" sz="1400" dirty="0">
                          <a:solidFill>
                            <a:schemeClr val="tx1"/>
                          </a:solidFill>
                          <a:effectLst/>
                        </a:rPr>
                        <a:t>12,192</a:t>
                      </a:r>
                      <a:endParaRPr lang="en-IE" sz="14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9066817"/>
                  </a:ext>
                </a:extLst>
              </a:tr>
              <a:tr h="301046">
                <a:tc>
                  <a:txBody>
                    <a:bodyPr/>
                    <a:lstStyle/>
                    <a:p>
                      <a:pPr marL="0" marR="34925" indent="0" algn="ctr" defTabSz="914400" rtl="0" eaLnBrk="1" latinLnBrk="0" hangingPunct="1">
                        <a:lnSpc>
                          <a:spcPct val="107000"/>
                        </a:lnSpc>
                      </a:pPr>
                      <a:r>
                        <a:rPr lang="en-US" sz="1400" b="1" kern="1200" dirty="0">
                          <a:solidFill>
                            <a:schemeClr val="tx1"/>
                          </a:solidFill>
                          <a:effectLst/>
                          <a:latin typeface="+mn-lt"/>
                          <a:ea typeface="+mn-ea"/>
                          <a:cs typeface="+mn-cs"/>
                        </a:rPr>
                        <a:t>4.</a:t>
                      </a:r>
                      <a:endParaRPr lang="en-IE" sz="1400" b="1" kern="1200" dirty="0">
                        <a:solidFill>
                          <a:schemeClr val="tx1"/>
                        </a:solidFill>
                        <a:effectLst/>
                        <a:latin typeface="+mn-lt"/>
                        <a:ea typeface="+mn-ea"/>
                        <a:cs typeface="+mn-cs"/>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93663" indent="0" algn="l" defTabSz="914400" rtl="0" eaLnBrk="1" latinLnBrk="0" hangingPunct="1">
                        <a:lnSpc>
                          <a:spcPct val="107000"/>
                        </a:lnSpc>
                      </a:pPr>
                      <a:r>
                        <a:rPr lang="en-US" sz="1600" b="1" kern="1200" dirty="0">
                          <a:solidFill>
                            <a:schemeClr val="dk1"/>
                          </a:solidFill>
                          <a:effectLst/>
                          <a:latin typeface="+mn-lt"/>
                          <a:ea typeface="+mn-ea"/>
                          <a:cs typeface="+mn-cs"/>
                        </a:rPr>
                        <a:t>Housing completion estimates for 2021 and 2022</a:t>
                      </a:r>
                      <a:endParaRPr lang="en-IE" sz="1600" b="1" kern="1200" dirty="0">
                        <a:solidFill>
                          <a:schemeClr val="dk1"/>
                        </a:solidFill>
                        <a:effectLst/>
                        <a:latin typeface="+mn-lt"/>
                        <a:ea typeface="+mn-ea"/>
                        <a:cs typeface="+mn-cs"/>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7945">
                        <a:lnSpc>
                          <a:spcPct val="107000"/>
                        </a:lnSpc>
                      </a:pPr>
                      <a:r>
                        <a:rPr lang="en-US" sz="1400" dirty="0">
                          <a:solidFill>
                            <a:schemeClr val="tx1"/>
                          </a:solidFill>
                          <a:effectLst/>
                        </a:rPr>
                        <a:t>- 3,048</a:t>
                      </a:r>
                      <a:r>
                        <a:rPr lang="en-US" sz="1400" u="sng" baseline="30000" dirty="0">
                          <a:solidFill>
                            <a:schemeClr val="tx1"/>
                          </a:solidFill>
                          <a:effectLst/>
                          <a:hlinkClick r:id="rId7" action="ppaction://hlinkfile">
                            <a:extLst>
                              <a:ext uri="{A12FA001-AC4F-418D-AE19-62706E023703}">
                                <ahyp:hlinkClr xmlns:ahyp="http://schemas.microsoft.com/office/drawing/2018/hyperlinkcolor" val="tx"/>
                              </a:ext>
                            </a:extLst>
                          </a:hlinkClick>
                        </a:rPr>
                        <a:t>7</a:t>
                      </a:r>
                      <a:endParaRPr lang="en-IE" sz="1400" baseline="300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7669257"/>
                  </a:ext>
                </a:extLst>
              </a:tr>
              <a:tr h="331827">
                <a:tc>
                  <a:txBody>
                    <a:bodyPr/>
                    <a:lstStyle/>
                    <a:p>
                      <a:pPr marL="0" marR="34925" indent="0" algn="ctr" defTabSz="914400" rtl="0" eaLnBrk="1" latinLnBrk="0" hangingPunct="1">
                        <a:lnSpc>
                          <a:spcPct val="107000"/>
                        </a:lnSpc>
                      </a:pPr>
                      <a:r>
                        <a:rPr lang="en-US" sz="1400" b="1" kern="1200" dirty="0">
                          <a:solidFill>
                            <a:schemeClr val="tx1"/>
                          </a:solidFill>
                          <a:effectLst/>
                          <a:latin typeface="+mn-lt"/>
                          <a:ea typeface="+mn-ea"/>
                          <a:cs typeface="+mn-cs"/>
                        </a:rPr>
                        <a:t>5.</a:t>
                      </a:r>
                      <a:endParaRPr lang="en-IE" sz="1400" b="1" kern="1200" dirty="0">
                        <a:solidFill>
                          <a:schemeClr val="tx1"/>
                        </a:solidFill>
                        <a:effectLst/>
                        <a:latin typeface="+mn-lt"/>
                        <a:ea typeface="+mn-ea"/>
                        <a:cs typeface="+mn-cs"/>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93663" indent="0" algn="l">
                        <a:lnSpc>
                          <a:spcPct val="107000"/>
                        </a:lnSpc>
                      </a:pPr>
                      <a:r>
                        <a:rPr lang="en-US" sz="1600" kern="1200" dirty="0">
                          <a:solidFill>
                            <a:schemeClr val="dk1"/>
                          </a:solidFill>
                          <a:effectLst/>
                          <a:latin typeface="+mn-lt"/>
                          <a:ea typeface="+mn-ea"/>
                          <a:cs typeface="+mn-cs"/>
                        </a:rPr>
                        <a:t>CDP housing target to end of Plan period</a:t>
                      </a:r>
                      <a:endParaRPr lang="en-IE" sz="1600" kern="1200" dirty="0">
                        <a:solidFill>
                          <a:schemeClr val="dk1"/>
                        </a:solidFill>
                        <a:effectLst/>
                        <a:latin typeface="+mn-lt"/>
                        <a:ea typeface="+mn-ea"/>
                        <a:cs typeface="+mn-cs"/>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7945">
                        <a:lnSpc>
                          <a:spcPct val="107000"/>
                        </a:lnSpc>
                      </a:pPr>
                      <a:r>
                        <a:rPr lang="en-US" sz="1400" dirty="0">
                          <a:solidFill>
                            <a:schemeClr val="tx1"/>
                          </a:solidFill>
                          <a:effectLst/>
                        </a:rPr>
                        <a:t>= 9,144</a:t>
                      </a:r>
                      <a:endParaRPr lang="en-IE" sz="14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3264155794"/>
                  </a:ext>
                </a:extLst>
              </a:tr>
            </a:tbl>
          </a:graphicData>
        </a:graphic>
      </p:graphicFrame>
      <p:sp>
        <p:nvSpPr>
          <p:cNvPr id="8" name="Rectangle 7">
            <a:extLst>
              <a:ext uri="{FF2B5EF4-FFF2-40B4-BE49-F238E27FC236}">
                <a16:creationId xmlns:a16="http://schemas.microsoft.com/office/drawing/2014/main" id="{8490110C-D3DD-4A11-A359-819F29CB467C}"/>
              </a:ext>
            </a:extLst>
          </p:cNvPr>
          <p:cNvSpPr/>
          <p:nvPr/>
        </p:nvSpPr>
        <p:spPr>
          <a:xfrm>
            <a:off x="1632347" y="1558275"/>
            <a:ext cx="3587092" cy="877333"/>
          </a:xfrm>
          <a:prstGeom prst="rect">
            <a:avLst/>
          </a:prstGeom>
          <a:solidFill>
            <a:schemeClr val="bg1">
              <a:lumMod val="95000"/>
            </a:schemeClr>
          </a:solidFill>
          <a:ln w="349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latin typeface="Arial" panose="020B0604020202020204" pitchFamily="34" charset="0"/>
                <a:cs typeface="Arial" panose="020B0604020202020204" pitchFamily="34" charset="0"/>
              </a:rPr>
              <a:t>Kildare allocation in the NPF/RSES</a:t>
            </a:r>
            <a:endParaRPr lang="en-IE"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028FE48E-731F-4943-8E53-E70965A7D19C}"/>
              </a:ext>
            </a:extLst>
          </p:cNvPr>
          <p:cNvSpPr/>
          <p:nvPr/>
        </p:nvSpPr>
        <p:spPr>
          <a:xfrm>
            <a:off x="7138785" y="1532724"/>
            <a:ext cx="3589721" cy="887271"/>
          </a:xfrm>
          <a:prstGeom prst="rect">
            <a:avLst/>
          </a:prstGeom>
          <a:solidFill>
            <a:schemeClr val="bg1">
              <a:lumMod val="95000"/>
            </a:schemeClr>
          </a:solidFill>
          <a:ln w="349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latin typeface="Arial" panose="020B0604020202020204" pitchFamily="34" charset="0"/>
                <a:cs typeface="Arial" panose="020B0604020202020204" pitchFamily="34" charset="0"/>
              </a:rPr>
              <a:t>Housing Supply Target Methodology Guidelines from the </a:t>
            </a:r>
            <a:r>
              <a:rPr lang="en-US" dirty="0" err="1">
                <a:solidFill>
                  <a:prstClr val="black"/>
                </a:solidFill>
                <a:latin typeface="Arial" panose="020B0604020202020204" pitchFamily="34" charset="0"/>
                <a:cs typeface="Arial" panose="020B0604020202020204" pitchFamily="34" charset="0"/>
              </a:rPr>
              <a:t>DoHLGH</a:t>
            </a:r>
            <a:endParaRPr lang="en-IE" dirty="0">
              <a:solidFill>
                <a:prstClr val="black"/>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1C7F9F0D-7A8B-4770-A79B-F3BBF506E36D}"/>
              </a:ext>
            </a:extLst>
          </p:cNvPr>
          <p:cNvSpPr txBox="1">
            <a:spLocks/>
          </p:cNvSpPr>
          <p:nvPr/>
        </p:nvSpPr>
        <p:spPr>
          <a:xfrm>
            <a:off x="386382" y="947510"/>
            <a:ext cx="11195308" cy="39713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285750" indent="-285750">
              <a:lnSpc>
                <a:spcPct val="100000"/>
              </a:lnSpc>
              <a:spcBef>
                <a:spcPts val="0"/>
              </a:spcBef>
              <a:buFont typeface="Arial" panose="020B0604020202020204" pitchFamily="34" charset="0"/>
              <a:buChar char="•"/>
              <a:defRPr/>
            </a:pPr>
            <a:r>
              <a:rPr lang="en-IE" sz="1800" dirty="0">
                <a:solidFill>
                  <a:srgbClr val="000000"/>
                </a:solidFill>
                <a:latin typeface="Arial" panose="020B0604020202020204" pitchFamily="34" charset="0"/>
                <a:ea typeface="+mn-ea"/>
                <a:cs typeface="Arial" panose="020B0604020202020204" pitchFamily="34" charset="0"/>
              </a:rPr>
              <a:t>The population growth &amp; new housing distribution </a:t>
            </a:r>
            <a:r>
              <a:rPr lang="en-IE" sz="1800" dirty="0">
                <a:latin typeface="Arial" panose="020B0604020202020204" pitchFamily="34" charset="0"/>
                <a:cs typeface="Arial" panose="020B0604020202020204" pitchFamily="34" charset="0"/>
              </a:rPr>
              <a:t>set out in the plan are based on</a:t>
            </a:r>
            <a:r>
              <a:rPr lang="en-IE" sz="1800" dirty="0">
                <a:solidFill>
                  <a:srgbClr val="000000"/>
                </a:solidFill>
                <a:latin typeface="Arial" panose="020B0604020202020204" pitchFamily="34" charset="0"/>
                <a:ea typeface="+mn-ea"/>
                <a:cs typeface="Arial" panose="020B0604020202020204" pitchFamily="34" charset="0"/>
              </a:rPr>
              <a:t>:</a:t>
            </a:r>
          </a:p>
        </p:txBody>
      </p:sp>
      <p:pic>
        <p:nvPicPr>
          <p:cNvPr id="12" name="Graphic 11" descr="House outline">
            <a:extLst>
              <a:ext uri="{FF2B5EF4-FFF2-40B4-BE49-F238E27FC236}">
                <a16:creationId xmlns:a16="http://schemas.microsoft.com/office/drawing/2014/main" id="{FFF467F6-9882-4315-BCA0-789E51747B80}"/>
              </a:ext>
            </a:extLst>
          </p:cNvPr>
          <p:cNvPicPr>
            <a:picLocks noChangeAspect="1"/>
          </p:cNvPicPr>
          <p:nvPr/>
        </p:nvPicPr>
        <p:blipFill>
          <a:blip r:embed="rId8">
            <a:duotone>
              <a:schemeClr val="accent2">
                <a:shade val="45000"/>
                <a:satMod val="135000"/>
              </a:schemeClr>
              <a:prstClr val="white"/>
            </a:duotone>
            <a:extLst>
              <a:ext uri="{96DAC541-7B7A-43D3-8B79-37D633B846F1}">
                <asvg:svgBlip xmlns:asvg="http://schemas.microsoft.com/office/drawing/2016/SVG/main" r:embed="rId9"/>
              </a:ext>
            </a:extLst>
          </a:blip>
          <a:stretch>
            <a:fillRect/>
          </a:stretch>
        </p:blipFill>
        <p:spPr>
          <a:xfrm>
            <a:off x="7138785" y="4705854"/>
            <a:ext cx="914400" cy="914400"/>
          </a:xfrm>
          <a:prstGeom prst="rect">
            <a:avLst/>
          </a:prstGeom>
        </p:spPr>
      </p:pic>
      <p:sp>
        <p:nvSpPr>
          <p:cNvPr id="2" name="Rectangle: Rounded Corners 1">
            <a:extLst>
              <a:ext uri="{FF2B5EF4-FFF2-40B4-BE49-F238E27FC236}">
                <a16:creationId xmlns:a16="http://schemas.microsoft.com/office/drawing/2014/main" id="{2BCC3BFE-7871-4914-A1F5-FB79057E92FB}"/>
              </a:ext>
            </a:extLst>
          </p:cNvPr>
          <p:cNvSpPr/>
          <p:nvPr/>
        </p:nvSpPr>
        <p:spPr>
          <a:xfrm>
            <a:off x="8133522" y="4492558"/>
            <a:ext cx="3853482" cy="1340992"/>
          </a:xfrm>
          <a:prstGeom prst="roundRect">
            <a:avLst/>
          </a:prstGeom>
          <a:solidFill>
            <a:schemeClr val="bg1">
              <a:lumMod val="85000"/>
            </a:schemeClr>
          </a:solidFill>
          <a:ln w="476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annual housing delivery average for County Kildare over the 9-year period between </a:t>
            </a:r>
            <a:r>
              <a:rPr kumimoji="0" lang="en-GB" b="0"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2011 and 2020</a:t>
            </a:r>
            <a:r>
              <a:rPr kumimoji="0" lang="en-GB" b="0" i="0" u="sng"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a:t>
            </a:r>
            <a:r>
              <a:rPr kumimoji="0" lang="en-GB" b="1" i="1" u="sng"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is 882 units/year.</a:t>
            </a:r>
            <a:endParaRPr kumimoji="0" lang="en-GB" b="1" i="1"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endParaRPr>
          </a:p>
        </p:txBody>
      </p:sp>
      <p:pic>
        <p:nvPicPr>
          <p:cNvPr id="15" name="Graphic 14" descr="Badge 1 outline">
            <a:extLst>
              <a:ext uri="{FF2B5EF4-FFF2-40B4-BE49-F238E27FC236}">
                <a16:creationId xmlns:a16="http://schemas.microsoft.com/office/drawing/2014/main" id="{C433060E-767E-4A2C-84A4-A58E3E7DC34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46732" y="1558275"/>
            <a:ext cx="914400" cy="914400"/>
          </a:xfrm>
          <a:prstGeom prst="rect">
            <a:avLst/>
          </a:prstGeom>
        </p:spPr>
      </p:pic>
      <p:pic>
        <p:nvPicPr>
          <p:cNvPr id="17" name="Graphic 16" descr="Badge outline">
            <a:extLst>
              <a:ext uri="{FF2B5EF4-FFF2-40B4-BE49-F238E27FC236}">
                <a16:creationId xmlns:a16="http://schemas.microsoft.com/office/drawing/2014/main" id="{113B1EBF-3EC2-4527-A1A3-0479CAEDB01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984036" y="1521849"/>
            <a:ext cx="914400" cy="914400"/>
          </a:xfrm>
          <a:prstGeom prst="rect">
            <a:avLst/>
          </a:prstGeom>
        </p:spPr>
      </p:pic>
      <p:pic>
        <p:nvPicPr>
          <p:cNvPr id="13" name="Picture 12" descr="Icon&#10;&#10;Description automatically generated">
            <a:extLst>
              <a:ext uri="{FF2B5EF4-FFF2-40B4-BE49-F238E27FC236}">
                <a16:creationId xmlns:a16="http://schemas.microsoft.com/office/drawing/2014/main" id="{4E699035-73B1-49A6-AAC3-7EC731E449DA}"/>
              </a:ext>
            </a:extLst>
          </p:cNvPr>
          <p:cNvPicPr>
            <a:picLocks noChangeAspect="1"/>
          </p:cNvPicPr>
          <p:nvPr/>
        </p:nvPicPr>
        <p:blipFill rotWithShape="1">
          <a:blip r:embed="rId14"/>
          <a:srcRect l="10685" r="10654" b="-3"/>
          <a:stretch/>
        </p:blipFill>
        <p:spPr>
          <a:xfrm>
            <a:off x="11485756" y="5910490"/>
            <a:ext cx="706244" cy="897859"/>
          </a:xfrm>
          <a:prstGeom prst="rect">
            <a:avLst/>
          </a:prstGeom>
        </p:spPr>
      </p:pic>
    </p:spTree>
    <p:extLst>
      <p:ext uri="{BB962C8B-B14F-4D97-AF65-F5344CB8AC3E}">
        <p14:creationId xmlns:p14="http://schemas.microsoft.com/office/powerpoint/2010/main" val="3795646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58999"/>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58999"/>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58999"/>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58999"/>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58999"/>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58999"/>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58999"/>
                                          </p:stCondLst>
                                        </p:cTn>
                                        <p:tgtEl>
                                          <p:spTgt spid="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58999"/>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58999"/>
                                          </p:stCondLst>
                                        </p:cTn>
                                        <p:tgtEl>
                                          <p:spTgt spid="1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589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P spid="8" grpId="0" animBg="1"/>
      <p:bldP spid="9" grpId="0" animBg="1"/>
      <p:bldP spid="10" grpId="0"/>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75D6C10-B5A7-4715-803E-0501C9C2CC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1334A2DF-914C-4C2B-889B-44AAD25B437A}"/>
              </a:ext>
            </a:extLst>
          </p:cNvPr>
          <p:cNvSpPr>
            <a:spLocks noGrp="1"/>
          </p:cNvSpPr>
          <p:nvPr>
            <p:ph idx="1"/>
          </p:nvPr>
        </p:nvSpPr>
        <p:spPr>
          <a:xfrm>
            <a:off x="841248" y="4624330"/>
            <a:ext cx="3976496" cy="1521620"/>
          </a:xfrm>
        </p:spPr>
        <p:txBody>
          <a:bodyPr vert="horz" lIns="91440" tIns="45720" rIns="91440" bIns="45720" rtlCol="0">
            <a:normAutofit/>
          </a:bodyPr>
          <a:lstStyle/>
          <a:p>
            <a:pPr marL="0" indent="0">
              <a:buNone/>
            </a:pPr>
            <a:r>
              <a:rPr lang="en-US" sz="2400" kern="1200" dirty="0">
                <a:solidFill>
                  <a:schemeClr val="tx1"/>
                </a:solidFill>
                <a:latin typeface="+mn-lt"/>
                <a:ea typeface="+mn-ea"/>
                <a:cs typeface="+mn-cs"/>
              </a:rPr>
              <a:t> </a:t>
            </a:r>
          </a:p>
        </p:txBody>
      </p:sp>
      <p:sp>
        <p:nvSpPr>
          <p:cNvPr id="8" name="Title 1">
            <a:extLst>
              <a:ext uri="{FF2B5EF4-FFF2-40B4-BE49-F238E27FC236}">
                <a16:creationId xmlns:a16="http://schemas.microsoft.com/office/drawing/2014/main" id="{B65025B9-22AC-4AB6-8BC5-14AC125FE838}"/>
              </a:ext>
            </a:extLst>
          </p:cNvPr>
          <p:cNvSpPr>
            <a:spLocks noGrp="1"/>
          </p:cNvSpPr>
          <p:nvPr>
            <p:ph type="title"/>
          </p:nvPr>
        </p:nvSpPr>
        <p:spPr>
          <a:xfrm>
            <a:off x="477287" y="110723"/>
            <a:ext cx="10515600" cy="752475"/>
          </a:xfrm>
        </p:spPr>
        <p:txBody>
          <a:bodyPr>
            <a:noAutofit/>
          </a:bodyPr>
          <a:lstStyle/>
          <a:p>
            <a:pPr algn="ctr"/>
            <a:r>
              <a:rPr lang="en-US" sz="3200" b="1" dirty="0">
                <a:solidFill>
                  <a:schemeClr val="accent5">
                    <a:lumMod val="50000"/>
                  </a:schemeClr>
                </a:solidFill>
                <a:latin typeface="+mn-lt"/>
              </a:rPr>
              <a:t>Housing Strategy &amp; HNDA</a:t>
            </a:r>
            <a:endParaRPr lang="en-IE" sz="3200" b="1" dirty="0">
              <a:solidFill>
                <a:schemeClr val="accent5">
                  <a:lumMod val="50000"/>
                </a:schemeClr>
              </a:solidFill>
              <a:latin typeface="+mn-lt"/>
            </a:endParaRPr>
          </a:p>
        </p:txBody>
      </p:sp>
      <p:sp>
        <p:nvSpPr>
          <p:cNvPr id="7" name="Rectangle: Rounded Corners 6">
            <a:extLst>
              <a:ext uri="{FF2B5EF4-FFF2-40B4-BE49-F238E27FC236}">
                <a16:creationId xmlns:a16="http://schemas.microsoft.com/office/drawing/2014/main" id="{F5E473DF-67F8-4443-B24D-A7B78C8CD5E3}"/>
              </a:ext>
            </a:extLst>
          </p:cNvPr>
          <p:cNvSpPr/>
          <p:nvPr/>
        </p:nvSpPr>
        <p:spPr>
          <a:xfrm>
            <a:off x="206917" y="1206635"/>
            <a:ext cx="2981619" cy="1348545"/>
          </a:xfrm>
          <a:prstGeom prst="roundRect">
            <a:avLst/>
          </a:prstGeom>
          <a:solidFill>
            <a:schemeClr val="tx2">
              <a:lumMod val="20000"/>
              <a:lumOff val="80000"/>
            </a:schemeClr>
          </a:solidFill>
          <a:ln w="349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cs typeface="Arial" panose="020B0604020202020204" pitchFamily="34" charset="0"/>
              </a:rPr>
              <a:t>Mandatory requirement under the </a:t>
            </a:r>
            <a:r>
              <a:rPr lang="en-US" b="1" i="1" dirty="0">
                <a:solidFill>
                  <a:schemeClr val="tx1"/>
                </a:solidFill>
                <a:cs typeface="Arial" panose="020B0604020202020204" pitchFamily="34" charset="0"/>
              </a:rPr>
              <a:t>Planning and Development Act 2000 (as amended). </a:t>
            </a:r>
            <a:endParaRPr lang="en-IE" b="1" i="1" dirty="0">
              <a:solidFill>
                <a:schemeClr val="tx1"/>
              </a:solidFill>
              <a:cs typeface="Arial" panose="020B0604020202020204" pitchFamily="34" charset="0"/>
            </a:endParaRPr>
          </a:p>
        </p:txBody>
      </p:sp>
      <p:pic>
        <p:nvPicPr>
          <p:cNvPr id="10" name="Picture 9" descr="Icon&#10;&#10;Description automatically generated">
            <a:extLst>
              <a:ext uri="{FF2B5EF4-FFF2-40B4-BE49-F238E27FC236}">
                <a16:creationId xmlns:a16="http://schemas.microsoft.com/office/drawing/2014/main" id="{DB6FC9FE-B741-41E9-B72A-9ECF64382956}"/>
              </a:ext>
            </a:extLst>
          </p:cNvPr>
          <p:cNvPicPr>
            <a:picLocks noChangeAspect="1"/>
          </p:cNvPicPr>
          <p:nvPr/>
        </p:nvPicPr>
        <p:blipFill rotWithShape="1">
          <a:blip r:embed="rId3">
            <a:duotone>
              <a:schemeClr val="accent1">
                <a:shade val="45000"/>
                <a:satMod val="135000"/>
              </a:schemeClr>
              <a:prstClr val="white"/>
            </a:duotone>
          </a:blip>
          <a:srcRect l="10685" r="10654" b="-3"/>
          <a:stretch/>
        </p:blipFill>
        <p:spPr>
          <a:xfrm>
            <a:off x="11350752" y="5739255"/>
            <a:ext cx="829373" cy="1054395"/>
          </a:xfrm>
          <a:prstGeom prst="rect">
            <a:avLst/>
          </a:prstGeom>
        </p:spPr>
      </p:pic>
      <p:sp>
        <p:nvSpPr>
          <p:cNvPr id="11" name="Rectangle: Rounded Corners 10">
            <a:extLst>
              <a:ext uri="{FF2B5EF4-FFF2-40B4-BE49-F238E27FC236}">
                <a16:creationId xmlns:a16="http://schemas.microsoft.com/office/drawing/2014/main" id="{C220004F-A92A-4264-B91A-987B5350BF24}"/>
              </a:ext>
            </a:extLst>
          </p:cNvPr>
          <p:cNvSpPr/>
          <p:nvPr/>
        </p:nvSpPr>
        <p:spPr>
          <a:xfrm>
            <a:off x="3834955" y="865459"/>
            <a:ext cx="4791074" cy="2076336"/>
          </a:xfrm>
          <a:prstGeom prst="roundRect">
            <a:avLst/>
          </a:prstGeom>
          <a:solidFill>
            <a:schemeClr val="tx2">
              <a:lumMod val="20000"/>
              <a:lumOff val="80000"/>
            </a:schemeClr>
          </a:solidFill>
          <a:ln w="349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cs typeface="Arial" panose="020B0604020202020204" pitchFamily="34" charset="0"/>
              </a:rPr>
              <a:t>Section 94(4)(a) of the Planning and Development Act 2000, now requires that a housing strategy include an estimate of the amount of:</a:t>
            </a:r>
            <a:endParaRPr lang="en-US" sz="800" dirty="0">
              <a:solidFill>
                <a:schemeClr val="tx1"/>
              </a:solidFill>
            </a:endParaRPr>
          </a:p>
          <a:p>
            <a:r>
              <a:rPr lang="en-US" b="1" i="1" dirty="0">
                <a:solidFill>
                  <a:schemeClr val="tx1"/>
                </a:solidFill>
                <a:cs typeface="Arial" panose="020B0604020202020204" pitchFamily="34" charset="0"/>
              </a:rPr>
              <a:t>i - Social housing</a:t>
            </a:r>
          </a:p>
          <a:p>
            <a:r>
              <a:rPr lang="en-US" b="1" i="1" dirty="0">
                <a:solidFill>
                  <a:schemeClr val="tx1"/>
                </a:solidFill>
                <a:cs typeface="Arial" panose="020B0604020202020204" pitchFamily="34" charset="0"/>
              </a:rPr>
              <a:t>ii - Affordable housing</a:t>
            </a:r>
          </a:p>
          <a:p>
            <a:r>
              <a:rPr lang="en-US" b="1" i="1" dirty="0">
                <a:solidFill>
                  <a:schemeClr val="tx1"/>
                </a:solidFill>
                <a:cs typeface="Arial" panose="020B0604020202020204" pitchFamily="34" charset="0"/>
              </a:rPr>
              <a:t>iii - Cost rental housing</a:t>
            </a:r>
          </a:p>
        </p:txBody>
      </p:sp>
      <p:pic>
        <p:nvPicPr>
          <p:cNvPr id="18" name="Picture 17">
            <a:extLst>
              <a:ext uri="{FF2B5EF4-FFF2-40B4-BE49-F238E27FC236}">
                <a16:creationId xmlns:a16="http://schemas.microsoft.com/office/drawing/2014/main" id="{87AC07B9-64DE-4A46-A723-D202A4CA5CC9}"/>
              </a:ext>
            </a:extLst>
          </p:cNvPr>
          <p:cNvPicPr>
            <a:picLocks noChangeAspect="1"/>
          </p:cNvPicPr>
          <p:nvPr/>
        </p:nvPicPr>
        <p:blipFill>
          <a:blip r:embed="rId4"/>
          <a:stretch>
            <a:fillRect/>
          </a:stretch>
        </p:blipFill>
        <p:spPr>
          <a:xfrm>
            <a:off x="9002078" y="2876394"/>
            <a:ext cx="2323469" cy="3220176"/>
          </a:xfrm>
          <a:prstGeom prst="rect">
            <a:avLst/>
          </a:prstGeom>
        </p:spPr>
      </p:pic>
      <p:graphicFrame>
        <p:nvGraphicFramePr>
          <p:cNvPr id="19" name="Table 18">
            <a:extLst>
              <a:ext uri="{FF2B5EF4-FFF2-40B4-BE49-F238E27FC236}">
                <a16:creationId xmlns:a16="http://schemas.microsoft.com/office/drawing/2014/main" id="{97AAAD77-D12A-435B-8C95-A71E91A9DF9A}"/>
              </a:ext>
            </a:extLst>
          </p:cNvPr>
          <p:cNvGraphicFramePr>
            <a:graphicFrameLocks noGrp="1"/>
          </p:cNvGraphicFramePr>
          <p:nvPr>
            <p:extLst>
              <p:ext uri="{D42A27DB-BD31-4B8C-83A1-F6EECF244321}">
                <p14:modId xmlns:p14="http://schemas.microsoft.com/office/powerpoint/2010/main" val="2132611554"/>
              </p:ext>
            </p:extLst>
          </p:nvPr>
        </p:nvGraphicFramePr>
        <p:xfrm>
          <a:off x="704528" y="3106945"/>
          <a:ext cx="6872395" cy="2944481"/>
        </p:xfrm>
        <a:graphic>
          <a:graphicData uri="http://schemas.openxmlformats.org/drawingml/2006/table">
            <a:tbl>
              <a:tblPr firstRow="1" firstCol="1" bandRow="1">
                <a:tableStyleId>{7DF18680-E054-41AD-8BC1-D1AEF772440D}</a:tableStyleId>
              </a:tblPr>
              <a:tblGrid>
                <a:gridCol w="1837785">
                  <a:extLst>
                    <a:ext uri="{9D8B030D-6E8A-4147-A177-3AD203B41FA5}">
                      <a16:colId xmlns:a16="http://schemas.microsoft.com/office/drawing/2014/main" val="1119587724"/>
                    </a:ext>
                  </a:extLst>
                </a:gridCol>
                <a:gridCol w="2581948">
                  <a:extLst>
                    <a:ext uri="{9D8B030D-6E8A-4147-A177-3AD203B41FA5}">
                      <a16:colId xmlns:a16="http://schemas.microsoft.com/office/drawing/2014/main" val="719027135"/>
                    </a:ext>
                  </a:extLst>
                </a:gridCol>
                <a:gridCol w="2452662">
                  <a:extLst>
                    <a:ext uri="{9D8B030D-6E8A-4147-A177-3AD203B41FA5}">
                      <a16:colId xmlns:a16="http://schemas.microsoft.com/office/drawing/2014/main" val="4114675371"/>
                    </a:ext>
                  </a:extLst>
                </a:gridCol>
              </a:tblGrid>
              <a:tr h="642507">
                <a:tc>
                  <a:txBody>
                    <a:bodyPr/>
                    <a:lstStyle/>
                    <a:p>
                      <a:pPr indent="920115" algn="just">
                        <a:lnSpc>
                          <a:spcPct val="107000"/>
                        </a:lnSpc>
                        <a:spcBef>
                          <a:spcPts val="600"/>
                        </a:spcBef>
                        <a:spcAft>
                          <a:spcPts val="600"/>
                        </a:spcAft>
                      </a:pPr>
                      <a:r>
                        <a:rPr lang="en-IE" sz="1400" dirty="0">
                          <a:effectLst/>
                        </a:rPr>
                        <a:t> </a:t>
                      </a:r>
                      <a:endParaRPr lang="en-IE" sz="18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tc>
                  <a:txBody>
                    <a:bodyPr/>
                    <a:lstStyle/>
                    <a:p>
                      <a:pPr algn="ctr">
                        <a:lnSpc>
                          <a:spcPct val="107000"/>
                        </a:lnSpc>
                        <a:spcBef>
                          <a:spcPts val="600"/>
                        </a:spcBef>
                        <a:spcAft>
                          <a:spcPts val="600"/>
                        </a:spcAft>
                      </a:pPr>
                      <a:r>
                        <a:rPr lang="en-IE" sz="1400" dirty="0">
                          <a:effectLst/>
                        </a:rPr>
                        <a:t>% Tenure Breakdown</a:t>
                      </a:r>
                      <a:endParaRPr lang="en-IE" sz="18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tc>
                  <a:txBody>
                    <a:bodyPr/>
                    <a:lstStyle/>
                    <a:p>
                      <a:pPr algn="ctr">
                        <a:lnSpc>
                          <a:spcPct val="107000"/>
                        </a:lnSpc>
                        <a:spcBef>
                          <a:spcPts val="600"/>
                        </a:spcBef>
                        <a:spcAft>
                          <a:spcPts val="600"/>
                        </a:spcAft>
                      </a:pPr>
                      <a:r>
                        <a:rPr lang="en-IE" sz="1400" dirty="0">
                          <a:effectLst/>
                        </a:rPr>
                        <a:t>Number of New Dwellings 2023-2031</a:t>
                      </a:r>
                      <a:endParaRPr lang="en-IE" sz="18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extLst>
                  <a:ext uri="{0D108BD9-81ED-4DB2-BD59-A6C34878D82A}">
                    <a16:rowId xmlns:a16="http://schemas.microsoft.com/office/drawing/2014/main" val="3052530153"/>
                  </a:ext>
                </a:extLst>
              </a:tr>
              <a:tr h="425121">
                <a:tc>
                  <a:txBody>
                    <a:bodyPr/>
                    <a:lstStyle/>
                    <a:p>
                      <a:pPr indent="13970" algn="l">
                        <a:lnSpc>
                          <a:spcPct val="107000"/>
                        </a:lnSpc>
                        <a:spcBef>
                          <a:spcPts val="600"/>
                        </a:spcBef>
                        <a:spcAft>
                          <a:spcPts val="600"/>
                        </a:spcAft>
                      </a:pPr>
                      <a:r>
                        <a:rPr lang="en-IE" sz="1400" dirty="0">
                          <a:effectLst/>
                        </a:rPr>
                        <a:t>New private ownership homes</a:t>
                      </a:r>
                      <a:endParaRPr lang="en-IE" sz="18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tc>
                  <a:txBody>
                    <a:bodyPr/>
                    <a:lstStyle/>
                    <a:p>
                      <a:pPr indent="380365" algn="ctr">
                        <a:lnSpc>
                          <a:spcPct val="107000"/>
                        </a:lnSpc>
                        <a:spcBef>
                          <a:spcPts val="600"/>
                        </a:spcBef>
                        <a:spcAft>
                          <a:spcPts val="600"/>
                        </a:spcAft>
                      </a:pPr>
                      <a:r>
                        <a:rPr lang="en-IE" sz="1400" dirty="0">
                          <a:effectLst/>
                        </a:rPr>
                        <a:t>31.50%</a:t>
                      </a:r>
                      <a:endParaRPr lang="en-IE" sz="18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tc>
                  <a:txBody>
                    <a:bodyPr/>
                    <a:lstStyle/>
                    <a:p>
                      <a:pPr indent="380365" algn="ctr">
                        <a:lnSpc>
                          <a:spcPct val="107000"/>
                        </a:lnSpc>
                        <a:spcBef>
                          <a:spcPts val="600"/>
                        </a:spcBef>
                        <a:spcAft>
                          <a:spcPts val="600"/>
                        </a:spcAft>
                      </a:pPr>
                      <a:r>
                        <a:rPr lang="en-IE" sz="1400" dirty="0">
                          <a:effectLst/>
                        </a:rPr>
                        <a:t>4360</a:t>
                      </a:r>
                      <a:endParaRPr lang="en-IE" sz="18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extLst>
                  <a:ext uri="{0D108BD9-81ED-4DB2-BD59-A6C34878D82A}">
                    <a16:rowId xmlns:a16="http://schemas.microsoft.com/office/drawing/2014/main" val="3467824322"/>
                  </a:ext>
                </a:extLst>
              </a:tr>
              <a:tr h="425121">
                <a:tc>
                  <a:txBody>
                    <a:bodyPr/>
                    <a:lstStyle/>
                    <a:p>
                      <a:pPr indent="13970" algn="l">
                        <a:lnSpc>
                          <a:spcPct val="107000"/>
                        </a:lnSpc>
                        <a:spcBef>
                          <a:spcPts val="600"/>
                        </a:spcBef>
                        <a:spcAft>
                          <a:spcPts val="600"/>
                        </a:spcAft>
                      </a:pPr>
                      <a:r>
                        <a:rPr lang="en-IE" sz="1400" dirty="0">
                          <a:effectLst/>
                        </a:rPr>
                        <a:t>New private rental homes</a:t>
                      </a:r>
                      <a:endParaRPr lang="en-IE" sz="18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tc>
                  <a:txBody>
                    <a:bodyPr/>
                    <a:lstStyle/>
                    <a:p>
                      <a:pPr indent="380365" algn="ctr">
                        <a:lnSpc>
                          <a:spcPct val="107000"/>
                        </a:lnSpc>
                        <a:spcBef>
                          <a:spcPts val="600"/>
                        </a:spcBef>
                        <a:spcAft>
                          <a:spcPts val="600"/>
                        </a:spcAft>
                      </a:pPr>
                      <a:r>
                        <a:rPr lang="en-IE" sz="1400" dirty="0">
                          <a:effectLst/>
                        </a:rPr>
                        <a:t>27.70%</a:t>
                      </a:r>
                      <a:endParaRPr lang="en-IE" sz="18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tc>
                  <a:txBody>
                    <a:bodyPr/>
                    <a:lstStyle/>
                    <a:p>
                      <a:pPr indent="380365" algn="ctr">
                        <a:lnSpc>
                          <a:spcPct val="107000"/>
                        </a:lnSpc>
                        <a:spcBef>
                          <a:spcPts val="600"/>
                        </a:spcBef>
                        <a:spcAft>
                          <a:spcPts val="600"/>
                        </a:spcAft>
                      </a:pPr>
                      <a:r>
                        <a:rPr lang="en-IE" sz="1400" dirty="0">
                          <a:effectLst/>
                        </a:rPr>
                        <a:t>3834</a:t>
                      </a:r>
                      <a:endParaRPr lang="en-IE" sz="18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extLst>
                  <a:ext uri="{0D108BD9-81ED-4DB2-BD59-A6C34878D82A}">
                    <a16:rowId xmlns:a16="http://schemas.microsoft.com/office/drawing/2014/main" val="764899586"/>
                  </a:ext>
                </a:extLst>
              </a:tr>
              <a:tr h="642507">
                <a:tc>
                  <a:txBody>
                    <a:bodyPr/>
                    <a:lstStyle/>
                    <a:p>
                      <a:pPr indent="13970" algn="l">
                        <a:lnSpc>
                          <a:spcPct val="107000"/>
                        </a:lnSpc>
                        <a:spcBef>
                          <a:spcPts val="600"/>
                        </a:spcBef>
                        <a:spcAft>
                          <a:spcPts val="600"/>
                        </a:spcAft>
                      </a:pPr>
                      <a:r>
                        <a:rPr lang="en-IE" sz="1400">
                          <a:effectLst/>
                        </a:rPr>
                        <a:t>New affordable homes (Affordability Constraint)</a:t>
                      </a:r>
                      <a:endParaRPr lang="en-IE" sz="18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tc>
                  <a:txBody>
                    <a:bodyPr/>
                    <a:lstStyle/>
                    <a:p>
                      <a:pPr indent="380365" algn="ctr">
                        <a:lnSpc>
                          <a:spcPct val="107000"/>
                        </a:lnSpc>
                        <a:spcBef>
                          <a:spcPts val="600"/>
                        </a:spcBef>
                        <a:spcAft>
                          <a:spcPts val="600"/>
                        </a:spcAft>
                      </a:pPr>
                      <a:r>
                        <a:rPr lang="en-IE" sz="1400" dirty="0">
                          <a:effectLst/>
                        </a:rPr>
                        <a:t>10.60%</a:t>
                      </a:r>
                      <a:endParaRPr lang="en-IE" sz="18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tc>
                  <a:txBody>
                    <a:bodyPr/>
                    <a:lstStyle/>
                    <a:p>
                      <a:pPr indent="380365" algn="ctr">
                        <a:lnSpc>
                          <a:spcPct val="107000"/>
                        </a:lnSpc>
                        <a:spcBef>
                          <a:spcPts val="600"/>
                        </a:spcBef>
                        <a:spcAft>
                          <a:spcPts val="600"/>
                        </a:spcAft>
                      </a:pPr>
                      <a:r>
                        <a:rPr lang="en-IE" sz="1400" dirty="0">
                          <a:effectLst/>
                        </a:rPr>
                        <a:t>1467</a:t>
                      </a:r>
                      <a:endParaRPr lang="en-IE" sz="18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extLst>
                  <a:ext uri="{0D108BD9-81ED-4DB2-BD59-A6C34878D82A}">
                    <a16:rowId xmlns:a16="http://schemas.microsoft.com/office/drawing/2014/main" val="1166707116"/>
                  </a:ext>
                </a:extLst>
              </a:tr>
              <a:tr h="425121">
                <a:tc>
                  <a:txBody>
                    <a:bodyPr/>
                    <a:lstStyle/>
                    <a:p>
                      <a:pPr indent="13970" algn="l">
                        <a:lnSpc>
                          <a:spcPct val="107000"/>
                        </a:lnSpc>
                        <a:spcBef>
                          <a:spcPts val="600"/>
                        </a:spcBef>
                        <a:spcAft>
                          <a:spcPts val="600"/>
                        </a:spcAft>
                      </a:pPr>
                      <a:r>
                        <a:rPr lang="en-IE" sz="1400" dirty="0">
                          <a:effectLst/>
                        </a:rPr>
                        <a:t>New Social Housing homes</a:t>
                      </a:r>
                      <a:endParaRPr lang="en-IE" sz="18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tc>
                  <a:txBody>
                    <a:bodyPr/>
                    <a:lstStyle/>
                    <a:p>
                      <a:pPr indent="380365" algn="ctr">
                        <a:lnSpc>
                          <a:spcPct val="107000"/>
                        </a:lnSpc>
                        <a:spcBef>
                          <a:spcPts val="600"/>
                        </a:spcBef>
                        <a:spcAft>
                          <a:spcPts val="600"/>
                        </a:spcAft>
                      </a:pPr>
                      <a:r>
                        <a:rPr lang="en-IE" sz="1400" dirty="0">
                          <a:effectLst/>
                        </a:rPr>
                        <a:t>30.20%</a:t>
                      </a:r>
                      <a:endParaRPr lang="en-IE" sz="18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tc>
                  <a:txBody>
                    <a:bodyPr/>
                    <a:lstStyle/>
                    <a:p>
                      <a:pPr indent="380365" algn="ctr">
                        <a:lnSpc>
                          <a:spcPct val="107000"/>
                        </a:lnSpc>
                        <a:spcBef>
                          <a:spcPts val="600"/>
                        </a:spcBef>
                        <a:spcAft>
                          <a:spcPts val="600"/>
                        </a:spcAft>
                      </a:pPr>
                      <a:r>
                        <a:rPr lang="en-IE" sz="1400" dirty="0">
                          <a:effectLst/>
                        </a:rPr>
                        <a:t>4180</a:t>
                      </a:r>
                      <a:endParaRPr lang="en-IE" sz="18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extLst>
                  <a:ext uri="{0D108BD9-81ED-4DB2-BD59-A6C34878D82A}">
                    <a16:rowId xmlns:a16="http://schemas.microsoft.com/office/drawing/2014/main" val="76036772"/>
                  </a:ext>
                </a:extLst>
              </a:tr>
              <a:tr h="287816">
                <a:tc>
                  <a:txBody>
                    <a:bodyPr/>
                    <a:lstStyle/>
                    <a:p>
                      <a:pPr indent="13970" algn="l">
                        <a:lnSpc>
                          <a:spcPct val="107000"/>
                        </a:lnSpc>
                        <a:spcBef>
                          <a:spcPts val="600"/>
                        </a:spcBef>
                        <a:spcAft>
                          <a:spcPts val="600"/>
                        </a:spcAft>
                      </a:pPr>
                      <a:r>
                        <a:rPr lang="en-IE" sz="1400">
                          <a:effectLst/>
                        </a:rPr>
                        <a:t> </a:t>
                      </a:r>
                      <a:endParaRPr lang="en-IE" sz="18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tc>
                  <a:txBody>
                    <a:bodyPr/>
                    <a:lstStyle/>
                    <a:p>
                      <a:pPr indent="380365" algn="ctr">
                        <a:lnSpc>
                          <a:spcPct val="107000"/>
                        </a:lnSpc>
                        <a:spcBef>
                          <a:spcPts val="600"/>
                        </a:spcBef>
                        <a:spcAft>
                          <a:spcPts val="600"/>
                        </a:spcAft>
                      </a:pPr>
                      <a:r>
                        <a:rPr lang="en-IE" sz="1400" dirty="0">
                          <a:effectLst/>
                        </a:rPr>
                        <a:t>100%</a:t>
                      </a:r>
                      <a:endParaRPr lang="en-IE" sz="18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tc>
                  <a:txBody>
                    <a:bodyPr/>
                    <a:lstStyle/>
                    <a:p>
                      <a:pPr indent="380365" algn="ctr">
                        <a:lnSpc>
                          <a:spcPct val="107000"/>
                        </a:lnSpc>
                        <a:spcBef>
                          <a:spcPts val="600"/>
                        </a:spcBef>
                        <a:spcAft>
                          <a:spcPts val="600"/>
                        </a:spcAft>
                      </a:pPr>
                      <a:r>
                        <a:rPr lang="en-IE" sz="1400" dirty="0">
                          <a:effectLst/>
                        </a:rPr>
                        <a:t>13,840</a:t>
                      </a:r>
                      <a:endParaRPr lang="en-IE" sz="18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extLst>
                  <a:ext uri="{0D108BD9-81ED-4DB2-BD59-A6C34878D82A}">
                    <a16:rowId xmlns:a16="http://schemas.microsoft.com/office/drawing/2014/main" val="3944565221"/>
                  </a:ext>
                </a:extLst>
              </a:tr>
            </a:tbl>
          </a:graphicData>
        </a:graphic>
      </p:graphicFrame>
      <p:sp>
        <p:nvSpPr>
          <p:cNvPr id="15" name="Rectangle: Rounded Corners 14">
            <a:extLst>
              <a:ext uri="{FF2B5EF4-FFF2-40B4-BE49-F238E27FC236}">
                <a16:creationId xmlns:a16="http://schemas.microsoft.com/office/drawing/2014/main" id="{ABEDE5CC-8E11-4D3E-B71B-557D383F5C62}"/>
              </a:ext>
            </a:extLst>
          </p:cNvPr>
          <p:cNvSpPr/>
          <p:nvPr/>
        </p:nvSpPr>
        <p:spPr>
          <a:xfrm>
            <a:off x="9002078" y="1219072"/>
            <a:ext cx="2981619" cy="1369110"/>
          </a:xfrm>
          <a:prstGeom prst="roundRect">
            <a:avLst/>
          </a:prstGeom>
          <a:solidFill>
            <a:schemeClr val="tx2">
              <a:lumMod val="20000"/>
              <a:lumOff val="80000"/>
            </a:schemeClr>
          </a:solidFill>
          <a:ln w="349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cs typeface="Arial" panose="020B0604020202020204" pitchFamily="34" charset="0"/>
              </a:rPr>
              <a:t>Housing Need &amp; Demand Assessment (HNDA)</a:t>
            </a:r>
            <a:r>
              <a:rPr lang="en-US" dirty="0">
                <a:solidFill>
                  <a:schemeClr val="tx1"/>
                </a:solidFill>
                <a:cs typeface="Arial" panose="020B0604020202020204" pitchFamily="34" charset="0"/>
              </a:rPr>
              <a:t> underpins and informs the housing strategy. </a:t>
            </a:r>
            <a:endParaRPr lang="en-US" b="1" i="1" dirty="0">
              <a:solidFill>
                <a:schemeClr val="tx1"/>
              </a:solidFill>
              <a:cs typeface="Arial" panose="020B0604020202020204" pitchFamily="34" charset="0"/>
            </a:endParaRPr>
          </a:p>
        </p:txBody>
      </p:sp>
      <p:sp>
        <p:nvSpPr>
          <p:cNvPr id="21" name="Oval 20">
            <a:extLst>
              <a:ext uri="{FF2B5EF4-FFF2-40B4-BE49-F238E27FC236}">
                <a16:creationId xmlns:a16="http://schemas.microsoft.com/office/drawing/2014/main" id="{208CC050-C568-4BDC-8398-9388892AB60B}"/>
              </a:ext>
            </a:extLst>
          </p:cNvPr>
          <p:cNvSpPr/>
          <p:nvPr/>
        </p:nvSpPr>
        <p:spPr>
          <a:xfrm>
            <a:off x="3619500" y="5344687"/>
            <a:ext cx="800100" cy="403993"/>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3" name="TextBox 22">
            <a:extLst>
              <a:ext uri="{FF2B5EF4-FFF2-40B4-BE49-F238E27FC236}">
                <a16:creationId xmlns:a16="http://schemas.microsoft.com/office/drawing/2014/main" id="{5A5380B1-9A28-46DA-8E21-B176AA992147}"/>
              </a:ext>
            </a:extLst>
          </p:cNvPr>
          <p:cNvSpPr txBox="1"/>
          <p:nvPr/>
        </p:nvSpPr>
        <p:spPr>
          <a:xfrm>
            <a:off x="704528" y="6184897"/>
            <a:ext cx="10030147"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IE" b="1" i="1" dirty="0">
                <a:solidFill>
                  <a:srgbClr val="C00000"/>
                </a:solidFill>
                <a:latin typeface="Calibri" panose="020F0502020204030204" pitchFamily="34" charset="0"/>
                <a:ea typeface="Yu Mincho" panose="02020400000000000000" pitchFamily="18" charset="-128"/>
                <a:cs typeface="Arial" panose="020B0604020202020204" pitchFamily="34" charset="0"/>
              </a:rPr>
              <a:t>T</a:t>
            </a:r>
            <a:r>
              <a:rPr kumimoji="0" lang="en-IE" b="1" i="1" u="none" strike="noStrike" kern="1200" cap="none" spc="0" normalizeH="0" baseline="0" noProof="0" dirty="0" err="1">
                <a:ln>
                  <a:noFill/>
                </a:ln>
                <a:solidFill>
                  <a:srgbClr val="C00000"/>
                </a:solidFill>
                <a:effectLst/>
                <a:uLnTx/>
                <a:uFillTx/>
                <a:latin typeface="Calibri" panose="020F0502020204030204" pitchFamily="34" charset="0"/>
                <a:ea typeface="Yu Mincho" panose="02020400000000000000" pitchFamily="18" charset="-128"/>
                <a:cs typeface="Arial" panose="020B0604020202020204" pitchFamily="34" charset="0"/>
              </a:rPr>
              <a:t>hese</a:t>
            </a:r>
            <a:r>
              <a:rPr kumimoji="0" lang="en-IE" b="1" i="1" u="none" strike="noStrike" kern="1200" cap="none" spc="0" normalizeH="0" baseline="0" noProof="0" dirty="0">
                <a:ln>
                  <a:noFill/>
                </a:ln>
                <a:solidFill>
                  <a:srgbClr val="C00000"/>
                </a:solidFill>
                <a:effectLst/>
                <a:uLnTx/>
                <a:uFillTx/>
                <a:latin typeface="Calibri" panose="020F0502020204030204" pitchFamily="34" charset="0"/>
                <a:ea typeface="Yu Mincho" panose="02020400000000000000" pitchFamily="18" charset="-128"/>
                <a:cs typeface="Arial" panose="020B0604020202020204" pitchFamily="34" charset="0"/>
              </a:rPr>
              <a:t> two outputs justify Kildare County Council applying the full 20% Part V requirement as policy, and a requirement for affordable housing of up to 10% of the overall 20% Part V requirement.   </a:t>
            </a:r>
            <a:endParaRPr kumimoji="0" lang="en-IE" b="1" i="1" u="none" strike="noStrike" kern="1200" cap="none" spc="0" normalizeH="0" baseline="0" noProof="0" dirty="0">
              <a:ln>
                <a:noFill/>
              </a:ln>
              <a:solidFill>
                <a:srgbClr val="C00000"/>
              </a:solidFill>
              <a:effectLst/>
              <a:uLnTx/>
              <a:uFillTx/>
              <a:latin typeface="Calibri" panose="020F0502020204030204"/>
            </a:endParaRPr>
          </a:p>
        </p:txBody>
      </p:sp>
      <p:cxnSp>
        <p:nvCxnSpPr>
          <p:cNvPr id="25" name="Straight Connector 24">
            <a:extLst>
              <a:ext uri="{FF2B5EF4-FFF2-40B4-BE49-F238E27FC236}">
                <a16:creationId xmlns:a16="http://schemas.microsoft.com/office/drawing/2014/main" id="{85321A35-724C-4071-8CF8-03110F46E88A}"/>
              </a:ext>
            </a:extLst>
          </p:cNvPr>
          <p:cNvCxnSpPr>
            <a:cxnSpLocks/>
          </p:cNvCxnSpPr>
          <p:nvPr/>
        </p:nvCxnSpPr>
        <p:spPr>
          <a:xfrm>
            <a:off x="3724275" y="4095750"/>
            <a:ext cx="581025" cy="0"/>
          </a:xfrm>
          <a:prstGeom prst="line">
            <a:avLst/>
          </a:prstGeom>
          <a:ln w="41275" cmpd="thickThi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6DB208D-0F71-4211-ADB2-8B880E90A022}"/>
              </a:ext>
            </a:extLst>
          </p:cNvPr>
          <p:cNvCxnSpPr>
            <a:cxnSpLocks/>
          </p:cNvCxnSpPr>
          <p:nvPr/>
        </p:nvCxnSpPr>
        <p:spPr>
          <a:xfrm>
            <a:off x="3724275" y="4543425"/>
            <a:ext cx="581025" cy="0"/>
          </a:xfrm>
          <a:prstGeom prst="line">
            <a:avLst/>
          </a:prstGeom>
          <a:ln w="41275" cmpd="thickThi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B0E075D-E6C2-4796-8648-39CB48E2602E}"/>
              </a:ext>
            </a:extLst>
          </p:cNvPr>
          <p:cNvCxnSpPr>
            <a:cxnSpLocks/>
          </p:cNvCxnSpPr>
          <p:nvPr/>
        </p:nvCxnSpPr>
        <p:spPr>
          <a:xfrm>
            <a:off x="3724275" y="5648325"/>
            <a:ext cx="581025" cy="0"/>
          </a:xfrm>
          <a:prstGeom prst="line">
            <a:avLst/>
          </a:prstGeom>
          <a:ln w="41275" cmpd="thickThi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3CC2943-5814-4369-BBED-7F4D9F080233}"/>
              </a:ext>
            </a:extLst>
          </p:cNvPr>
          <p:cNvCxnSpPr>
            <a:cxnSpLocks/>
          </p:cNvCxnSpPr>
          <p:nvPr/>
        </p:nvCxnSpPr>
        <p:spPr>
          <a:xfrm>
            <a:off x="3724275" y="5095874"/>
            <a:ext cx="581025" cy="0"/>
          </a:xfrm>
          <a:prstGeom prst="line">
            <a:avLst/>
          </a:prstGeom>
          <a:ln w="41275" cmpd="thickThi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24BB9A79-513E-49BB-BE3E-10E6022D623C}"/>
              </a:ext>
            </a:extLst>
          </p:cNvPr>
          <p:cNvSpPr/>
          <p:nvPr/>
        </p:nvSpPr>
        <p:spPr>
          <a:xfrm>
            <a:off x="3619500" y="4781549"/>
            <a:ext cx="800100" cy="403993"/>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22" name="Graphic 21" descr="House outline">
            <a:extLst>
              <a:ext uri="{FF2B5EF4-FFF2-40B4-BE49-F238E27FC236}">
                <a16:creationId xmlns:a16="http://schemas.microsoft.com/office/drawing/2014/main" id="{C5FA45FE-0068-4C5D-978D-D715CC7133C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28382" y="-8361"/>
            <a:ext cx="872689" cy="872689"/>
          </a:xfrm>
          <a:prstGeom prst="rect">
            <a:avLst/>
          </a:prstGeom>
        </p:spPr>
      </p:pic>
    </p:spTree>
    <p:extLst>
      <p:ext uri="{BB962C8B-B14F-4D97-AF65-F5344CB8AC3E}">
        <p14:creationId xmlns:p14="http://schemas.microsoft.com/office/powerpoint/2010/main" val="1924072033"/>
      </p:ext>
    </p:extLst>
  </p:cSld>
  <p:clrMapOvr>
    <a:masterClrMapping/>
  </p:clrMapOvr>
  <mc:AlternateContent xmlns:mc="http://schemas.openxmlformats.org/markup-compatibility/2006" xmlns:p14="http://schemas.microsoft.com/office/powerpoint/2010/main">
    <mc:Choice Requires="p14">
      <p:transition spd="slow" p14:dur="2000" advTm="41044"/>
    </mc:Choice>
    <mc:Fallback xmlns="">
      <p:transition spd="slow" advTm="4104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58999"/>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58999"/>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58999"/>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58999"/>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58999"/>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58999"/>
                                          </p:stCondLst>
                                        </p:cTn>
                                        <p:tgtEl>
                                          <p:spTgt spid="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58999"/>
                                          </p:stCondLst>
                                        </p:cTn>
                                        <p:tgtEl>
                                          <p:spTgt spid="2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58999"/>
                                          </p:stCondLst>
                                        </p:cTn>
                                        <p:tgtEl>
                                          <p:spTgt spid="2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58999"/>
                                          </p:stCondLst>
                                        </p:cTn>
                                        <p:tgtEl>
                                          <p:spTgt spid="3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58999"/>
                                          </p:stCondLst>
                                        </p:cTn>
                                        <p:tgtEl>
                                          <p:spTgt spid="2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58999"/>
                                          </p:stCondLst>
                                        </p:cTn>
                                        <p:tgtEl>
                                          <p:spTgt spid="2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58999"/>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5" grpId="0" animBg="1"/>
      <p:bldP spid="21" grpId="0" animBg="1"/>
      <p:bldP spid="23" grpId="0"/>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CF8B6D8-298C-475D-81D0-F38B2397377D}"/>
              </a:ext>
            </a:extLst>
          </p:cNvPr>
          <p:cNvSpPr>
            <a:spLocks noGrp="1"/>
          </p:cNvSpPr>
          <p:nvPr>
            <p:ph type="title"/>
          </p:nvPr>
        </p:nvSpPr>
        <p:spPr>
          <a:xfrm>
            <a:off x="223839" y="1657816"/>
            <a:ext cx="3652422" cy="1490960"/>
          </a:xfrm>
          <a:solidFill>
            <a:schemeClr val="bg1">
              <a:lumMod val="95000"/>
            </a:schemeClr>
          </a:solidFill>
        </p:spPr>
        <p:txBody>
          <a:bodyPr>
            <a:noAutofit/>
          </a:bodyPr>
          <a:lstStyle/>
          <a:p>
            <a:pPr algn="ctr"/>
            <a:r>
              <a:rPr lang="en-US" sz="3200" b="1" dirty="0">
                <a:solidFill>
                  <a:schemeClr val="accent5">
                    <a:lumMod val="50000"/>
                  </a:schemeClr>
                </a:solidFill>
                <a:latin typeface="+mn-lt"/>
              </a:rPr>
              <a:t>Regeneration, Compact Growth and Densification</a:t>
            </a:r>
          </a:p>
        </p:txBody>
      </p:sp>
      <p:pic>
        <p:nvPicPr>
          <p:cNvPr id="6" name="Picture 5" descr="Icon&#10;&#10;Description automatically generated">
            <a:extLst>
              <a:ext uri="{FF2B5EF4-FFF2-40B4-BE49-F238E27FC236}">
                <a16:creationId xmlns:a16="http://schemas.microsoft.com/office/drawing/2014/main" id="{0C33228A-4E1F-4F0D-837D-F783069EAA8B}"/>
              </a:ext>
            </a:extLst>
          </p:cNvPr>
          <p:cNvPicPr>
            <a:picLocks noChangeAspect="1"/>
          </p:cNvPicPr>
          <p:nvPr/>
        </p:nvPicPr>
        <p:blipFill rotWithShape="1">
          <a:blip r:embed="rId3">
            <a:duotone>
              <a:schemeClr val="accent1">
                <a:shade val="45000"/>
                <a:satMod val="135000"/>
              </a:schemeClr>
              <a:prstClr val="white"/>
            </a:duotone>
          </a:blip>
          <a:srcRect l="10685" r="10654" b="-3"/>
          <a:stretch/>
        </p:blipFill>
        <p:spPr>
          <a:xfrm>
            <a:off x="11362627" y="5693939"/>
            <a:ext cx="829373" cy="1054395"/>
          </a:xfrm>
          <a:prstGeom prst="rect">
            <a:avLst/>
          </a:prstGeom>
        </p:spPr>
      </p:pic>
      <p:sp>
        <p:nvSpPr>
          <p:cNvPr id="19" name="TextBox 18">
            <a:extLst>
              <a:ext uri="{FF2B5EF4-FFF2-40B4-BE49-F238E27FC236}">
                <a16:creationId xmlns:a16="http://schemas.microsoft.com/office/drawing/2014/main" id="{3B1952CC-74B8-491B-895A-08C706AD0F96}"/>
              </a:ext>
            </a:extLst>
          </p:cNvPr>
          <p:cNvSpPr txBox="1"/>
          <p:nvPr/>
        </p:nvSpPr>
        <p:spPr>
          <a:xfrm>
            <a:off x="223839" y="3284315"/>
            <a:ext cx="3652422" cy="1200329"/>
          </a:xfrm>
          <a:prstGeom prst="rect">
            <a:avLst/>
          </a:prstGeom>
          <a:noFill/>
        </p:spPr>
        <p:txBody>
          <a:bodyPr wrap="square">
            <a:spAutoFit/>
          </a:bodyPr>
          <a:lstStyle/>
          <a:p>
            <a:pPr algn="ctr"/>
            <a:r>
              <a:rPr lang="en-US" dirty="0"/>
              <a:t>Require that at least 30% of all new homes in settlements be delivered within the </a:t>
            </a:r>
            <a:r>
              <a:rPr lang="en-US" b="1" i="1" dirty="0"/>
              <a:t>existing built-up footprint. </a:t>
            </a:r>
            <a:endParaRPr lang="en-IE" b="1" i="1" dirty="0"/>
          </a:p>
        </p:txBody>
      </p:sp>
      <p:grpSp>
        <p:nvGrpSpPr>
          <p:cNvPr id="2" name="Group 1">
            <a:extLst>
              <a:ext uri="{FF2B5EF4-FFF2-40B4-BE49-F238E27FC236}">
                <a16:creationId xmlns:a16="http://schemas.microsoft.com/office/drawing/2014/main" id="{9057A8DB-E32B-4F0D-BE1F-BF0F285839AB}"/>
              </a:ext>
            </a:extLst>
          </p:cNvPr>
          <p:cNvGrpSpPr/>
          <p:nvPr/>
        </p:nvGrpSpPr>
        <p:grpSpPr>
          <a:xfrm>
            <a:off x="1227863" y="4600979"/>
            <a:ext cx="1644374" cy="1620158"/>
            <a:chOff x="760262" y="4980687"/>
            <a:chExt cx="1147211" cy="1128679"/>
          </a:xfrm>
        </p:grpSpPr>
        <p:sp>
          <p:nvSpPr>
            <p:cNvPr id="20" name="Flowchart: Connector 19">
              <a:extLst>
                <a:ext uri="{FF2B5EF4-FFF2-40B4-BE49-F238E27FC236}">
                  <a16:creationId xmlns:a16="http://schemas.microsoft.com/office/drawing/2014/main" id="{84EF3B27-6E46-496D-97E5-F9FC29F5FC9A}"/>
                </a:ext>
              </a:extLst>
            </p:cNvPr>
            <p:cNvSpPr/>
            <p:nvPr/>
          </p:nvSpPr>
          <p:spPr>
            <a:xfrm>
              <a:off x="760262" y="4980687"/>
              <a:ext cx="1147211" cy="1128679"/>
            </a:xfrm>
            <a:prstGeom prst="flowChartConnector">
              <a:avLst/>
            </a:prstGeom>
            <a:solidFill>
              <a:schemeClr val="tx2">
                <a:lumMod val="20000"/>
                <a:lumOff val="8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nvGrpSpPr>
            <p:cNvPr id="38" name="Group 37">
              <a:extLst>
                <a:ext uri="{FF2B5EF4-FFF2-40B4-BE49-F238E27FC236}">
                  <a16:creationId xmlns:a16="http://schemas.microsoft.com/office/drawing/2014/main" id="{267A4D50-1107-4A64-A493-2B99D58B2C37}"/>
                </a:ext>
              </a:extLst>
            </p:cNvPr>
            <p:cNvGrpSpPr/>
            <p:nvPr/>
          </p:nvGrpSpPr>
          <p:grpSpPr>
            <a:xfrm>
              <a:off x="840055" y="5055418"/>
              <a:ext cx="969929" cy="963620"/>
              <a:chOff x="840055" y="5055418"/>
              <a:chExt cx="969929" cy="963620"/>
            </a:xfrm>
          </p:grpSpPr>
          <p:pic>
            <p:nvPicPr>
              <p:cNvPr id="34" name="Graphic 33" descr="Neighborhood outline">
                <a:extLst>
                  <a:ext uri="{FF2B5EF4-FFF2-40B4-BE49-F238E27FC236}">
                    <a16:creationId xmlns:a16="http://schemas.microsoft.com/office/drawing/2014/main" id="{267B2423-F303-4A6E-83B1-A22C9607C43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7870" y="5124069"/>
                <a:ext cx="854320" cy="854320"/>
              </a:xfrm>
              <a:prstGeom prst="rect">
                <a:avLst/>
              </a:prstGeom>
            </p:spPr>
          </p:pic>
          <p:sp>
            <p:nvSpPr>
              <p:cNvPr id="37" name="Flowchart: Connector 36">
                <a:extLst>
                  <a:ext uri="{FF2B5EF4-FFF2-40B4-BE49-F238E27FC236}">
                    <a16:creationId xmlns:a16="http://schemas.microsoft.com/office/drawing/2014/main" id="{AE5A8035-EBF5-4ED4-89D8-B650ECE4E4B5}"/>
                  </a:ext>
                </a:extLst>
              </p:cNvPr>
              <p:cNvSpPr/>
              <p:nvPr/>
            </p:nvSpPr>
            <p:spPr>
              <a:xfrm>
                <a:off x="840055" y="5055418"/>
                <a:ext cx="969929" cy="963620"/>
              </a:xfrm>
              <a:prstGeom prst="flowChartConnector">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grpSp>
      <p:sp>
        <p:nvSpPr>
          <p:cNvPr id="25" name="Title 1">
            <a:extLst>
              <a:ext uri="{FF2B5EF4-FFF2-40B4-BE49-F238E27FC236}">
                <a16:creationId xmlns:a16="http://schemas.microsoft.com/office/drawing/2014/main" id="{5068583D-48B3-44E9-9102-F5F930BFC17E}"/>
              </a:ext>
            </a:extLst>
          </p:cNvPr>
          <p:cNvSpPr txBox="1">
            <a:spLocks/>
          </p:cNvSpPr>
          <p:nvPr/>
        </p:nvSpPr>
        <p:spPr>
          <a:xfrm>
            <a:off x="362987" y="241506"/>
            <a:ext cx="10515600" cy="75247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US" sz="4000" b="1" dirty="0">
                <a:solidFill>
                  <a:schemeClr val="accent5">
                    <a:lumMod val="50000"/>
                  </a:schemeClr>
                </a:solidFill>
                <a:latin typeface="+mn-lt"/>
              </a:rPr>
              <a:t>Housing Chapter</a:t>
            </a:r>
            <a:endParaRPr lang="en-IE" sz="4000" b="1" dirty="0">
              <a:solidFill>
                <a:schemeClr val="accent5">
                  <a:lumMod val="50000"/>
                </a:schemeClr>
              </a:solidFill>
              <a:latin typeface="+mn-lt"/>
            </a:endParaRPr>
          </a:p>
        </p:txBody>
      </p:sp>
      <p:pic>
        <p:nvPicPr>
          <p:cNvPr id="26" name="Graphic 25" descr="House outline">
            <a:extLst>
              <a:ext uri="{FF2B5EF4-FFF2-40B4-BE49-F238E27FC236}">
                <a16:creationId xmlns:a16="http://schemas.microsoft.com/office/drawing/2014/main" id="{7C529A3B-4971-48B3-A124-3A0FA9F800F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62850" y="212931"/>
            <a:ext cx="914400" cy="914400"/>
          </a:xfrm>
          <a:prstGeom prst="rect">
            <a:avLst/>
          </a:prstGeom>
        </p:spPr>
      </p:pic>
      <p:sp>
        <p:nvSpPr>
          <p:cNvPr id="27" name="TextBox 26">
            <a:extLst>
              <a:ext uri="{FF2B5EF4-FFF2-40B4-BE49-F238E27FC236}">
                <a16:creationId xmlns:a16="http://schemas.microsoft.com/office/drawing/2014/main" id="{98C85C2C-8A90-46C1-9F2C-8637AC6CA212}"/>
              </a:ext>
            </a:extLst>
          </p:cNvPr>
          <p:cNvSpPr txBox="1"/>
          <p:nvPr/>
        </p:nvSpPr>
        <p:spPr>
          <a:xfrm>
            <a:off x="4269789" y="3284315"/>
            <a:ext cx="3683770" cy="1200329"/>
          </a:xfrm>
          <a:prstGeom prst="rect">
            <a:avLst/>
          </a:prstGeom>
          <a:noFill/>
        </p:spPr>
        <p:txBody>
          <a:bodyPr wrap="square">
            <a:spAutoFit/>
          </a:bodyPr>
          <a:lstStyle/>
          <a:p>
            <a:pPr algn="ctr"/>
            <a:r>
              <a:rPr lang="en-US" dirty="0"/>
              <a:t>Require the </a:t>
            </a:r>
            <a:r>
              <a:rPr lang="en-US" b="1" i="1" dirty="0"/>
              <a:t>submission of a ‘Statement of Housing Mix’ </a:t>
            </a:r>
            <a:r>
              <a:rPr lang="en-US" dirty="0"/>
              <a:t>with all applications for 10 or more residential units.</a:t>
            </a:r>
          </a:p>
        </p:txBody>
      </p:sp>
      <p:sp>
        <p:nvSpPr>
          <p:cNvPr id="29" name="Title 1">
            <a:extLst>
              <a:ext uri="{FF2B5EF4-FFF2-40B4-BE49-F238E27FC236}">
                <a16:creationId xmlns:a16="http://schemas.microsoft.com/office/drawing/2014/main" id="{1D147508-A8A8-46B2-A027-2C2DDB8E4B38}"/>
              </a:ext>
            </a:extLst>
          </p:cNvPr>
          <p:cNvSpPr txBox="1">
            <a:spLocks/>
          </p:cNvSpPr>
          <p:nvPr/>
        </p:nvSpPr>
        <p:spPr>
          <a:xfrm>
            <a:off x="4269789" y="1657816"/>
            <a:ext cx="3652422" cy="1490960"/>
          </a:xfrm>
          <a:prstGeom prst="rect">
            <a:avLst/>
          </a:prstGeom>
          <a:solidFill>
            <a:schemeClr val="bg1">
              <a:lumMod val="95000"/>
            </a:schemeClr>
          </a:solidFill>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US" sz="3200" b="1" dirty="0">
                <a:solidFill>
                  <a:schemeClr val="accent5">
                    <a:lumMod val="50000"/>
                  </a:schemeClr>
                </a:solidFill>
                <a:latin typeface="+mn-lt"/>
              </a:rPr>
              <a:t>Mix of Dwelling Types</a:t>
            </a:r>
          </a:p>
          <a:p>
            <a:pPr algn="ctr"/>
            <a:endParaRPr lang="en-US" sz="2000" b="1" dirty="0">
              <a:solidFill>
                <a:schemeClr val="accent5">
                  <a:lumMod val="50000"/>
                </a:schemeClr>
              </a:solidFill>
              <a:latin typeface="+mn-lt"/>
            </a:endParaRPr>
          </a:p>
        </p:txBody>
      </p:sp>
      <p:grpSp>
        <p:nvGrpSpPr>
          <p:cNvPr id="3" name="Group 2">
            <a:extLst>
              <a:ext uri="{FF2B5EF4-FFF2-40B4-BE49-F238E27FC236}">
                <a16:creationId xmlns:a16="http://schemas.microsoft.com/office/drawing/2014/main" id="{821F00EE-F6E8-413B-9DE8-83BBA2E46A91}"/>
              </a:ext>
            </a:extLst>
          </p:cNvPr>
          <p:cNvGrpSpPr/>
          <p:nvPr/>
        </p:nvGrpSpPr>
        <p:grpSpPr>
          <a:xfrm>
            <a:off x="5273813" y="4600979"/>
            <a:ext cx="1644374" cy="1620158"/>
            <a:chOff x="5273813" y="4600979"/>
            <a:chExt cx="1644374" cy="1620158"/>
          </a:xfrm>
        </p:grpSpPr>
        <p:sp>
          <p:nvSpPr>
            <p:cNvPr id="31" name="Flowchart: Connector 30">
              <a:extLst>
                <a:ext uri="{FF2B5EF4-FFF2-40B4-BE49-F238E27FC236}">
                  <a16:creationId xmlns:a16="http://schemas.microsoft.com/office/drawing/2014/main" id="{EB91C64E-62DD-4B7B-951D-8FA7790E46E2}"/>
                </a:ext>
              </a:extLst>
            </p:cNvPr>
            <p:cNvSpPr/>
            <p:nvPr/>
          </p:nvSpPr>
          <p:spPr>
            <a:xfrm>
              <a:off x="5273813" y="4600979"/>
              <a:ext cx="1644374" cy="1620158"/>
            </a:xfrm>
            <a:prstGeom prst="flowChartConnector">
              <a:avLst/>
            </a:prstGeom>
            <a:solidFill>
              <a:schemeClr val="tx2">
                <a:lumMod val="20000"/>
                <a:lumOff val="8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33" name="Graphic 32" descr="Neighborhood outline">
              <a:extLst>
                <a:ext uri="{FF2B5EF4-FFF2-40B4-BE49-F238E27FC236}">
                  <a16:creationId xmlns:a16="http://schemas.microsoft.com/office/drawing/2014/main" id="{37468E2D-5F59-434A-A6C4-DAA06FADFB6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549528" y="4853391"/>
              <a:ext cx="1092943" cy="1092943"/>
            </a:xfrm>
            <a:prstGeom prst="rect">
              <a:avLst/>
            </a:prstGeom>
          </p:spPr>
        </p:pic>
      </p:grpSp>
      <p:sp>
        <p:nvSpPr>
          <p:cNvPr id="36" name="Title 1">
            <a:extLst>
              <a:ext uri="{FF2B5EF4-FFF2-40B4-BE49-F238E27FC236}">
                <a16:creationId xmlns:a16="http://schemas.microsoft.com/office/drawing/2014/main" id="{33FF4D8F-08FE-4650-8C51-3A752BC2BEB2}"/>
              </a:ext>
            </a:extLst>
          </p:cNvPr>
          <p:cNvSpPr txBox="1">
            <a:spLocks/>
          </p:cNvSpPr>
          <p:nvPr/>
        </p:nvSpPr>
        <p:spPr>
          <a:xfrm>
            <a:off x="8315739" y="1644947"/>
            <a:ext cx="3652422" cy="1479213"/>
          </a:xfrm>
          <a:prstGeom prst="rect">
            <a:avLst/>
          </a:prstGeom>
          <a:solidFill>
            <a:schemeClr val="bg1">
              <a:lumMod val="95000"/>
            </a:schemeClr>
          </a:solidFill>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US" sz="3200" b="1" dirty="0">
                <a:solidFill>
                  <a:schemeClr val="accent5">
                    <a:lumMod val="50000"/>
                  </a:schemeClr>
                </a:solidFill>
                <a:latin typeface="+mn-lt"/>
              </a:rPr>
              <a:t>Social, Affordable and Cost Rental Housing</a:t>
            </a:r>
          </a:p>
        </p:txBody>
      </p:sp>
      <p:sp>
        <p:nvSpPr>
          <p:cNvPr id="42" name="TextBox 41">
            <a:extLst>
              <a:ext uri="{FF2B5EF4-FFF2-40B4-BE49-F238E27FC236}">
                <a16:creationId xmlns:a16="http://schemas.microsoft.com/office/drawing/2014/main" id="{443A7653-D7DC-48D0-8580-1930C3D55FDA}"/>
              </a:ext>
            </a:extLst>
          </p:cNvPr>
          <p:cNvSpPr txBox="1"/>
          <p:nvPr/>
        </p:nvSpPr>
        <p:spPr>
          <a:xfrm>
            <a:off x="8641402" y="3272531"/>
            <a:ext cx="3158222" cy="2153731"/>
          </a:xfrm>
          <a:prstGeom prst="rect">
            <a:avLst/>
          </a:prstGeom>
          <a:noFill/>
        </p:spPr>
        <p:txBody>
          <a:bodyPr wrap="square">
            <a:spAutoFit/>
          </a:bodyPr>
          <a:lstStyle/>
          <a:p>
            <a:pPr marR="0" lvl="0" indent="0" algn="ctr" fontAlgn="auto">
              <a:lnSpc>
                <a:spcPct val="107000"/>
              </a:lnSpc>
              <a:spcBef>
                <a:spcPts val="600"/>
              </a:spcBef>
              <a:spcAft>
                <a:spcPts val="600"/>
              </a:spcAft>
              <a:buClrTx/>
              <a:buSzTx/>
              <a:buFontTx/>
              <a:buNone/>
              <a:tabLst/>
              <a:defRPr/>
            </a:pPr>
            <a:r>
              <a:rPr lang="en-IE" dirty="0"/>
              <a:t>The provision of a </a:t>
            </a:r>
            <a:r>
              <a:rPr lang="en-IE" b="1" i="1" dirty="0"/>
              <a:t>greater diversity of housing type and tenure</a:t>
            </a:r>
            <a:r>
              <a:rPr lang="en-IE" dirty="0"/>
              <a:t>, including social and affordable housing, new models of cost rental and affordable homeownership and co-operative housing.</a:t>
            </a:r>
          </a:p>
        </p:txBody>
      </p:sp>
    </p:spTree>
    <p:extLst>
      <p:ext uri="{BB962C8B-B14F-4D97-AF65-F5344CB8AC3E}">
        <p14:creationId xmlns:p14="http://schemas.microsoft.com/office/powerpoint/2010/main" val="1557703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589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58999"/>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58999"/>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58999"/>
                                          </p:stCondLst>
                                        </p:cTn>
                                        <p:tgtEl>
                                          <p:spTgt spid="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58999"/>
                                          </p:stCondLst>
                                        </p:cTn>
                                        <p:tgtEl>
                                          <p:spTgt spid="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58999"/>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58999"/>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58999"/>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p:bldP spid="27" grpId="0"/>
      <p:bldP spid="29" grpId="0" animBg="1"/>
      <p:bldP spid="36" grpId="0" animBg="1"/>
      <p:bldP spid="4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CF8B6D8-298C-475D-81D0-F38B2397377D}"/>
              </a:ext>
            </a:extLst>
          </p:cNvPr>
          <p:cNvSpPr>
            <a:spLocks noGrp="1"/>
          </p:cNvSpPr>
          <p:nvPr>
            <p:ph type="title"/>
          </p:nvPr>
        </p:nvSpPr>
        <p:spPr>
          <a:xfrm>
            <a:off x="663900" y="381420"/>
            <a:ext cx="10515600" cy="752475"/>
          </a:xfrm>
        </p:spPr>
        <p:txBody>
          <a:bodyPr>
            <a:noAutofit/>
          </a:bodyPr>
          <a:lstStyle/>
          <a:p>
            <a:pPr algn="ctr"/>
            <a:r>
              <a:rPr lang="en-US" sz="3200" b="1" dirty="0">
                <a:solidFill>
                  <a:schemeClr val="accent5">
                    <a:lumMod val="50000"/>
                  </a:schemeClr>
                </a:solidFill>
                <a:latin typeface="+mn-lt"/>
              </a:rPr>
              <a:t>Specialist Provision (objectives relating to Older People &amp; People with a Disability) </a:t>
            </a:r>
          </a:p>
        </p:txBody>
      </p:sp>
      <p:pic>
        <p:nvPicPr>
          <p:cNvPr id="6" name="Picture 5" descr="Icon&#10;&#10;Description automatically generated">
            <a:extLst>
              <a:ext uri="{FF2B5EF4-FFF2-40B4-BE49-F238E27FC236}">
                <a16:creationId xmlns:a16="http://schemas.microsoft.com/office/drawing/2014/main" id="{0C33228A-4E1F-4F0D-837D-F783069EAA8B}"/>
              </a:ext>
            </a:extLst>
          </p:cNvPr>
          <p:cNvPicPr>
            <a:picLocks noChangeAspect="1"/>
          </p:cNvPicPr>
          <p:nvPr/>
        </p:nvPicPr>
        <p:blipFill rotWithShape="1">
          <a:blip r:embed="rId3">
            <a:duotone>
              <a:schemeClr val="accent1">
                <a:shade val="45000"/>
                <a:satMod val="135000"/>
              </a:schemeClr>
              <a:prstClr val="white"/>
            </a:duotone>
          </a:blip>
          <a:srcRect l="10685" r="10654" b="-3"/>
          <a:stretch/>
        </p:blipFill>
        <p:spPr>
          <a:xfrm>
            <a:off x="11362627" y="5761953"/>
            <a:ext cx="829373" cy="1054395"/>
          </a:xfrm>
          <a:prstGeom prst="rect">
            <a:avLst/>
          </a:prstGeom>
        </p:spPr>
      </p:pic>
      <p:sp>
        <p:nvSpPr>
          <p:cNvPr id="18" name="TextBox 17">
            <a:extLst>
              <a:ext uri="{FF2B5EF4-FFF2-40B4-BE49-F238E27FC236}">
                <a16:creationId xmlns:a16="http://schemas.microsoft.com/office/drawing/2014/main" id="{E25237C1-999F-4881-8B75-EE596EC29C3A}"/>
              </a:ext>
            </a:extLst>
          </p:cNvPr>
          <p:cNvSpPr txBox="1"/>
          <p:nvPr/>
        </p:nvSpPr>
        <p:spPr>
          <a:xfrm>
            <a:off x="3438778" y="1393230"/>
            <a:ext cx="7971344" cy="968278"/>
          </a:xfrm>
          <a:prstGeom prst="rect">
            <a:avLst/>
          </a:prstGeom>
          <a:solidFill>
            <a:schemeClr val="tx2">
              <a:lumMod val="20000"/>
              <a:lumOff val="80000"/>
              <a:alpha val="52000"/>
            </a:schemeClr>
          </a:solidFill>
        </p:spPr>
        <p:txBody>
          <a:bodyPr wrap="square">
            <a:spAutoFit/>
          </a:bodyPr>
          <a:lstStyle/>
          <a:p>
            <a:pPr algn="just">
              <a:lnSpc>
                <a:spcPct val="107000"/>
              </a:lnSpc>
              <a:spcBef>
                <a:spcPts val="600"/>
              </a:spcBef>
              <a:spcAft>
                <a:spcPts val="600"/>
              </a:spcAft>
              <a:defRPr/>
            </a:pPr>
            <a:r>
              <a:rPr lang="en-US" dirty="0">
                <a:solidFill>
                  <a:srgbClr val="000000"/>
                </a:solidFill>
                <a:cs typeface="Arial" panose="020B0604020202020204" pitchFamily="34" charset="0"/>
              </a:rPr>
              <a:t>Support the implementation of the Kildare Age Friendly County Strategy 2019-2021 (and any subsequent strategy), promoting the delivery of Lifetime Homes and to support the provision of housing that is adaptable for an ageing population. </a:t>
            </a:r>
          </a:p>
        </p:txBody>
      </p:sp>
      <p:sp>
        <p:nvSpPr>
          <p:cNvPr id="20" name="TextBox 19">
            <a:extLst>
              <a:ext uri="{FF2B5EF4-FFF2-40B4-BE49-F238E27FC236}">
                <a16:creationId xmlns:a16="http://schemas.microsoft.com/office/drawing/2014/main" id="{C3013D31-71AB-4FA3-A842-D35679D9B22B}"/>
              </a:ext>
            </a:extLst>
          </p:cNvPr>
          <p:cNvSpPr txBox="1"/>
          <p:nvPr/>
        </p:nvSpPr>
        <p:spPr>
          <a:xfrm>
            <a:off x="2335696" y="5436455"/>
            <a:ext cx="8744477" cy="968278"/>
          </a:xfrm>
          <a:prstGeom prst="rect">
            <a:avLst/>
          </a:prstGeom>
          <a:noFill/>
        </p:spPr>
        <p:txBody>
          <a:bodyPr wrap="square">
            <a:spAutoFit/>
          </a:bodyPr>
          <a:lstStyle/>
          <a:p>
            <a:pPr algn="just">
              <a:lnSpc>
                <a:spcPct val="107000"/>
              </a:lnSpc>
              <a:spcBef>
                <a:spcPts val="600"/>
              </a:spcBef>
              <a:spcAft>
                <a:spcPts val="600"/>
              </a:spcAft>
              <a:defRPr/>
            </a:pPr>
            <a:r>
              <a:rPr lang="en-IE" dirty="0">
                <a:solidFill>
                  <a:srgbClr val="000000"/>
                </a:solidFill>
                <a:cs typeface="Arial" panose="020B0604020202020204" pitchFamily="34" charset="0"/>
              </a:rPr>
              <a:t>Ensure and monitor that 10% of acquired housing stock meets the needs of those with a disability (dependent on market availability) and 12% of Kildare County Council new builds are suitable for those with a disability.</a:t>
            </a:r>
          </a:p>
        </p:txBody>
      </p:sp>
      <p:sp>
        <p:nvSpPr>
          <p:cNvPr id="21" name="TextBox 20">
            <a:extLst>
              <a:ext uri="{FF2B5EF4-FFF2-40B4-BE49-F238E27FC236}">
                <a16:creationId xmlns:a16="http://schemas.microsoft.com/office/drawing/2014/main" id="{49AAF4F3-4EA0-4FF8-9FDB-41CB04D2BF4E}"/>
              </a:ext>
            </a:extLst>
          </p:cNvPr>
          <p:cNvSpPr txBox="1"/>
          <p:nvPr/>
        </p:nvSpPr>
        <p:spPr>
          <a:xfrm>
            <a:off x="258417" y="3761047"/>
            <a:ext cx="7015164" cy="1264642"/>
          </a:xfrm>
          <a:prstGeom prst="rect">
            <a:avLst/>
          </a:prstGeom>
          <a:solidFill>
            <a:schemeClr val="tx2">
              <a:lumMod val="20000"/>
              <a:lumOff val="80000"/>
              <a:alpha val="52000"/>
            </a:schemeClr>
          </a:solidFill>
        </p:spPr>
        <p:txBody>
          <a:bodyPr wrap="square">
            <a:spAutoFit/>
          </a:bodyPr>
          <a:lstStyle/>
          <a:p>
            <a:pPr marL="0" marR="0" lvl="0" indent="0" algn="just" defTabSz="914400" rtl="0" eaLnBrk="1" fontAlgn="auto" latinLnBrk="0" hangingPunct="1">
              <a:lnSpc>
                <a:spcPct val="107000"/>
              </a:lnSpc>
              <a:spcBef>
                <a:spcPts val="600"/>
              </a:spcBef>
              <a:spcAft>
                <a:spcPts val="600"/>
              </a:spcAft>
              <a:buClrTx/>
              <a:buSzTx/>
              <a:buFontTx/>
              <a:buNone/>
              <a:tabLst/>
              <a:defRPr/>
            </a:pPr>
            <a:r>
              <a:rPr kumimoji="0" lang="en-IE" b="0" i="0" u="none" strike="noStrike" kern="1200" cap="none" spc="0" normalizeH="0" baseline="0" noProof="0" dirty="0">
                <a:ln>
                  <a:noFill/>
                </a:ln>
                <a:solidFill>
                  <a:srgbClr val="000000"/>
                </a:solidFill>
                <a:effectLst/>
                <a:uLnTx/>
                <a:uFillTx/>
                <a:ea typeface="Times New Roman" panose="02020603050405020304" pitchFamily="18" charset="0"/>
                <a:cs typeface="Arial" panose="020B0604020202020204" pitchFamily="34" charset="0"/>
              </a:rPr>
              <a:t>Promote McAuley Place, Naas, as a national exemplar model of housing for older people and seek to identify further opportunities for the Council (and other appropriate bodies) to expand this supported housing market.</a:t>
            </a:r>
            <a:endParaRPr kumimoji="0" lang="en-IE"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E7107800-7642-4AAE-A78A-922DC518FD14}"/>
              </a:ext>
            </a:extLst>
          </p:cNvPr>
          <p:cNvPicPr>
            <a:picLocks noChangeAspect="1"/>
          </p:cNvPicPr>
          <p:nvPr/>
        </p:nvPicPr>
        <p:blipFill>
          <a:blip r:embed="rId4"/>
          <a:stretch>
            <a:fillRect/>
          </a:stretch>
        </p:blipFill>
        <p:spPr>
          <a:xfrm>
            <a:off x="258417" y="757657"/>
            <a:ext cx="3001618" cy="2903821"/>
          </a:xfrm>
          <a:prstGeom prst="rect">
            <a:avLst/>
          </a:prstGeom>
        </p:spPr>
      </p:pic>
      <p:pic>
        <p:nvPicPr>
          <p:cNvPr id="7" name="Picture 6">
            <a:extLst>
              <a:ext uri="{FF2B5EF4-FFF2-40B4-BE49-F238E27FC236}">
                <a16:creationId xmlns:a16="http://schemas.microsoft.com/office/drawing/2014/main" id="{8EF715F7-BDA8-48CE-8D77-2DFCC1CAE63D}"/>
              </a:ext>
            </a:extLst>
          </p:cNvPr>
          <p:cNvPicPr>
            <a:picLocks noChangeAspect="1"/>
          </p:cNvPicPr>
          <p:nvPr/>
        </p:nvPicPr>
        <p:blipFill>
          <a:blip r:embed="rId5"/>
          <a:stretch>
            <a:fillRect/>
          </a:stretch>
        </p:blipFill>
        <p:spPr>
          <a:xfrm>
            <a:off x="7530729" y="2827144"/>
            <a:ext cx="4478144" cy="2198545"/>
          </a:xfrm>
          <a:prstGeom prst="rect">
            <a:avLst/>
          </a:prstGeom>
        </p:spPr>
      </p:pic>
      <p:grpSp>
        <p:nvGrpSpPr>
          <p:cNvPr id="2" name="Group 1">
            <a:extLst>
              <a:ext uri="{FF2B5EF4-FFF2-40B4-BE49-F238E27FC236}">
                <a16:creationId xmlns:a16="http://schemas.microsoft.com/office/drawing/2014/main" id="{0B694372-3DC4-4367-B316-CD4C4B91DEE0}"/>
              </a:ext>
            </a:extLst>
          </p:cNvPr>
          <p:cNvGrpSpPr/>
          <p:nvPr/>
        </p:nvGrpSpPr>
        <p:grpSpPr>
          <a:xfrm>
            <a:off x="811696" y="5356254"/>
            <a:ext cx="1147211" cy="1128679"/>
            <a:chOff x="811696" y="5356254"/>
            <a:chExt cx="1147211" cy="1128679"/>
          </a:xfrm>
        </p:grpSpPr>
        <p:sp>
          <p:nvSpPr>
            <p:cNvPr id="12" name="Flowchart: Connector 11">
              <a:extLst>
                <a:ext uri="{FF2B5EF4-FFF2-40B4-BE49-F238E27FC236}">
                  <a16:creationId xmlns:a16="http://schemas.microsoft.com/office/drawing/2014/main" id="{D8914AA5-CB19-4201-8C99-A11E89EBE4BA}"/>
                </a:ext>
              </a:extLst>
            </p:cNvPr>
            <p:cNvSpPr/>
            <p:nvPr/>
          </p:nvSpPr>
          <p:spPr>
            <a:xfrm>
              <a:off x="811696" y="5356254"/>
              <a:ext cx="1147211" cy="1128679"/>
            </a:xfrm>
            <a:prstGeom prst="flowChartConnector">
              <a:avLst/>
            </a:prstGeom>
            <a:solidFill>
              <a:schemeClr val="tx2">
                <a:lumMod val="20000"/>
                <a:lumOff val="8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4" name="Graphic 13" descr="Wheelchair access outline">
              <a:extLst>
                <a:ext uri="{FF2B5EF4-FFF2-40B4-BE49-F238E27FC236}">
                  <a16:creationId xmlns:a16="http://schemas.microsoft.com/office/drawing/2014/main" id="{136BBF15-8D0D-45BB-8AA0-E9E334D255E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34376" y="5460516"/>
              <a:ext cx="914400" cy="914400"/>
            </a:xfrm>
            <a:prstGeom prst="rect">
              <a:avLst/>
            </a:prstGeom>
          </p:spPr>
        </p:pic>
      </p:grpSp>
      <p:pic>
        <p:nvPicPr>
          <p:cNvPr id="11" name="Graphic 10" descr="House outline">
            <a:extLst>
              <a:ext uri="{FF2B5EF4-FFF2-40B4-BE49-F238E27FC236}">
                <a16:creationId xmlns:a16="http://schemas.microsoft.com/office/drawing/2014/main" id="{6601FD2F-6510-4FBC-BD26-F4FD31AA7E1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952922" y="122085"/>
            <a:ext cx="914400" cy="914400"/>
          </a:xfrm>
          <a:prstGeom prst="rect">
            <a:avLst/>
          </a:prstGeom>
        </p:spPr>
      </p:pic>
    </p:spTree>
    <p:extLst>
      <p:ext uri="{BB962C8B-B14F-4D97-AF65-F5344CB8AC3E}">
        <p14:creationId xmlns:p14="http://schemas.microsoft.com/office/powerpoint/2010/main" val="3308913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58999"/>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58999"/>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58999"/>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58999"/>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58999"/>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58999"/>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5FA76-D144-4E81-8ABD-A787E3542B24}"/>
              </a:ext>
            </a:extLst>
          </p:cNvPr>
          <p:cNvSpPr txBox="1">
            <a:spLocks noGrp="1"/>
          </p:cNvSpPr>
          <p:nvPr>
            <p:ph type="title"/>
          </p:nvPr>
        </p:nvSpPr>
        <p:spPr>
          <a:xfrm>
            <a:off x="989555" y="74669"/>
            <a:ext cx="10515600" cy="953234"/>
          </a:xfrm>
          <a:solidFill>
            <a:srgbClr val="FFFFFF"/>
          </a:solidFill>
        </p:spPr>
        <p:txBody>
          <a:bodyPr anchorCtr="1">
            <a:noAutofit/>
          </a:bodyPr>
          <a:lstStyle/>
          <a:p>
            <a:pPr lvl="0" algn="ctr"/>
            <a:r>
              <a:rPr lang="en-IE" sz="3200" b="1" dirty="0">
                <a:solidFill>
                  <a:srgbClr val="4900E2"/>
                </a:solidFill>
                <a:latin typeface="Arial" pitchFamily="34"/>
                <a:cs typeface="Arial" pitchFamily="34"/>
              </a:rPr>
              <a:t>Economic Development</a:t>
            </a:r>
            <a:endParaRPr lang="en-IE" sz="3200" dirty="0">
              <a:solidFill>
                <a:srgbClr val="4900E2"/>
              </a:solidFill>
            </a:endParaRPr>
          </a:p>
        </p:txBody>
      </p:sp>
      <p:sp>
        <p:nvSpPr>
          <p:cNvPr id="3" name="Content Placeholder 2">
            <a:extLst>
              <a:ext uri="{FF2B5EF4-FFF2-40B4-BE49-F238E27FC236}">
                <a16:creationId xmlns:a16="http://schemas.microsoft.com/office/drawing/2014/main" id="{3EA82F93-8D4B-4B23-80C2-DA0E99C1BCF4}"/>
              </a:ext>
            </a:extLst>
          </p:cNvPr>
          <p:cNvSpPr txBox="1">
            <a:spLocks noGrp="1"/>
          </p:cNvSpPr>
          <p:nvPr>
            <p:ph idx="1"/>
          </p:nvPr>
        </p:nvSpPr>
        <p:spPr>
          <a:xfrm>
            <a:off x="698643" y="1010144"/>
            <a:ext cx="10959578" cy="655155"/>
          </a:xfrm>
        </p:spPr>
        <p:txBody>
          <a:bodyPr>
            <a:normAutofit/>
          </a:bodyPr>
          <a:lstStyle/>
          <a:p>
            <a:pPr marL="0" lvl="0" indent="0">
              <a:spcBef>
                <a:spcPts val="0"/>
              </a:spcBef>
              <a:buNone/>
            </a:pPr>
            <a:r>
              <a:rPr lang="en-IE" sz="1800" dirty="0">
                <a:latin typeface="Arial" pitchFamily="34"/>
                <a:cs typeface="Arial" pitchFamily="34"/>
              </a:rPr>
              <a:t>Future economic and enterprise development in Kildare should be largely distributed in accordance with the county’s economic hierarchy having regard to the individual areas </a:t>
            </a:r>
          </a:p>
          <a:p>
            <a:pPr marL="0" lvl="0" indent="0">
              <a:spcBef>
                <a:spcPts val="0"/>
              </a:spcBef>
              <a:buNone/>
            </a:pPr>
            <a:endParaRPr lang="en-IE" sz="1700" dirty="0">
              <a:latin typeface="Arial" pitchFamily="34"/>
              <a:cs typeface="Arial" pitchFamily="34"/>
            </a:endParaRPr>
          </a:p>
          <a:p>
            <a:pPr marL="0" lvl="0" indent="0">
              <a:spcBef>
                <a:spcPts val="0"/>
              </a:spcBef>
              <a:buNone/>
            </a:pPr>
            <a:endParaRPr lang="en-IE" sz="1700" dirty="0">
              <a:latin typeface="Arial" pitchFamily="34"/>
              <a:cs typeface="Arial" pitchFamily="34"/>
            </a:endParaRPr>
          </a:p>
          <a:p>
            <a:pPr marL="0" lvl="0" indent="0">
              <a:spcBef>
                <a:spcPts val="0"/>
              </a:spcBef>
              <a:buNone/>
            </a:pPr>
            <a:endParaRPr lang="en-IE" sz="1700" dirty="0">
              <a:latin typeface="Arial" pitchFamily="34"/>
              <a:cs typeface="Arial" pitchFamily="34"/>
            </a:endParaRPr>
          </a:p>
          <a:p>
            <a:pPr marL="0" lvl="0" indent="0">
              <a:spcBef>
                <a:spcPts val="0"/>
              </a:spcBef>
              <a:buNone/>
            </a:pPr>
            <a:endParaRPr lang="en-IE" sz="1700" dirty="0">
              <a:latin typeface="Arial" pitchFamily="34"/>
              <a:cs typeface="Arial" pitchFamily="34"/>
            </a:endParaRPr>
          </a:p>
          <a:p>
            <a:pPr marL="0" lvl="0" indent="0">
              <a:spcBef>
                <a:spcPts val="0"/>
              </a:spcBef>
              <a:buNone/>
            </a:pPr>
            <a:endParaRPr lang="en-IE" sz="1700" dirty="0">
              <a:latin typeface="Arial" pitchFamily="34"/>
              <a:cs typeface="Arial" pitchFamily="34"/>
            </a:endParaRPr>
          </a:p>
          <a:p>
            <a:pPr marL="0" lvl="0" indent="0">
              <a:spcBef>
                <a:spcPts val="0"/>
              </a:spcBef>
              <a:buNone/>
            </a:pPr>
            <a:endParaRPr lang="en-IE" sz="1700" dirty="0">
              <a:latin typeface="Arial" pitchFamily="34"/>
              <a:cs typeface="Arial" pitchFamily="34"/>
            </a:endParaRPr>
          </a:p>
          <a:p>
            <a:pPr marL="0" lvl="0" indent="0">
              <a:spcBef>
                <a:spcPts val="0"/>
              </a:spcBef>
              <a:buNone/>
            </a:pPr>
            <a:endParaRPr lang="en-IE" sz="1700" dirty="0">
              <a:latin typeface="Arial" pitchFamily="34"/>
              <a:cs typeface="Arial" pitchFamily="34"/>
            </a:endParaRPr>
          </a:p>
          <a:p>
            <a:pPr marL="0" lvl="0" indent="0">
              <a:spcBef>
                <a:spcPts val="0"/>
              </a:spcBef>
              <a:buNone/>
            </a:pPr>
            <a:endParaRPr lang="en-IE" sz="1700" dirty="0">
              <a:latin typeface="Arial" pitchFamily="34"/>
              <a:cs typeface="Arial" pitchFamily="34"/>
            </a:endParaRPr>
          </a:p>
          <a:p>
            <a:pPr marL="0" lvl="0" indent="0">
              <a:spcBef>
                <a:spcPts val="0"/>
              </a:spcBef>
              <a:buNone/>
            </a:pPr>
            <a:endParaRPr lang="en-IE" sz="1700" dirty="0">
              <a:latin typeface="Arial" pitchFamily="34"/>
              <a:cs typeface="Arial" pitchFamily="34"/>
            </a:endParaRPr>
          </a:p>
          <a:p>
            <a:pPr marL="0" lvl="0" indent="0">
              <a:spcBef>
                <a:spcPts val="0"/>
              </a:spcBef>
              <a:buNone/>
            </a:pPr>
            <a:endParaRPr lang="en-IE" sz="1700" dirty="0">
              <a:latin typeface="Arial" pitchFamily="34"/>
              <a:cs typeface="Arial" pitchFamily="34"/>
            </a:endParaRPr>
          </a:p>
          <a:p>
            <a:pPr marL="0" lvl="0" indent="0">
              <a:spcBef>
                <a:spcPts val="0"/>
              </a:spcBef>
              <a:buNone/>
            </a:pPr>
            <a:endParaRPr lang="en-IE" sz="1700" dirty="0">
              <a:latin typeface="Arial" pitchFamily="34"/>
              <a:cs typeface="Arial" pitchFamily="34"/>
            </a:endParaRPr>
          </a:p>
          <a:p>
            <a:pPr marL="0" lvl="0" indent="0">
              <a:spcBef>
                <a:spcPts val="0"/>
              </a:spcBef>
              <a:buNone/>
            </a:pPr>
            <a:endParaRPr lang="en-IE" sz="1700" dirty="0">
              <a:latin typeface="Arial" pitchFamily="34"/>
              <a:cs typeface="Arial" pitchFamily="34"/>
            </a:endParaRPr>
          </a:p>
          <a:p>
            <a:pPr lvl="0">
              <a:lnSpc>
                <a:spcPct val="60000"/>
              </a:lnSpc>
            </a:pPr>
            <a:endParaRPr lang="en-IE" sz="1700" dirty="0"/>
          </a:p>
        </p:txBody>
      </p:sp>
      <p:sp>
        <p:nvSpPr>
          <p:cNvPr id="5" name="Rectangle 4">
            <a:extLst>
              <a:ext uri="{FF2B5EF4-FFF2-40B4-BE49-F238E27FC236}">
                <a16:creationId xmlns:a16="http://schemas.microsoft.com/office/drawing/2014/main" id="{4662D49E-16D9-405B-85B4-60955A975B44}"/>
              </a:ext>
            </a:extLst>
          </p:cNvPr>
          <p:cNvSpPr/>
          <p:nvPr/>
        </p:nvSpPr>
        <p:spPr>
          <a:xfrm>
            <a:off x="503569" y="1837210"/>
            <a:ext cx="1997751" cy="998349"/>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pPr marR="0" lvl="0" algn="ctr" defTabSz="914400" rtl="0" eaLnBrk="1" fontAlgn="auto" latinLnBrk="0" hangingPunct="1">
              <a:lnSpc>
                <a:spcPct val="90000"/>
              </a:lnSpc>
              <a:spcBef>
                <a:spcPts val="0"/>
              </a:spcBef>
              <a:spcAft>
                <a:spcPts val="0"/>
              </a:spcAft>
              <a:buClrTx/>
              <a:buSzPct val="100000"/>
              <a:tabLst/>
              <a:defRPr/>
            </a:pPr>
            <a:r>
              <a:rPr lang="en-IE" b="1" i="1" dirty="0">
                <a:solidFill>
                  <a:srgbClr val="000000"/>
                </a:solidFill>
                <a:latin typeface="Arial" pitchFamily="34"/>
                <a:cs typeface="Arial" pitchFamily="34"/>
              </a:rPr>
              <a:t>I</a:t>
            </a:r>
            <a:r>
              <a:rPr kumimoji="0" lang="en-IE" b="1" i="1" u="none" strike="noStrike" kern="1200" cap="none" spc="0" normalizeH="0" baseline="0" noProof="0" dirty="0" err="1">
                <a:ln>
                  <a:noFill/>
                </a:ln>
                <a:solidFill>
                  <a:srgbClr val="000000"/>
                </a:solidFill>
                <a:effectLst/>
                <a:uLnTx/>
                <a:uFillTx/>
                <a:latin typeface="Arial" pitchFamily="34"/>
                <a:cs typeface="Arial" pitchFamily="34"/>
              </a:rPr>
              <a:t>dentified</a:t>
            </a:r>
            <a:r>
              <a:rPr kumimoji="0" lang="en-IE" b="1" i="1" u="none" strike="noStrike" kern="1200" cap="none" spc="0" normalizeH="0" baseline="0" noProof="0" dirty="0">
                <a:ln>
                  <a:noFill/>
                </a:ln>
                <a:solidFill>
                  <a:srgbClr val="000000"/>
                </a:solidFill>
                <a:effectLst/>
                <a:uLnTx/>
                <a:uFillTx/>
                <a:latin typeface="Arial" pitchFamily="34"/>
                <a:cs typeface="Arial" pitchFamily="34"/>
              </a:rPr>
              <a:t> role within the hierarchy</a:t>
            </a:r>
          </a:p>
        </p:txBody>
      </p:sp>
      <p:sp>
        <p:nvSpPr>
          <p:cNvPr id="6" name="Rectangle 5">
            <a:extLst>
              <a:ext uri="{FF2B5EF4-FFF2-40B4-BE49-F238E27FC236}">
                <a16:creationId xmlns:a16="http://schemas.microsoft.com/office/drawing/2014/main" id="{6E31B3A8-AF3E-42BB-A8E3-9D07C7A1A32E}"/>
              </a:ext>
            </a:extLst>
          </p:cNvPr>
          <p:cNvSpPr/>
          <p:nvPr/>
        </p:nvSpPr>
        <p:spPr>
          <a:xfrm>
            <a:off x="2880937" y="1849530"/>
            <a:ext cx="1997751" cy="998350"/>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90000"/>
              </a:lnSpc>
              <a:spcBef>
                <a:spcPts val="0"/>
              </a:spcBef>
              <a:spcAft>
                <a:spcPts val="0"/>
              </a:spcAft>
              <a:buClrTx/>
              <a:buSzPct val="100000"/>
              <a:tabLst/>
              <a:defRPr/>
            </a:pPr>
            <a:r>
              <a:rPr lang="en-IE" b="1" i="1" dirty="0">
                <a:solidFill>
                  <a:srgbClr val="000000"/>
                </a:solidFill>
                <a:latin typeface="Arial" pitchFamily="34"/>
                <a:cs typeface="Arial" pitchFamily="34"/>
              </a:rPr>
              <a:t>E</a:t>
            </a:r>
            <a:r>
              <a:rPr kumimoji="0" lang="en-IE" b="1" i="1" u="none" strike="noStrike" kern="1200" cap="none" spc="0" normalizeH="0" baseline="0" noProof="0" dirty="0" err="1">
                <a:ln>
                  <a:noFill/>
                </a:ln>
                <a:solidFill>
                  <a:srgbClr val="000000"/>
                </a:solidFill>
                <a:effectLst/>
                <a:uLnTx/>
                <a:uFillTx/>
                <a:latin typeface="Arial" pitchFamily="34"/>
                <a:cs typeface="Arial" pitchFamily="34"/>
              </a:rPr>
              <a:t>xisting</a:t>
            </a:r>
            <a:r>
              <a:rPr kumimoji="0" lang="en-IE" b="1" i="1" u="none" strike="noStrike" kern="1200" cap="none" spc="0" normalizeH="0" baseline="0" noProof="0" dirty="0">
                <a:ln>
                  <a:noFill/>
                </a:ln>
                <a:solidFill>
                  <a:srgbClr val="000000"/>
                </a:solidFill>
                <a:effectLst/>
                <a:uLnTx/>
                <a:uFillTx/>
                <a:latin typeface="Arial" pitchFamily="34"/>
                <a:cs typeface="Arial" pitchFamily="34"/>
              </a:rPr>
              <a:t> size</a:t>
            </a:r>
          </a:p>
        </p:txBody>
      </p:sp>
      <p:sp>
        <p:nvSpPr>
          <p:cNvPr id="7" name="Rectangle 6">
            <a:extLst>
              <a:ext uri="{FF2B5EF4-FFF2-40B4-BE49-F238E27FC236}">
                <a16:creationId xmlns:a16="http://schemas.microsoft.com/office/drawing/2014/main" id="{DDF35EE4-8FFE-4C34-BB1C-50FF871818A5}"/>
              </a:ext>
            </a:extLst>
          </p:cNvPr>
          <p:cNvSpPr/>
          <p:nvPr/>
        </p:nvSpPr>
        <p:spPr>
          <a:xfrm>
            <a:off x="5188500" y="1835346"/>
            <a:ext cx="1997751" cy="998349"/>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90000"/>
              </a:lnSpc>
              <a:spcBef>
                <a:spcPts val="0"/>
              </a:spcBef>
              <a:spcAft>
                <a:spcPts val="0"/>
              </a:spcAft>
              <a:buClrTx/>
              <a:buSzPct val="100000"/>
              <a:tabLst/>
              <a:defRPr/>
            </a:pPr>
            <a:endParaRPr lang="en-IE" b="1" i="1" dirty="0">
              <a:solidFill>
                <a:srgbClr val="000000"/>
              </a:solidFill>
              <a:latin typeface="Arial" pitchFamily="34"/>
              <a:cs typeface="Arial" pitchFamily="34"/>
            </a:endParaRPr>
          </a:p>
          <a:p>
            <a:pPr marR="0" lvl="0" algn="ctr" defTabSz="914400" rtl="0" eaLnBrk="1" fontAlgn="auto" latinLnBrk="0" hangingPunct="1">
              <a:lnSpc>
                <a:spcPct val="90000"/>
              </a:lnSpc>
              <a:spcBef>
                <a:spcPts val="0"/>
              </a:spcBef>
              <a:spcAft>
                <a:spcPts val="0"/>
              </a:spcAft>
              <a:buClrTx/>
              <a:buSzPct val="100000"/>
              <a:tabLst/>
              <a:defRPr/>
            </a:pPr>
            <a:r>
              <a:rPr lang="en-IE" b="1" i="1" dirty="0">
                <a:solidFill>
                  <a:srgbClr val="000000"/>
                </a:solidFill>
                <a:latin typeface="Arial" pitchFamily="34"/>
                <a:cs typeface="Arial" pitchFamily="34"/>
              </a:rPr>
              <a:t>E</a:t>
            </a:r>
            <a:r>
              <a:rPr kumimoji="0" lang="en-IE" b="1" i="1" u="none" strike="noStrike" kern="1200" cap="none" spc="0" normalizeH="0" baseline="0" noProof="0" dirty="0" err="1">
                <a:ln>
                  <a:noFill/>
                </a:ln>
                <a:solidFill>
                  <a:srgbClr val="000000"/>
                </a:solidFill>
                <a:effectLst/>
                <a:uLnTx/>
                <a:uFillTx/>
                <a:latin typeface="Arial" pitchFamily="34"/>
                <a:cs typeface="Arial" pitchFamily="34"/>
              </a:rPr>
              <a:t>xisting</a:t>
            </a:r>
            <a:r>
              <a:rPr kumimoji="0" lang="en-IE" b="1" i="1" u="none" strike="noStrike" kern="1200" cap="none" spc="0" normalizeH="0" baseline="0" noProof="0" dirty="0">
                <a:ln>
                  <a:noFill/>
                </a:ln>
                <a:solidFill>
                  <a:srgbClr val="000000"/>
                </a:solidFill>
                <a:effectLst/>
                <a:uLnTx/>
                <a:uFillTx/>
                <a:latin typeface="Arial" pitchFamily="34"/>
                <a:cs typeface="Arial" pitchFamily="34"/>
              </a:rPr>
              <a:t> function </a:t>
            </a:r>
          </a:p>
          <a:p>
            <a:pPr marR="0" lvl="0" algn="l" defTabSz="914400" rtl="0" eaLnBrk="1" fontAlgn="auto" latinLnBrk="0" hangingPunct="1">
              <a:lnSpc>
                <a:spcPct val="90000"/>
              </a:lnSpc>
              <a:spcBef>
                <a:spcPts val="0"/>
              </a:spcBef>
              <a:spcAft>
                <a:spcPts val="0"/>
              </a:spcAft>
              <a:buClrTx/>
              <a:buSzPct val="100000"/>
              <a:tabLst/>
              <a:defRPr/>
            </a:pPr>
            <a:endParaRPr kumimoji="0" lang="en-IE" b="1" i="1" u="none" strike="noStrike" kern="1200" cap="none" spc="0" normalizeH="0" baseline="0" noProof="0" dirty="0">
              <a:ln>
                <a:noFill/>
              </a:ln>
              <a:solidFill>
                <a:srgbClr val="000000"/>
              </a:solidFill>
              <a:effectLst/>
              <a:uLnTx/>
              <a:uFillTx/>
              <a:latin typeface="Arial" pitchFamily="34"/>
              <a:cs typeface="Arial" pitchFamily="34"/>
            </a:endParaRPr>
          </a:p>
        </p:txBody>
      </p:sp>
      <p:sp>
        <p:nvSpPr>
          <p:cNvPr id="8" name="Rectangle 7">
            <a:extLst>
              <a:ext uri="{FF2B5EF4-FFF2-40B4-BE49-F238E27FC236}">
                <a16:creationId xmlns:a16="http://schemas.microsoft.com/office/drawing/2014/main" id="{0D389B0A-C740-4EF7-B55A-BF8FCDE3F1EC}"/>
              </a:ext>
            </a:extLst>
          </p:cNvPr>
          <p:cNvSpPr/>
          <p:nvPr/>
        </p:nvSpPr>
        <p:spPr>
          <a:xfrm>
            <a:off x="7565868" y="1849530"/>
            <a:ext cx="1997751" cy="986029"/>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90000"/>
              </a:lnSpc>
              <a:spcBef>
                <a:spcPts val="0"/>
              </a:spcBef>
              <a:spcAft>
                <a:spcPts val="0"/>
              </a:spcAft>
              <a:buClrTx/>
              <a:buSzPct val="100000"/>
              <a:tabLst/>
              <a:defRPr/>
            </a:pPr>
            <a:r>
              <a:rPr lang="en-US" b="1" i="1" dirty="0">
                <a:solidFill>
                  <a:srgbClr val="000000"/>
                </a:solidFill>
                <a:latin typeface="Arial" pitchFamily="34"/>
                <a:cs typeface="Arial" pitchFamily="34"/>
              </a:rPr>
              <a:t>Capacity for sustainable growth</a:t>
            </a:r>
          </a:p>
        </p:txBody>
      </p:sp>
      <p:sp>
        <p:nvSpPr>
          <p:cNvPr id="9" name="Rectangle 8">
            <a:extLst>
              <a:ext uri="{FF2B5EF4-FFF2-40B4-BE49-F238E27FC236}">
                <a16:creationId xmlns:a16="http://schemas.microsoft.com/office/drawing/2014/main" id="{C7F4AFC7-4112-45D8-BBCC-5489B5F43733}"/>
              </a:ext>
            </a:extLst>
          </p:cNvPr>
          <p:cNvSpPr/>
          <p:nvPr/>
        </p:nvSpPr>
        <p:spPr>
          <a:xfrm>
            <a:off x="9918529" y="1849530"/>
            <a:ext cx="1997751" cy="986029"/>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90000"/>
              </a:lnSpc>
              <a:spcBef>
                <a:spcPts val="0"/>
              </a:spcBef>
              <a:spcAft>
                <a:spcPts val="0"/>
              </a:spcAft>
              <a:buClrTx/>
              <a:buSzPct val="100000"/>
              <a:tabLst/>
              <a:defRPr/>
            </a:pPr>
            <a:r>
              <a:rPr lang="en-US" b="1" i="1" dirty="0">
                <a:solidFill>
                  <a:srgbClr val="000000"/>
                </a:solidFill>
                <a:latin typeface="Arial" pitchFamily="34"/>
                <a:cs typeface="Arial" pitchFamily="34"/>
              </a:rPr>
              <a:t>Available infrastructure capacity </a:t>
            </a:r>
          </a:p>
        </p:txBody>
      </p:sp>
      <p:sp>
        <p:nvSpPr>
          <p:cNvPr id="11" name="TextBox 10">
            <a:extLst>
              <a:ext uri="{FF2B5EF4-FFF2-40B4-BE49-F238E27FC236}">
                <a16:creationId xmlns:a16="http://schemas.microsoft.com/office/drawing/2014/main" id="{F1043079-9700-4402-AFDE-87637594AD41}"/>
              </a:ext>
            </a:extLst>
          </p:cNvPr>
          <p:cNvSpPr txBox="1"/>
          <p:nvPr/>
        </p:nvSpPr>
        <p:spPr>
          <a:xfrm>
            <a:off x="503569" y="5078835"/>
            <a:ext cx="10608379" cy="798680"/>
          </a:xfrm>
          <a:prstGeom prst="rect">
            <a:avLst/>
          </a:prstGeom>
          <a:solidFill>
            <a:schemeClr val="bg1">
              <a:lumMod val="95000"/>
            </a:schemeClr>
          </a:solidFill>
        </p:spPr>
        <p:txBody>
          <a:bodyPr wrap="square">
            <a:spAutoFit/>
          </a:bodyPr>
          <a:lstStyle/>
          <a:p>
            <a:pPr marL="0" marR="0" lvl="0" indent="0" algn="l" defTabSz="914400" rtl="0" eaLnBrk="1" fontAlgn="auto" latinLnBrk="0" hangingPunct="1">
              <a:lnSpc>
                <a:spcPct val="90000"/>
              </a:lnSpc>
              <a:spcBef>
                <a:spcPts val="0"/>
              </a:spcBef>
              <a:spcAft>
                <a:spcPts val="0"/>
              </a:spcAft>
              <a:buClrTx/>
              <a:buSzPct val="100000"/>
              <a:buFont typeface="Arial" pitchFamily="34"/>
              <a:buNone/>
              <a:tabLst/>
              <a:defRPr/>
            </a:pPr>
            <a:r>
              <a:rPr kumimoji="0" lang="en-IE" sz="1700" b="0" i="0" u="none" strike="noStrike" kern="1200" cap="none" spc="0" normalizeH="0" baseline="0" noProof="0" dirty="0">
                <a:ln>
                  <a:noFill/>
                </a:ln>
                <a:solidFill>
                  <a:srgbClr val="000000"/>
                </a:solidFill>
                <a:effectLst/>
                <a:uLnTx/>
                <a:uFillTx/>
                <a:latin typeface="Arial" pitchFamily="34"/>
                <a:cs typeface="Arial" pitchFamily="34"/>
              </a:rPr>
              <a:t>There is, however, a positive presumption in terms of employment creation and therefore it is Council policy to examine such proposals within other locations on a case-by-case basis for example employment related development in a location clearly linked to a rural resource activity.</a:t>
            </a:r>
          </a:p>
        </p:txBody>
      </p:sp>
      <p:pic>
        <p:nvPicPr>
          <p:cNvPr id="12" name="Graphic 11" descr="Briefcase outline">
            <a:extLst>
              <a:ext uri="{FF2B5EF4-FFF2-40B4-BE49-F238E27FC236}">
                <a16:creationId xmlns:a16="http://schemas.microsoft.com/office/drawing/2014/main" id="{04599B9E-93AC-4A81-8170-6E99476C7C1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76265" y="94086"/>
            <a:ext cx="914400" cy="914400"/>
          </a:xfrm>
          <a:prstGeom prst="rect">
            <a:avLst/>
          </a:prstGeom>
        </p:spPr>
      </p:pic>
      <p:grpSp>
        <p:nvGrpSpPr>
          <p:cNvPr id="57" name="Group 56">
            <a:extLst>
              <a:ext uri="{FF2B5EF4-FFF2-40B4-BE49-F238E27FC236}">
                <a16:creationId xmlns:a16="http://schemas.microsoft.com/office/drawing/2014/main" id="{9DAA8657-6F7A-4204-9C6D-5F05466A8DAA}"/>
              </a:ext>
            </a:extLst>
          </p:cNvPr>
          <p:cNvGrpSpPr/>
          <p:nvPr/>
        </p:nvGrpSpPr>
        <p:grpSpPr>
          <a:xfrm>
            <a:off x="7666506" y="2966580"/>
            <a:ext cx="1796476" cy="1388883"/>
            <a:chOff x="7666506" y="2966580"/>
            <a:chExt cx="1796476" cy="1388883"/>
          </a:xfrm>
        </p:grpSpPr>
        <p:sp>
          <p:nvSpPr>
            <p:cNvPr id="37" name="Rectangle: Rounded Corners 36">
              <a:extLst>
                <a:ext uri="{FF2B5EF4-FFF2-40B4-BE49-F238E27FC236}">
                  <a16:creationId xmlns:a16="http://schemas.microsoft.com/office/drawing/2014/main" id="{95770CEF-F6A0-4C72-A979-AD79E935453B}"/>
                </a:ext>
              </a:extLst>
            </p:cNvPr>
            <p:cNvSpPr/>
            <p:nvPr/>
          </p:nvSpPr>
          <p:spPr>
            <a:xfrm>
              <a:off x="7666506" y="2966580"/>
              <a:ext cx="1796476" cy="1388883"/>
            </a:xfrm>
            <a:prstGeom prst="roundRect">
              <a:avLst/>
            </a:prstGeom>
            <a:solidFill>
              <a:schemeClr val="accent1">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28" name="Graphic 27" descr="Upward trend with solid fill">
              <a:extLst>
                <a:ext uri="{FF2B5EF4-FFF2-40B4-BE49-F238E27FC236}">
                  <a16:creationId xmlns:a16="http://schemas.microsoft.com/office/drawing/2014/main" id="{6F39D297-9D28-4635-B85D-C10DCE3AA14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65384" y="2987818"/>
              <a:ext cx="1637048" cy="1359107"/>
            </a:xfrm>
            <a:prstGeom prst="rect">
              <a:avLst/>
            </a:prstGeom>
          </p:spPr>
        </p:pic>
        <p:pic>
          <p:nvPicPr>
            <p:cNvPr id="32" name="Graphic 31" descr="Leaf outline">
              <a:extLst>
                <a:ext uri="{FF2B5EF4-FFF2-40B4-BE49-F238E27FC236}">
                  <a16:creationId xmlns:a16="http://schemas.microsoft.com/office/drawing/2014/main" id="{7C1966A2-98E6-4E6D-82C4-5BD0F6B581F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23080" y="3020963"/>
              <a:ext cx="633654" cy="633654"/>
            </a:xfrm>
            <a:prstGeom prst="rect">
              <a:avLst/>
            </a:prstGeom>
          </p:spPr>
        </p:pic>
      </p:grpSp>
      <p:grpSp>
        <p:nvGrpSpPr>
          <p:cNvPr id="55" name="Group 54">
            <a:extLst>
              <a:ext uri="{FF2B5EF4-FFF2-40B4-BE49-F238E27FC236}">
                <a16:creationId xmlns:a16="http://schemas.microsoft.com/office/drawing/2014/main" id="{559C9B14-4E0C-4C3D-9A9F-8462FD5B59FB}"/>
              </a:ext>
            </a:extLst>
          </p:cNvPr>
          <p:cNvGrpSpPr/>
          <p:nvPr/>
        </p:nvGrpSpPr>
        <p:grpSpPr>
          <a:xfrm>
            <a:off x="3023880" y="2966581"/>
            <a:ext cx="1796476" cy="1388883"/>
            <a:chOff x="3023880" y="2966581"/>
            <a:chExt cx="1796476" cy="1388883"/>
          </a:xfrm>
        </p:grpSpPr>
        <p:sp>
          <p:nvSpPr>
            <p:cNvPr id="35" name="Rectangle: Rounded Corners 34">
              <a:extLst>
                <a:ext uri="{FF2B5EF4-FFF2-40B4-BE49-F238E27FC236}">
                  <a16:creationId xmlns:a16="http://schemas.microsoft.com/office/drawing/2014/main" id="{E96D78BB-A49B-47D0-ABF4-F9061048177A}"/>
                </a:ext>
              </a:extLst>
            </p:cNvPr>
            <p:cNvSpPr/>
            <p:nvPr/>
          </p:nvSpPr>
          <p:spPr>
            <a:xfrm>
              <a:off x="3023880" y="2966581"/>
              <a:ext cx="1796476" cy="1388883"/>
            </a:xfrm>
            <a:prstGeom prst="roundRect">
              <a:avLst/>
            </a:prstGeom>
            <a:solidFill>
              <a:schemeClr val="accent1">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20" name="Graphic 19" descr="Alterations &amp; Tailoring outline">
              <a:extLst>
                <a:ext uri="{FF2B5EF4-FFF2-40B4-BE49-F238E27FC236}">
                  <a16:creationId xmlns:a16="http://schemas.microsoft.com/office/drawing/2014/main" id="{23FA5529-C36F-4AA6-8298-4FA21763E6D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061379" y="2987818"/>
              <a:ext cx="795159" cy="795159"/>
            </a:xfrm>
            <a:prstGeom prst="rect">
              <a:avLst/>
            </a:prstGeom>
          </p:spPr>
        </p:pic>
        <p:pic>
          <p:nvPicPr>
            <p:cNvPr id="39" name="Graphic 38" descr="Neighborhood outline">
              <a:extLst>
                <a:ext uri="{FF2B5EF4-FFF2-40B4-BE49-F238E27FC236}">
                  <a16:creationId xmlns:a16="http://schemas.microsoft.com/office/drawing/2014/main" id="{8CBF187B-952A-4E19-BB09-99BCFE90231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683725" y="3199883"/>
              <a:ext cx="1092943" cy="1092943"/>
            </a:xfrm>
            <a:prstGeom prst="rect">
              <a:avLst/>
            </a:prstGeom>
          </p:spPr>
        </p:pic>
      </p:grpSp>
      <p:grpSp>
        <p:nvGrpSpPr>
          <p:cNvPr id="58" name="Group 57">
            <a:extLst>
              <a:ext uri="{FF2B5EF4-FFF2-40B4-BE49-F238E27FC236}">
                <a16:creationId xmlns:a16="http://schemas.microsoft.com/office/drawing/2014/main" id="{04CFF172-79AC-43A6-A3BD-A565EE70E8FD}"/>
              </a:ext>
            </a:extLst>
          </p:cNvPr>
          <p:cNvGrpSpPr/>
          <p:nvPr/>
        </p:nvGrpSpPr>
        <p:grpSpPr>
          <a:xfrm>
            <a:off x="9991743" y="2987818"/>
            <a:ext cx="1796476" cy="1388883"/>
            <a:chOff x="9991743" y="2987818"/>
            <a:chExt cx="1796476" cy="1388883"/>
          </a:xfrm>
        </p:grpSpPr>
        <p:sp>
          <p:nvSpPr>
            <p:cNvPr id="38" name="Rectangle: Rounded Corners 37">
              <a:extLst>
                <a:ext uri="{FF2B5EF4-FFF2-40B4-BE49-F238E27FC236}">
                  <a16:creationId xmlns:a16="http://schemas.microsoft.com/office/drawing/2014/main" id="{C56AA838-CB56-48DF-85D1-8C98876E68F9}"/>
                </a:ext>
              </a:extLst>
            </p:cNvPr>
            <p:cNvSpPr/>
            <p:nvPr/>
          </p:nvSpPr>
          <p:spPr>
            <a:xfrm>
              <a:off x="9991743" y="2987818"/>
              <a:ext cx="1796476" cy="1388883"/>
            </a:xfrm>
            <a:prstGeom prst="roundRect">
              <a:avLst/>
            </a:prstGeom>
            <a:solidFill>
              <a:schemeClr val="accent1">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43" name="Graphic 42" descr="Electric Tower outline">
              <a:extLst>
                <a:ext uri="{FF2B5EF4-FFF2-40B4-BE49-F238E27FC236}">
                  <a16:creationId xmlns:a16="http://schemas.microsoft.com/office/drawing/2014/main" id="{7DBC6046-169B-4B1B-B3CC-FBE1B566556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092789" y="3080493"/>
              <a:ext cx="914400" cy="914400"/>
            </a:xfrm>
            <a:prstGeom prst="rect">
              <a:avLst/>
            </a:prstGeom>
          </p:spPr>
        </p:pic>
        <p:pic>
          <p:nvPicPr>
            <p:cNvPr id="47" name="Graphic 46" descr="Handwashing outline">
              <a:extLst>
                <a:ext uri="{FF2B5EF4-FFF2-40B4-BE49-F238E27FC236}">
                  <a16:creationId xmlns:a16="http://schemas.microsoft.com/office/drawing/2014/main" id="{9694CAC7-D2E2-49A2-814C-067F2493D97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788484" y="3385397"/>
              <a:ext cx="914400" cy="914400"/>
            </a:xfrm>
            <a:prstGeom prst="rect">
              <a:avLst/>
            </a:prstGeom>
          </p:spPr>
        </p:pic>
      </p:grpSp>
      <p:grpSp>
        <p:nvGrpSpPr>
          <p:cNvPr id="56" name="Group 55">
            <a:extLst>
              <a:ext uri="{FF2B5EF4-FFF2-40B4-BE49-F238E27FC236}">
                <a16:creationId xmlns:a16="http://schemas.microsoft.com/office/drawing/2014/main" id="{673F04D4-CFC2-4B7C-96A8-5403F41C4CDA}"/>
              </a:ext>
            </a:extLst>
          </p:cNvPr>
          <p:cNvGrpSpPr/>
          <p:nvPr/>
        </p:nvGrpSpPr>
        <p:grpSpPr>
          <a:xfrm>
            <a:off x="5349117" y="2987818"/>
            <a:ext cx="1796476" cy="1388883"/>
            <a:chOff x="5349117" y="2987818"/>
            <a:chExt cx="1796476" cy="1388883"/>
          </a:xfrm>
        </p:grpSpPr>
        <p:sp>
          <p:nvSpPr>
            <p:cNvPr id="36" name="Rectangle: Rounded Corners 35">
              <a:extLst>
                <a:ext uri="{FF2B5EF4-FFF2-40B4-BE49-F238E27FC236}">
                  <a16:creationId xmlns:a16="http://schemas.microsoft.com/office/drawing/2014/main" id="{16D15710-0ECA-402D-944D-C5F9955B8C7D}"/>
                </a:ext>
              </a:extLst>
            </p:cNvPr>
            <p:cNvSpPr/>
            <p:nvPr/>
          </p:nvSpPr>
          <p:spPr>
            <a:xfrm>
              <a:off x="5349117" y="2987818"/>
              <a:ext cx="1796476" cy="1388883"/>
            </a:xfrm>
            <a:prstGeom prst="roundRect">
              <a:avLst/>
            </a:prstGeom>
            <a:solidFill>
              <a:schemeClr val="accent1">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49" name="Graphic 48" descr="Grocery bag outline">
              <a:extLst>
                <a:ext uri="{FF2B5EF4-FFF2-40B4-BE49-F238E27FC236}">
                  <a16:creationId xmlns:a16="http://schemas.microsoft.com/office/drawing/2014/main" id="{5B9B1186-0A08-4586-ACD3-BE3C1AD0398E}"/>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197500" y="3360806"/>
              <a:ext cx="914400" cy="914400"/>
            </a:xfrm>
            <a:prstGeom prst="rect">
              <a:avLst/>
            </a:prstGeom>
          </p:spPr>
        </p:pic>
        <p:pic>
          <p:nvPicPr>
            <p:cNvPr id="51" name="Graphic 50" descr="Store outline">
              <a:extLst>
                <a:ext uri="{FF2B5EF4-FFF2-40B4-BE49-F238E27FC236}">
                  <a16:creationId xmlns:a16="http://schemas.microsoft.com/office/drawing/2014/main" id="{EEBD094A-30FF-49E6-B329-D74423AD0957}"/>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436513" y="3031217"/>
              <a:ext cx="914400" cy="914400"/>
            </a:xfrm>
            <a:prstGeom prst="rect">
              <a:avLst/>
            </a:prstGeom>
          </p:spPr>
        </p:pic>
      </p:grpSp>
      <p:pic>
        <p:nvPicPr>
          <p:cNvPr id="4" name="Picture 4" descr="A picture containing map&#10;&#10;Description automatically generated">
            <a:extLst>
              <a:ext uri="{FF2B5EF4-FFF2-40B4-BE49-F238E27FC236}">
                <a16:creationId xmlns:a16="http://schemas.microsoft.com/office/drawing/2014/main" id="{C4FB4C59-22CB-467E-B569-C46B67326B90}"/>
              </a:ext>
            </a:extLst>
          </p:cNvPr>
          <p:cNvPicPr>
            <a:picLocks noChangeAspect="1"/>
          </p:cNvPicPr>
          <p:nvPr/>
        </p:nvPicPr>
        <p:blipFill>
          <a:blip r:embed="rId21"/>
          <a:srcRect l="19546" t="-127" r="15869" b="127"/>
          <a:stretch>
            <a:fillRect/>
          </a:stretch>
        </p:blipFill>
        <p:spPr>
          <a:xfrm>
            <a:off x="11396546" y="5551695"/>
            <a:ext cx="795450" cy="1231634"/>
          </a:xfrm>
          <a:prstGeom prst="rect">
            <a:avLst/>
          </a:prstGeom>
          <a:noFill/>
          <a:ln cap="flat">
            <a:noFill/>
          </a:ln>
        </p:spPr>
      </p:pic>
      <p:grpSp>
        <p:nvGrpSpPr>
          <p:cNvPr id="62" name="Group 61">
            <a:extLst>
              <a:ext uri="{FF2B5EF4-FFF2-40B4-BE49-F238E27FC236}">
                <a16:creationId xmlns:a16="http://schemas.microsoft.com/office/drawing/2014/main" id="{C323BAF6-E310-4254-88AB-66FE1BE40904}"/>
              </a:ext>
            </a:extLst>
          </p:cNvPr>
          <p:cNvGrpSpPr/>
          <p:nvPr/>
        </p:nvGrpSpPr>
        <p:grpSpPr>
          <a:xfrm>
            <a:off x="698643" y="2958042"/>
            <a:ext cx="1796476" cy="1388883"/>
            <a:chOff x="698643" y="2958042"/>
            <a:chExt cx="1796476" cy="1388883"/>
          </a:xfrm>
        </p:grpSpPr>
        <p:sp>
          <p:nvSpPr>
            <p:cNvPr id="34" name="Rectangle: Rounded Corners 33">
              <a:extLst>
                <a:ext uri="{FF2B5EF4-FFF2-40B4-BE49-F238E27FC236}">
                  <a16:creationId xmlns:a16="http://schemas.microsoft.com/office/drawing/2014/main" id="{AC950676-8160-48FE-A16C-563E5EFCAF81}"/>
                </a:ext>
              </a:extLst>
            </p:cNvPr>
            <p:cNvSpPr/>
            <p:nvPr/>
          </p:nvSpPr>
          <p:spPr>
            <a:xfrm>
              <a:off x="698643" y="2958042"/>
              <a:ext cx="1796476" cy="1388883"/>
            </a:xfrm>
            <a:prstGeom prst="roundRect">
              <a:avLst/>
            </a:prstGeom>
            <a:solidFill>
              <a:schemeClr val="accent1">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59" name="Graphic 58" descr="Pyramid with levels with solid fill">
              <a:extLst>
                <a:ext uri="{FF2B5EF4-FFF2-40B4-BE49-F238E27FC236}">
                  <a16:creationId xmlns:a16="http://schemas.microsoft.com/office/drawing/2014/main" id="{84B77B15-A1A1-4B6F-8137-D8B00CED7AF7}"/>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865301" y="2958042"/>
              <a:ext cx="1500383" cy="1349555"/>
            </a:xfrm>
            <a:prstGeom prst="rect">
              <a:avLst/>
            </a:prstGeom>
          </p:spPr>
        </p:pic>
        <p:sp>
          <p:nvSpPr>
            <p:cNvPr id="61" name="Arrow: Right 60">
              <a:extLst>
                <a:ext uri="{FF2B5EF4-FFF2-40B4-BE49-F238E27FC236}">
                  <a16:creationId xmlns:a16="http://schemas.microsoft.com/office/drawing/2014/main" id="{5645CD0B-5843-41BF-8A2D-F96E99356449}"/>
                </a:ext>
              </a:extLst>
            </p:cNvPr>
            <p:cNvSpPr/>
            <p:nvPr/>
          </p:nvSpPr>
          <p:spPr>
            <a:xfrm>
              <a:off x="865301" y="3671275"/>
              <a:ext cx="228003" cy="150158"/>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58999"/>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58999"/>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58999"/>
                                          </p:stCondLst>
                                        </p:cTn>
                                        <p:tgtEl>
                                          <p:spTgt spid="6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58999"/>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58999"/>
                                          </p:stCondLst>
                                        </p:cTn>
                                        <p:tgtEl>
                                          <p:spTgt spid="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58999"/>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58999"/>
                                          </p:stCondLst>
                                        </p:cTn>
                                        <p:tgtEl>
                                          <p:spTgt spid="5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58999"/>
                                          </p:stCondLst>
                                        </p:cTn>
                                        <p:tgtEl>
                                          <p:spTgt spid="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58999"/>
                                          </p:stCondLst>
                                        </p:cTn>
                                        <p:tgtEl>
                                          <p:spTgt spid="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58999"/>
                                          </p:stCondLst>
                                        </p:cTn>
                                        <p:tgtEl>
                                          <p:spTgt spid="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58999"/>
                                          </p:stCondLst>
                                        </p:cTn>
                                        <p:tgtEl>
                                          <p:spTgt spid="5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58999"/>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P spid="7" grpId="0"/>
      <p:bldP spid="8" grpId="0"/>
      <p:bldP spid="9" grpId="0"/>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BFEB284-6799-4B9F-BF01-6B3FB6A2CED3}"/>
              </a:ext>
            </a:extLst>
          </p:cNvPr>
          <p:cNvSpPr txBox="1"/>
          <p:nvPr/>
        </p:nvSpPr>
        <p:spPr>
          <a:xfrm>
            <a:off x="881650" y="211044"/>
            <a:ext cx="10428699" cy="769441"/>
          </a:xfrm>
          <a:prstGeom prst="rect">
            <a:avLst/>
          </a:prstGeom>
          <a:noFill/>
        </p:spPr>
        <p:txBody>
          <a:bodyPr wrap="square">
            <a:spAutoFit/>
          </a:bodyPr>
          <a:lstStyle/>
          <a:p>
            <a:pPr algn="ctr"/>
            <a:r>
              <a:rPr kumimoji="0" lang="en-GB" sz="4400" b="1" i="0" u="none" strike="noStrike" kern="1200" cap="none" spc="0" normalizeH="0" baseline="0" noProof="0" dirty="0">
                <a:ln>
                  <a:noFill/>
                </a:ln>
                <a:solidFill>
                  <a:srgbClr val="4900E2"/>
                </a:solidFill>
                <a:effectLst/>
                <a:uLnTx/>
                <a:uFillTx/>
                <a:latin typeface="Arial" pitchFamily="34"/>
                <a:cs typeface="Arial" pitchFamily="34"/>
              </a:rPr>
              <a:t>Resilient Economy &amp; Job Creation</a:t>
            </a:r>
            <a:endParaRPr lang="en-IE" dirty="0"/>
          </a:p>
        </p:txBody>
      </p:sp>
      <p:sp>
        <p:nvSpPr>
          <p:cNvPr id="10" name="TextBox 9">
            <a:extLst>
              <a:ext uri="{FF2B5EF4-FFF2-40B4-BE49-F238E27FC236}">
                <a16:creationId xmlns:a16="http://schemas.microsoft.com/office/drawing/2014/main" id="{06301F59-0215-4B53-831B-E1DBA8071202}"/>
              </a:ext>
            </a:extLst>
          </p:cNvPr>
          <p:cNvSpPr txBox="1"/>
          <p:nvPr/>
        </p:nvSpPr>
        <p:spPr>
          <a:xfrm>
            <a:off x="5474333" y="1475197"/>
            <a:ext cx="5836016" cy="923330"/>
          </a:xfrm>
          <a:prstGeom prst="rect">
            <a:avLst/>
          </a:prstGeom>
          <a:noFill/>
        </p:spPr>
        <p:txBody>
          <a:bodyPr wrap="square">
            <a:spAutoFit/>
          </a:bodyPr>
          <a:lstStyle/>
          <a:p>
            <a:r>
              <a:rPr lang="en-US" dirty="0"/>
              <a:t>Support remote working opportunities from designated hubs/ co-working spaces, in the interests of mitigating long commuting times.</a:t>
            </a:r>
            <a:endParaRPr lang="en-IE" dirty="0"/>
          </a:p>
        </p:txBody>
      </p:sp>
      <p:sp>
        <p:nvSpPr>
          <p:cNvPr id="16" name="TextBox 15">
            <a:extLst>
              <a:ext uri="{FF2B5EF4-FFF2-40B4-BE49-F238E27FC236}">
                <a16:creationId xmlns:a16="http://schemas.microsoft.com/office/drawing/2014/main" id="{807A8A6D-2AC6-4626-9040-B773EB67FF8E}"/>
              </a:ext>
            </a:extLst>
          </p:cNvPr>
          <p:cNvSpPr txBox="1"/>
          <p:nvPr/>
        </p:nvSpPr>
        <p:spPr>
          <a:xfrm>
            <a:off x="5474333" y="2763092"/>
            <a:ext cx="6094520" cy="923330"/>
          </a:xfrm>
          <a:prstGeom prst="rect">
            <a:avLst/>
          </a:prstGeom>
          <a:noFill/>
        </p:spPr>
        <p:txBody>
          <a:bodyPr wrap="square">
            <a:spAutoFit/>
          </a:bodyPr>
          <a:lstStyle/>
          <a:p>
            <a:r>
              <a:rPr lang="en-US" dirty="0"/>
              <a:t>Actively promote and encourage the development of SME’s throughout the county, with a particular emphasis on locating these within the county’s towns and villages.</a:t>
            </a:r>
            <a:endParaRPr lang="en-IE" dirty="0"/>
          </a:p>
        </p:txBody>
      </p:sp>
      <p:sp>
        <p:nvSpPr>
          <p:cNvPr id="18" name="TextBox 17">
            <a:extLst>
              <a:ext uri="{FF2B5EF4-FFF2-40B4-BE49-F238E27FC236}">
                <a16:creationId xmlns:a16="http://schemas.microsoft.com/office/drawing/2014/main" id="{5F042F08-A64A-42F7-8212-B4A03862735D}"/>
              </a:ext>
            </a:extLst>
          </p:cNvPr>
          <p:cNvSpPr txBox="1"/>
          <p:nvPr/>
        </p:nvSpPr>
        <p:spPr>
          <a:xfrm>
            <a:off x="5405622" y="4129263"/>
            <a:ext cx="6094520" cy="923330"/>
          </a:xfrm>
          <a:prstGeom prst="rect">
            <a:avLst/>
          </a:prstGeom>
          <a:noFill/>
        </p:spPr>
        <p:txBody>
          <a:bodyPr wrap="square">
            <a:spAutoFit/>
          </a:bodyPr>
          <a:lstStyle/>
          <a:p>
            <a:r>
              <a:rPr lang="en-US" dirty="0"/>
              <a:t>Support an entrepreneurial environment to protect and enhance smart specialisations with a strong learning economy culture.</a:t>
            </a:r>
            <a:endParaRPr lang="en-IE" dirty="0"/>
          </a:p>
        </p:txBody>
      </p:sp>
      <p:sp>
        <p:nvSpPr>
          <p:cNvPr id="20" name="TextBox 19">
            <a:extLst>
              <a:ext uri="{FF2B5EF4-FFF2-40B4-BE49-F238E27FC236}">
                <a16:creationId xmlns:a16="http://schemas.microsoft.com/office/drawing/2014/main" id="{FC57F3A4-98B4-4090-AF6E-2B9DD94BD910}"/>
              </a:ext>
            </a:extLst>
          </p:cNvPr>
          <p:cNvSpPr txBox="1"/>
          <p:nvPr/>
        </p:nvSpPr>
        <p:spPr>
          <a:xfrm>
            <a:off x="5477103" y="5527112"/>
            <a:ext cx="5449937" cy="590931"/>
          </a:xfrm>
          <a:prstGeom prst="rect">
            <a:avLst/>
          </a:prstGeom>
          <a:noFill/>
        </p:spPr>
        <p:txBody>
          <a:bodyPr wrap="square">
            <a:spAutoFit/>
          </a:bodyPr>
          <a:lstStyle/>
          <a:p>
            <a:pPr marR="0" lvl="0" fontAlgn="auto">
              <a:lnSpc>
                <a:spcPct val="90000"/>
              </a:lnSpc>
              <a:spcBef>
                <a:spcPts val="1000"/>
              </a:spcBef>
              <a:spcAft>
                <a:spcPts val="0"/>
              </a:spcAft>
              <a:buClrTx/>
              <a:buSzPct val="100000"/>
              <a:tabLst/>
              <a:defRPr/>
            </a:pPr>
            <a:r>
              <a:rPr lang="en-IE" dirty="0"/>
              <a:t>Support the growth of business in the green and circular economy</a:t>
            </a:r>
          </a:p>
        </p:txBody>
      </p:sp>
      <p:grpSp>
        <p:nvGrpSpPr>
          <p:cNvPr id="23" name="Group 22">
            <a:extLst>
              <a:ext uri="{FF2B5EF4-FFF2-40B4-BE49-F238E27FC236}">
                <a16:creationId xmlns:a16="http://schemas.microsoft.com/office/drawing/2014/main" id="{0CAFC98F-A6A6-489D-A7DB-3A86FBEB9699}"/>
              </a:ext>
            </a:extLst>
          </p:cNvPr>
          <p:cNvGrpSpPr/>
          <p:nvPr/>
        </p:nvGrpSpPr>
        <p:grpSpPr>
          <a:xfrm>
            <a:off x="296343" y="5270970"/>
            <a:ext cx="4806895" cy="1128679"/>
            <a:chOff x="296343" y="5270970"/>
            <a:chExt cx="4806895" cy="1128679"/>
          </a:xfrm>
        </p:grpSpPr>
        <p:pic>
          <p:nvPicPr>
            <p:cNvPr id="21" name="Picture 6" descr="A picture containing text, clipart&#10;&#10;Description automatically generated">
              <a:extLst>
                <a:ext uri="{FF2B5EF4-FFF2-40B4-BE49-F238E27FC236}">
                  <a16:creationId xmlns:a16="http://schemas.microsoft.com/office/drawing/2014/main" id="{11E4A927-A74E-4863-A23B-2A4B72973850}"/>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Lst>
            </a:blip>
            <a:srcRect l="-489" t="-347" r="489" b="16143"/>
            <a:stretch/>
          </p:blipFill>
          <p:spPr>
            <a:xfrm>
              <a:off x="296343" y="5477135"/>
              <a:ext cx="1326974" cy="622380"/>
            </a:xfrm>
            <a:prstGeom prst="rect">
              <a:avLst/>
            </a:prstGeom>
            <a:noFill/>
            <a:ln cap="flat">
              <a:noFill/>
            </a:ln>
          </p:spPr>
        </p:pic>
        <p:sp>
          <p:nvSpPr>
            <p:cNvPr id="41" name="Flowchart: Connector 40">
              <a:extLst>
                <a:ext uri="{FF2B5EF4-FFF2-40B4-BE49-F238E27FC236}">
                  <a16:creationId xmlns:a16="http://schemas.microsoft.com/office/drawing/2014/main" id="{BBFE31DA-DF02-410D-AA7B-94F94ACE6B01}"/>
                </a:ext>
              </a:extLst>
            </p:cNvPr>
            <p:cNvSpPr/>
            <p:nvPr/>
          </p:nvSpPr>
          <p:spPr>
            <a:xfrm>
              <a:off x="381189" y="5270970"/>
              <a:ext cx="1147211" cy="1128679"/>
            </a:xfrm>
            <a:prstGeom prst="flowChartConnector">
              <a:avLst/>
            </a:pr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4" name="Rectangle 23">
              <a:extLst>
                <a:ext uri="{FF2B5EF4-FFF2-40B4-BE49-F238E27FC236}">
                  <a16:creationId xmlns:a16="http://schemas.microsoft.com/office/drawing/2014/main" id="{375A32B0-2CD9-49AD-A2CD-A7AB4E5DB705}"/>
                </a:ext>
              </a:extLst>
            </p:cNvPr>
            <p:cNvSpPr/>
            <p:nvPr/>
          </p:nvSpPr>
          <p:spPr>
            <a:xfrm>
              <a:off x="1997183" y="5527112"/>
              <a:ext cx="3106055" cy="572403"/>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Green Circular Bio/Economy </a:t>
              </a:r>
            </a:p>
          </p:txBody>
        </p:sp>
      </p:grpSp>
      <p:grpSp>
        <p:nvGrpSpPr>
          <p:cNvPr id="15" name="Group 14">
            <a:extLst>
              <a:ext uri="{FF2B5EF4-FFF2-40B4-BE49-F238E27FC236}">
                <a16:creationId xmlns:a16="http://schemas.microsoft.com/office/drawing/2014/main" id="{452CDE0B-A12E-4F3A-8842-8A6F50D989EC}"/>
              </a:ext>
            </a:extLst>
          </p:cNvPr>
          <p:cNvGrpSpPr/>
          <p:nvPr/>
        </p:nvGrpSpPr>
        <p:grpSpPr>
          <a:xfrm>
            <a:off x="308044" y="2614371"/>
            <a:ext cx="4721818" cy="1128679"/>
            <a:chOff x="308044" y="2614371"/>
            <a:chExt cx="4721818" cy="1128679"/>
          </a:xfrm>
        </p:grpSpPr>
        <p:sp>
          <p:nvSpPr>
            <p:cNvPr id="14" name="Rectangle 13">
              <a:extLst>
                <a:ext uri="{FF2B5EF4-FFF2-40B4-BE49-F238E27FC236}">
                  <a16:creationId xmlns:a16="http://schemas.microsoft.com/office/drawing/2014/main" id="{593EA69E-2BF1-4EA4-9BEC-494507D81B57}"/>
                </a:ext>
              </a:extLst>
            </p:cNvPr>
            <p:cNvSpPr/>
            <p:nvPr/>
          </p:nvSpPr>
          <p:spPr>
            <a:xfrm>
              <a:off x="1923807" y="2872530"/>
              <a:ext cx="3106055" cy="568369"/>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Small-Medium Enterprises (SMEs) </a:t>
              </a:r>
              <a:endParaRPr lang="en-IE" i="1" dirty="0">
                <a:solidFill>
                  <a:schemeClr val="tx1"/>
                </a:solidFill>
              </a:endParaRPr>
            </a:p>
          </p:txBody>
        </p:sp>
        <p:sp>
          <p:nvSpPr>
            <p:cNvPr id="29" name="Flowchart: Connector 28">
              <a:extLst>
                <a:ext uri="{FF2B5EF4-FFF2-40B4-BE49-F238E27FC236}">
                  <a16:creationId xmlns:a16="http://schemas.microsoft.com/office/drawing/2014/main" id="{414E8B89-4089-4319-85BA-41ECF058DCCB}"/>
                </a:ext>
              </a:extLst>
            </p:cNvPr>
            <p:cNvSpPr/>
            <p:nvPr/>
          </p:nvSpPr>
          <p:spPr>
            <a:xfrm>
              <a:off x="308044" y="2614371"/>
              <a:ext cx="1147211" cy="1128679"/>
            </a:xfrm>
            <a:prstGeom prst="flowChartConnector">
              <a:avLst/>
            </a:pr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3" name="Graphic 2" descr="Signature outline">
              <a:extLst>
                <a:ext uri="{FF2B5EF4-FFF2-40B4-BE49-F238E27FC236}">
                  <a16:creationId xmlns:a16="http://schemas.microsoft.com/office/drawing/2014/main" id="{5318E498-9F88-416D-9A76-3FD30A237D2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0757" y="2884466"/>
              <a:ext cx="772516" cy="772516"/>
            </a:xfrm>
            <a:prstGeom prst="rect">
              <a:avLst/>
            </a:prstGeom>
          </p:spPr>
        </p:pic>
        <p:sp>
          <p:nvSpPr>
            <p:cNvPr id="5" name="TextBox 4">
              <a:extLst>
                <a:ext uri="{FF2B5EF4-FFF2-40B4-BE49-F238E27FC236}">
                  <a16:creationId xmlns:a16="http://schemas.microsoft.com/office/drawing/2014/main" id="{AF1F38E9-F975-4C67-9CE2-9C284B9AA463}"/>
                </a:ext>
              </a:extLst>
            </p:cNvPr>
            <p:cNvSpPr txBox="1"/>
            <p:nvPr/>
          </p:nvSpPr>
          <p:spPr>
            <a:xfrm>
              <a:off x="468104" y="2830158"/>
              <a:ext cx="634293" cy="369332"/>
            </a:xfrm>
            <a:prstGeom prst="rect">
              <a:avLst/>
            </a:prstGeom>
            <a:noFill/>
          </p:spPr>
          <p:txBody>
            <a:bodyPr wrap="square" rtlCol="0">
              <a:spAutoFit/>
            </a:bodyPr>
            <a:lstStyle/>
            <a:p>
              <a:r>
                <a:rPr lang="en-US" b="1" dirty="0">
                  <a:solidFill>
                    <a:schemeClr val="accent1"/>
                  </a:solidFill>
                </a:rPr>
                <a:t>SME</a:t>
              </a:r>
              <a:endParaRPr lang="en-IE" b="1" dirty="0">
                <a:solidFill>
                  <a:schemeClr val="accent1"/>
                </a:solidFill>
              </a:endParaRPr>
            </a:p>
          </p:txBody>
        </p:sp>
      </p:grpSp>
      <p:grpSp>
        <p:nvGrpSpPr>
          <p:cNvPr id="12" name="Group 11">
            <a:extLst>
              <a:ext uri="{FF2B5EF4-FFF2-40B4-BE49-F238E27FC236}">
                <a16:creationId xmlns:a16="http://schemas.microsoft.com/office/drawing/2014/main" id="{71DE2402-A443-44A7-B8EE-FCA4B1674625}"/>
              </a:ext>
            </a:extLst>
          </p:cNvPr>
          <p:cNvGrpSpPr/>
          <p:nvPr/>
        </p:nvGrpSpPr>
        <p:grpSpPr>
          <a:xfrm>
            <a:off x="296343" y="1272052"/>
            <a:ext cx="4733519" cy="1128679"/>
            <a:chOff x="296343" y="1272052"/>
            <a:chExt cx="4733519" cy="1128679"/>
          </a:xfrm>
        </p:grpSpPr>
        <p:sp>
          <p:nvSpPr>
            <p:cNvPr id="13" name="Rectangle 12">
              <a:extLst>
                <a:ext uri="{FF2B5EF4-FFF2-40B4-BE49-F238E27FC236}">
                  <a16:creationId xmlns:a16="http://schemas.microsoft.com/office/drawing/2014/main" id="{19A15E63-FDA0-4958-BDEB-85E85067D637}"/>
                </a:ext>
              </a:extLst>
            </p:cNvPr>
            <p:cNvSpPr/>
            <p:nvPr/>
          </p:nvSpPr>
          <p:spPr>
            <a:xfrm>
              <a:off x="1923807" y="1530211"/>
              <a:ext cx="3106055" cy="568369"/>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Remote Working / Co-Working Spaces / Digital Hubs</a:t>
              </a:r>
              <a:endParaRPr lang="en-IE" i="1" dirty="0">
                <a:solidFill>
                  <a:schemeClr val="tx1"/>
                </a:solidFill>
              </a:endParaRPr>
            </a:p>
          </p:txBody>
        </p:sp>
        <p:sp>
          <p:nvSpPr>
            <p:cNvPr id="22" name="Flowchart: Connector 21">
              <a:extLst>
                <a:ext uri="{FF2B5EF4-FFF2-40B4-BE49-F238E27FC236}">
                  <a16:creationId xmlns:a16="http://schemas.microsoft.com/office/drawing/2014/main" id="{8F89796D-BBEB-4A8E-9C05-69B9FD3875C2}"/>
                </a:ext>
              </a:extLst>
            </p:cNvPr>
            <p:cNvSpPr/>
            <p:nvPr/>
          </p:nvSpPr>
          <p:spPr>
            <a:xfrm>
              <a:off x="296343" y="1272052"/>
              <a:ext cx="1147211" cy="1128679"/>
            </a:xfrm>
            <a:prstGeom prst="flowChartConnector">
              <a:avLst/>
            </a:pr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8" name="Graphic 7" descr="Online meeting outline">
              <a:extLst>
                <a:ext uri="{FF2B5EF4-FFF2-40B4-BE49-F238E27FC236}">
                  <a16:creationId xmlns:a16="http://schemas.microsoft.com/office/drawing/2014/main" id="{D043B7FF-FDEF-470E-8A8F-AED74898186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12748" y="1379191"/>
              <a:ext cx="914400" cy="914400"/>
            </a:xfrm>
            <a:prstGeom prst="rect">
              <a:avLst/>
            </a:prstGeom>
          </p:spPr>
        </p:pic>
      </p:grpSp>
      <p:grpSp>
        <p:nvGrpSpPr>
          <p:cNvPr id="17" name="Group 16">
            <a:extLst>
              <a:ext uri="{FF2B5EF4-FFF2-40B4-BE49-F238E27FC236}">
                <a16:creationId xmlns:a16="http://schemas.microsoft.com/office/drawing/2014/main" id="{0CAA2251-E31A-4304-AE7F-C441F8739A8F}"/>
              </a:ext>
            </a:extLst>
          </p:cNvPr>
          <p:cNvGrpSpPr/>
          <p:nvPr/>
        </p:nvGrpSpPr>
        <p:grpSpPr>
          <a:xfrm>
            <a:off x="350745" y="3957116"/>
            <a:ext cx="4749680" cy="1128679"/>
            <a:chOff x="350745" y="3957116"/>
            <a:chExt cx="4749680" cy="1128679"/>
          </a:xfrm>
        </p:grpSpPr>
        <p:sp>
          <p:nvSpPr>
            <p:cNvPr id="19" name="Rectangle 18">
              <a:extLst>
                <a:ext uri="{FF2B5EF4-FFF2-40B4-BE49-F238E27FC236}">
                  <a16:creationId xmlns:a16="http://schemas.microsoft.com/office/drawing/2014/main" id="{DB11BD6B-099F-4238-9C15-9B3B02606424}"/>
                </a:ext>
              </a:extLst>
            </p:cNvPr>
            <p:cNvSpPr/>
            <p:nvPr/>
          </p:nvSpPr>
          <p:spPr>
            <a:xfrm>
              <a:off x="1994370" y="4134315"/>
              <a:ext cx="3106055" cy="572403"/>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Knowledge Economy </a:t>
              </a:r>
              <a:endParaRPr lang="en-IE" i="1" dirty="0">
                <a:solidFill>
                  <a:schemeClr val="tx1"/>
                </a:solidFill>
              </a:endParaRPr>
            </a:p>
          </p:txBody>
        </p:sp>
        <p:sp>
          <p:nvSpPr>
            <p:cNvPr id="35" name="Flowchart: Connector 34">
              <a:extLst>
                <a:ext uri="{FF2B5EF4-FFF2-40B4-BE49-F238E27FC236}">
                  <a16:creationId xmlns:a16="http://schemas.microsoft.com/office/drawing/2014/main" id="{0F15AB93-2176-4509-82F9-4A769E9C98EC}"/>
                </a:ext>
              </a:extLst>
            </p:cNvPr>
            <p:cNvSpPr/>
            <p:nvPr/>
          </p:nvSpPr>
          <p:spPr>
            <a:xfrm>
              <a:off x="350745" y="3957116"/>
              <a:ext cx="1147211" cy="1128679"/>
            </a:xfrm>
            <a:prstGeom prst="flowChartConnector">
              <a:avLst/>
            </a:pr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1" name="Graphic 10" descr="Idea outline">
              <a:extLst>
                <a:ext uri="{FF2B5EF4-FFF2-40B4-BE49-F238E27FC236}">
                  <a16:creationId xmlns:a16="http://schemas.microsoft.com/office/drawing/2014/main" id="{C71D8E15-9713-42E2-90E2-596EF75AAC0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07533" y="4086253"/>
              <a:ext cx="914400" cy="914400"/>
            </a:xfrm>
            <a:prstGeom prst="rect">
              <a:avLst/>
            </a:prstGeom>
          </p:spPr>
        </p:pic>
      </p:grpSp>
      <p:pic>
        <p:nvPicPr>
          <p:cNvPr id="25" name="Picture 4" descr="A picture containing map&#10;&#10;Description automatically generated">
            <a:extLst>
              <a:ext uri="{FF2B5EF4-FFF2-40B4-BE49-F238E27FC236}">
                <a16:creationId xmlns:a16="http://schemas.microsoft.com/office/drawing/2014/main" id="{F29494F3-C081-427F-B39C-1DFAFCDC31E9}"/>
              </a:ext>
            </a:extLst>
          </p:cNvPr>
          <p:cNvPicPr>
            <a:picLocks noChangeAspect="1"/>
          </p:cNvPicPr>
          <p:nvPr/>
        </p:nvPicPr>
        <p:blipFill>
          <a:blip r:embed="rId11"/>
          <a:srcRect l="19546" t="-127" r="15869" b="127"/>
          <a:stretch>
            <a:fillRect/>
          </a:stretch>
        </p:blipFill>
        <p:spPr>
          <a:xfrm>
            <a:off x="11396546" y="5551695"/>
            <a:ext cx="795450" cy="1231634"/>
          </a:xfrm>
          <a:prstGeom prst="rect">
            <a:avLst/>
          </a:prstGeom>
          <a:noFill/>
          <a:ln cap="flat">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58999"/>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58999"/>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58999"/>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58999"/>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58999"/>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58999"/>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58999"/>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58999"/>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P spid="18"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1B88CC8A-5766-457D-9884-C26516368272}"/>
              </a:ext>
            </a:extLst>
          </p:cNvPr>
          <p:cNvSpPr txBox="1">
            <a:spLocks/>
          </p:cNvSpPr>
          <p:nvPr/>
        </p:nvSpPr>
        <p:spPr>
          <a:xfrm>
            <a:off x="86897" y="0"/>
            <a:ext cx="12018205" cy="892822"/>
          </a:xfrm>
          <a:prstGeom prst="rect">
            <a:avLst/>
          </a:prstGeom>
        </p:spPr>
        <p:txBody>
          <a:bodyPr vert="horz" lIns="91440" tIns="45720" rIns="91440" bIns="45720" rtlCol="0" anchor="b">
            <a:normAutofit fontScale="975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4800" b="0" i="0" u="none" strike="noStrike" kern="1200" cap="none" spc="-50" normalizeH="0" baseline="0" noProof="0" dirty="0">
                <a:ln>
                  <a:noFill/>
                </a:ln>
                <a:solidFill>
                  <a:srgbClr val="009400"/>
                </a:solidFill>
                <a:effectLst/>
                <a:uLnTx/>
                <a:uFillTx/>
                <a:latin typeface="Arial" panose="020B0604020202020204" pitchFamily="34" charset="0"/>
                <a:ea typeface="+mj-ea"/>
                <a:cs typeface="Arial" panose="020B0604020202020204" pitchFamily="34" charset="0"/>
              </a:rPr>
              <a:t>Planning Hierarchy</a:t>
            </a:r>
            <a:endParaRPr kumimoji="0" lang="en-IE" sz="4800" b="0" i="0" u="none" strike="noStrike" kern="1200" cap="none" spc="-50" normalizeH="0" baseline="0" noProof="0" dirty="0">
              <a:ln>
                <a:noFill/>
              </a:ln>
              <a:solidFill>
                <a:srgbClr val="009400"/>
              </a:solidFill>
              <a:effectLst/>
              <a:uLnTx/>
              <a:uFillTx/>
              <a:latin typeface="Arial" panose="020B0604020202020204" pitchFamily="34" charset="0"/>
              <a:ea typeface="+mj-ea"/>
              <a:cs typeface="Arial" panose="020B0604020202020204" pitchFamily="34" charset="0"/>
            </a:endParaRPr>
          </a:p>
        </p:txBody>
      </p:sp>
      <p:grpSp>
        <p:nvGrpSpPr>
          <p:cNvPr id="108" name="Group 107">
            <a:extLst>
              <a:ext uri="{FF2B5EF4-FFF2-40B4-BE49-F238E27FC236}">
                <a16:creationId xmlns:a16="http://schemas.microsoft.com/office/drawing/2014/main" id="{A2D99CED-F31A-41D0-8696-E1281FED48F1}"/>
              </a:ext>
            </a:extLst>
          </p:cNvPr>
          <p:cNvGrpSpPr/>
          <p:nvPr/>
        </p:nvGrpSpPr>
        <p:grpSpPr>
          <a:xfrm>
            <a:off x="1201478" y="892822"/>
            <a:ext cx="10508773" cy="5742427"/>
            <a:chOff x="637953" y="924407"/>
            <a:chExt cx="10508773" cy="5742427"/>
          </a:xfrm>
        </p:grpSpPr>
        <p:cxnSp>
          <p:nvCxnSpPr>
            <p:cNvPr id="106" name="Straight Connector 105">
              <a:extLst>
                <a:ext uri="{FF2B5EF4-FFF2-40B4-BE49-F238E27FC236}">
                  <a16:creationId xmlns:a16="http://schemas.microsoft.com/office/drawing/2014/main" id="{B269DE09-7F55-4FD3-9E35-DD98A885B5DD}"/>
                </a:ext>
              </a:extLst>
            </p:cNvPr>
            <p:cNvCxnSpPr>
              <a:cxnSpLocks/>
            </p:cNvCxnSpPr>
            <p:nvPr/>
          </p:nvCxnSpPr>
          <p:spPr>
            <a:xfrm>
              <a:off x="637953" y="5730949"/>
              <a:ext cx="10508773" cy="0"/>
            </a:xfrm>
            <a:prstGeom prst="line">
              <a:avLst/>
            </a:prstGeom>
            <a:ln w="22225">
              <a:prstDash val="dash"/>
            </a:ln>
          </p:spPr>
          <p:style>
            <a:lnRef idx="1">
              <a:schemeClr val="accent1"/>
            </a:lnRef>
            <a:fillRef idx="0">
              <a:schemeClr val="accent1"/>
            </a:fillRef>
            <a:effectRef idx="0">
              <a:schemeClr val="accent1"/>
            </a:effectRef>
            <a:fontRef idx="minor">
              <a:schemeClr val="tx1"/>
            </a:fontRef>
          </p:style>
        </p:cxnSp>
        <p:graphicFrame>
          <p:nvGraphicFramePr>
            <p:cNvPr id="30" name="Diagram 29">
              <a:extLst>
                <a:ext uri="{FF2B5EF4-FFF2-40B4-BE49-F238E27FC236}">
                  <a16:creationId xmlns:a16="http://schemas.microsoft.com/office/drawing/2014/main" id="{79A447C0-8D40-4D62-8C39-E8720181DF97}"/>
                </a:ext>
              </a:extLst>
            </p:cNvPr>
            <p:cNvGraphicFramePr/>
            <p:nvPr>
              <p:extLst>
                <p:ext uri="{D42A27DB-BD31-4B8C-83A1-F6EECF244321}">
                  <p14:modId xmlns:p14="http://schemas.microsoft.com/office/powerpoint/2010/main" val="2249157634"/>
                </p:ext>
              </p:extLst>
            </p:nvPr>
          </p:nvGraphicFramePr>
          <p:xfrm>
            <a:off x="1382821" y="924407"/>
            <a:ext cx="8122685" cy="57424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9" name="Group 58">
              <a:extLst>
                <a:ext uri="{FF2B5EF4-FFF2-40B4-BE49-F238E27FC236}">
                  <a16:creationId xmlns:a16="http://schemas.microsoft.com/office/drawing/2014/main" id="{9C1BC120-D977-4239-A4FE-22922C928531}"/>
                </a:ext>
              </a:extLst>
            </p:cNvPr>
            <p:cNvGrpSpPr/>
            <p:nvPr/>
          </p:nvGrpSpPr>
          <p:grpSpPr>
            <a:xfrm>
              <a:off x="9489640" y="924407"/>
              <a:ext cx="1641221" cy="805520"/>
              <a:chOff x="9489640" y="1364261"/>
              <a:chExt cx="1641221" cy="365666"/>
            </a:xfrm>
          </p:grpSpPr>
          <p:sp>
            <p:nvSpPr>
              <p:cNvPr id="31" name="Rectangle 30">
                <a:extLst>
                  <a:ext uri="{FF2B5EF4-FFF2-40B4-BE49-F238E27FC236}">
                    <a16:creationId xmlns:a16="http://schemas.microsoft.com/office/drawing/2014/main" id="{2A08A051-ADE5-468F-9D02-9FA37084393A}"/>
                  </a:ext>
                </a:extLst>
              </p:cNvPr>
              <p:cNvSpPr/>
              <p:nvPr/>
            </p:nvSpPr>
            <p:spPr>
              <a:xfrm>
                <a:off x="9489640" y="1364261"/>
                <a:ext cx="1641221" cy="365666"/>
              </a:xfrm>
              <a:prstGeom prst="rect">
                <a:avLst/>
              </a:prstGeom>
            </p:spPr>
            <p:style>
              <a:lnRef idx="2">
                <a:schemeClr val="accent5">
                  <a:tint val="40000"/>
                  <a:alpha val="90000"/>
                  <a:hueOff val="0"/>
                  <a:satOff val="0"/>
                  <a:lumOff val="0"/>
                  <a:alphaOff val="0"/>
                </a:schemeClr>
              </a:lnRef>
              <a:fillRef idx="1">
                <a:schemeClr val="accent5">
                  <a:tint val="40000"/>
                  <a:alpha val="90000"/>
                  <a:hueOff val="-2695905"/>
                  <a:satOff val="-9133"/>
                  <a:lumOff val="-1171"/>
                  <a:alphaOff val="0"/>
                </a:schemeClr>
              </a:fillRef>
              <a:effectRef idx="0">
                <a:schemeClr val="accent5">
                  <a:tint val="40000"/>
                  <a:alpha val="90000"/>
                  <a:hueOff val="-2695905"/>
                  <a:satOff val="-9133"/>
                  <a:lumOff val="-1171"/>
                  <a:alphaOff val="0"/>
                </a:schemeClr>
              </a:effectRef>
              <a:fontRef idx="minor">
                <a:schemeClr val="dk1">
                  <a:hueOff val="0"/>
                  <a:satOff val="0"/>
                  <a:lumOff val="0"/>
                  <a:alphaOff val="0"/>
                </a:schemeClr>
              </a:fontRef>
            </p:style>
          </p:sp>
          <p:sp>
            <p:nvSpPr>
              <p:cNvPr id="8" name="TextBox 7">
                <a:extLst>
                  <a:ext uri="{FF2B5EF4-FFF2-40B4-BE49-F238E27FC236}">
                    <a16:creationId xmlns:a16="http://schemas.microsoft.com/office/drawing/2014/main" id="{21ED2B9D-7ED5-4826-8935-8EF0F57985A6}"/>
                  </a:ext>
                </a:extLst>
              </p:cNvPr>
              <p:cNvSpPr txBox="1"/>
              <p:nvPr/>
            </p:nvSpPr>
            <p:spPr>
              <a:xfrm>
                <a:off x="9941984" y="1473829"/>
                <a:ext cx="853310" cy="153687"/>
              </a:xfrm>
              <a:prstGeom prst="rect">
                <a:avLst/>
              </a:prstGeom>
              <a:solidFill>
                <a:schemeClr val="accent1">
                  <a:lumMod val="40000"/>
                  <a:lumOff val="60000"/>
                </a:schemeClr>
              </a:solidFill>
            </p:spPr>
            <p:txBody>
              <a:bodyPr wrap="square" rtlCol="0">
                <a:spAutoFit/>
              </a:bodyPr>
              <a:lstStyle/>
              <a:p>
                <a:r>
                  <a:rPr lang="en-IE" sz="1600" b="1" i="1" dirty="0"/>
                  <a:t>SEA/AA</a:t>
                </a:r>
              </a:p>
            </p:txBody>
          </p:sp>
          <p:cxnSp>
            <p:nvCxnSpPr>
              <p:cNvPr id="58" name="Straight Arrow Connector 57">
                <a:extLst>
                  <a:ext uri="{FF2B5EF4-FFF2-40B4-BE49-F238E27FC236}">
                    <a16:creationId xmlns:a16="http://schemas.microsoft.com/office/drawing/2014/main" id="{DE22AD9B-149C-4E10-B7E1-13E1798F3FC1}"/>
                  </a:ext>
                </a:extLst>
              </p:cNvPr>
              <p:cNvCxnSpPr/>
              <p:nvPr/>
            </p:nvCxnSpPr>
            <p:spPr>
              <a:xfrm flipH="1">
                <a:off x="9588891" y="1545688"/>
                <a:ext cx="339213" cy="0"/>
              </a:xfrm>
              <a:prstGeom prst="straightConnector1">
                <a:avLst/>
              </a:prstGeom>
              <a:ln w="60325">
                <a:solidFill>
                  <a:schemeClr val="tx1">
                    <a:lumMod val="95000"/>
                    <a:lumOff val="5000"/>
                  </a:schemeClr>
                </a:solidFill>
                <a:headEnd type="none"/>
                <a:tailEnd type="stealth"/>
              </a:ln>
            </p:spPr>
            <p:style>
              <a:lnRef idx="1">
                <a:schemeClr val="accent1"/>
              </a:lnRef>
              <a:fillRef idx="0">
                <a:schemeClr val="accent1"/>
              </a:fillRef>
              <a:effectRef idx="0">
                <a:schemeClr val="accent1"/>
              </a:effectRef>
              <a:fontRef idx="minor">
                <a:schemeClr val="tx1"/>
              </a:fontRef>
            </p:style>
          </p:cxnSp>
        </p:grpSp>
        <p:cxnSp>
          <p:nvCxnSpPr>
            <p:cNvPr id="77" name="Straight Connector 76">
              <a:extLst>
                <a:ext uri="{FF2B5EF4-FFF2-40B4-BE49-F238E27FC236}">
                  <a16:creationId xmlns:a16="http://schemas.microsoft.com/office/drawing/2014/main" id="{D7A62654-B538-4F3E-822C-E0AF475DE48F}"/>
                </a:ext>
              </a:extLst>
            </p:cNvPr>
            <p:cNvCxnSpPr>
              <a:cxnSpLocks/>
            </p:cNvCxnSpPr>
            <p:nvPr/>
          </p:nvCxnSpPr>
          <p:spPr>
            <a:xfrm>
              <a:off x="5444163" y="3518621"/>
              <a:ext cx="0" cy="553998"/>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2AF0D683-F35D-4ACD-A265-EA71462A7DE3}"/>
                </a:ext>
              </a:extLst>
            </p:cNvPr>
            <p:cNvSpPr txBox="1"/>
            <p:nvPr/>
          </p:nvSpPr>
          <p:spPr>
            <a:xfrm>
              <a:off x="5634068" y="3518621"/>
              <a:ext cx="3665667" cy="584775"/>
            </a:xfrm>
            <a:prstGeom prst="rect">
              <a:avLst/>
            </a:prstGeom>
            <a:noFill/>
          </p:spPr>
          <p:txBody>
            <a:bodyPr wrap="square" rtlCol="0">
              <a:spAutoFit/>
            </a:bodyPr>
            <a:lstStyle/>
            <a:p>
              <a:pPr algn="ctr"/>
              <a:r>
                <a:rPr lang="en-IE" sz="1600" b="1" dirty="0"/>
                <a:t>KILDARE COUNTY DEVELOPMENT PLAN </a:t>
              </a:r>
              <a:r>
                <a:rPr lang="en-IE" sz="1600" dirty="0"/>
                <a:t>(Currently being reviewed)</a:t>
              </a:r>
            </a:p>
          </p:txBody>
        </p:sp>
        <p:grpSp>
          <p:nvGrpSpPr>
            <p:cNvPr id="79" name="Group 78">
              <a:extLst>
                <a:ext uri="{FF2B5EF4-FFF2-40B4-BE49-F238E27FC236}">
                  <a16:creationId xmlns:a16="http://schemas.microsoft.com/office/drawing/2014/main" id="{574D370D-66CA-4D45-94D6-9D2F67690494}"/>
                </a:ext>
              </a:extLst>
            </p:cNvPr>
            <p:cNvGrpSpPr/>
            <p:nvPr/>
          </p:nvGrpSpPr>
          <p:grpSpPr>
            <a:xfrm>
              <a:off x="9489639" y="2161489"/>
              <a:ext cx="1641221" cy="805520"/>
              <a:chOff x="9489640" y="1364261"/>
              <a:chExt cx="1641221" cy="365666"/>
            </a:xfrm>
          </p:grpSpPr>
          <p:sp>
            <p:nvSpPr>
              <p:cNvPr id="80" name="Rectangle 79">
                <a:extLst>
                  <a:ext uri="{FF2B5EF4-FFF2-40B4-BE49-F238E27FC236}">
                    <a16:creationId xmlns:a16="http://schemas.microsoft.com/office/drawing/2014/main" id="{4133945A-883B-4D06-9659-38DD23BB4695}"/>
                  </a:ext>
                </a:extLst>
              </p:cNvPr>
              <p:cNvSpPr/>
              <p:nvPr/>
            </p:nvSpPr>
            <p:spPr>
              <a:xfrm>
                <a:off x="9489640" y="1364261"/>
                <a:ext cx="1641221" cy="365666"/>
              </a:xfrm>
              <a:prstGeom prst="rect">
                <a:avLst/>
              </a:prstGeom>
            </p:spPr>
            <p:style>
              <a:lnRef idx="2">
                <a:schemeClr val="accent5">
                  <a:tint val="40000"/>
                  <a:alpha val="90000"/>
                  <a:hueOff val="0"/>
                  <a:satOff val="0"/>
                  <a:lumOff val="0"/>
                  <a:alphaOff val="0"/>
                </a:schemeClr>
              </a:lnRef>
              <a:fillRef idx="1">
                <a:schemeClr val="accent5">
                  <a:tint val="40000"/>
                  <a:alpha val="90000"/>
                  <a:hueOff val="-2695905"/>
                  <a:satOff val="-9133"/>
                  <a:lumOff val="-1171"/>
                  <a:alphaOff val="0"/>
                </a:schemeClr>
              </a:fillRef>
              <a:effectRef idx="0">
                <a:schemeClr val="accent5">
                  <a:tint val="40000"/>
                  <a:alpha val="90000"/>
                  <a:hueOff val="-2695905"/>
                  <a:satOff val="-9133"/>
                  <a:lumOff val="-1171"/>
                  <a:alphaOff val="0"/>
                </a:schemeClr>
              </a:effectRef>
              <a:fontRef idx="minor">
                <a:schemeClr val="dk1">
                  <a:hueOff val="0"/>
                  <a:satOff val="0"/>
                  <a:lumOff val="0"/>
                  <a:alphaOff val="0"/>
                </a:schemeClr>
              </a:fontRef>
            </p:style>
          </p:sp>
          <p:sp>
            <p:nvSpPr>
              <p:cNvPr id="81" name="TextBox 80">
                <a:extLst>
                  <a:ext uri="{FF2B5EF4-FFF2-40B4-BE49-F238E27FC236}">
                    <a16:creationId xmlns:a16="http://schemas.microsoft.com/office/drawing/2014/main" id="{A3FA797F-967C-4D19-BCE7-836E3AAB83B8}"/>
                  </a:ext>
                </a:extLst>
              </p:cNvPr>
              <p:cNvSpPr txBox="1"/>
              <p:nvPr/>
            </p:nvSpPr>
            <p:spPr>
              <a:xfrm>
                <a:off x="9941984" y="1473829"/>
                <a:ext cx="853310" cy="153687"/>
              </a:xfrm>
              <a:prstGeom prst="rect">
                <a:avLst/>
              </a:prstGeom>
              <a:solidFill>
                <a:schemeClr val="accent1">
                  <a:lumMod val="40000"/>
                  <a:lumOff val="60000"/>
                </a:schemeClr>
              </a:solidFill>
            </p:spPr>
            <p:txBody>
              <a:bodyPr wrap="square" rtlCol="0">
                <a:spAutoFit/>
              </a:bodyPr>
              <a:lstStyle/>
              <a:p>
                <a:r>
                  <a:rPr lang="en-IE" sz="1600" b="1" i="1" dirty="0"/>
                  <a:t>SEA/AA</a:t>
                </a:r>
              </a:p>
            </p:txBody>
          </p:sp>
          <p:cxnSp>
            <p:nvCxnSpPr>
              <p:cNvPr id="82" name="Straight Arrow Connector 81">
                <a:extLst>
                  <a:ext uri="{FF2B5EF4-FFF2-40B4-BE49-F238E27FC236}">
                    <a16:creationId xmlns:a16="http://schemas.microsoft.com/office/drawing/2014/main" id="{9159A916-BF88-4C18-8C2C-1E79F29D02BB}"/>
                  </a:ext>
                </a:extLst>
              </p:cNvPr>
              <p:cNvCxnSpPr/>
              <p:nvPr/>
            </p:nvCxnSpPr>
            <p:spPr>
              <a:xfrm flipH="1">
                <a:off x="9588891" y="1545688"/>
                <a:ext cx="339213" cy="0"/>
              </a:xfrm>
              <a:prstGeom prst="straightConnector1">
                <a:avLst/>
              </a:prstGeom>
              <a:ln w="60325">
                <a:solidFill>
                  <a:schemeClr val="tx1">
                    <a:lumMod val="95000"/>
                    <a:lumOff val="5000"/>
                  </a:schemeClr>
                </a:solidFill>
                <a:headEnd type="none"/>
                <a:tailEnd type="stealth"/>
              </a:ln>
            </p:spPr>
            <p:style>
              <a:lnRef idx="1">
                <a:schemeClr val="accent1"/>
              </a:lnRef>
              <a:fillRef idx="0">
                <a:schemeClr val="accent1"/>
              </a:fillRef>
              <a:effectRef idx="0">
                <a:schemeClr val="accent1"/>
              </a:effectRef>
              <a:fontRef idx="minor">
                <a:schemeClr val="tx1"/>
              </a:fontRef>
            </p:style>
          </p:cxnSp>
        </p:grpSp>
        <p:grpSp>
          <p:nvGrpSpPr>
            <p:cNvPr id="83" name="Group 82">
              <a:extLst>
                <a:ext uri="{FF2B5EF4-FFF2-40B4-BE49-F238E27FC236}">
                  <a16:creationId xmlns:a16="http://schemas.microsoft.com/office/drawing/2014/main" id="{3D9DAD08-D01A-4422-AFC9-8443F456A901}"/>
                </a:ext>
              </a:extLst>
            </p:cNvPr>
            <p:cNvGrpSpPr/>
            <p:nvPr/>
          </p:nvGrpSpPr>
          <p:grpSpPr>
            <a:xfrm>
              <a:off x="9489639" y="3386718"/>
              <a:ext cx="1641221" cy="805520"/>
              <a:chOff x="9489640" y="1364261"/>
              <a:chExt cx="1641221" cy="365666"/>
            </a:xfrm>
          </p:grpSpPr>
          <p:sp>
            <p:nvSpPr>
              <p:cNvPr id="84" name="Rectangle 83">
                <a:extLst>
                  <a:ext uri="{FF2B5EF4-FFF2-40B4-BE49-F238E27FC236}">
                    <a16:creationId xmlns:a16="http://schemas.microsoft.com/office/drawing/2014/main" id="{8F49EABE-92DB-4405-9746-91AA9B81C28B}"/>
                  </a:ext>
                </a:extLst>
              </p:cNvPr>
              <p:cNvSpPr/>
              <p:nvPr/>
            </p:nvSpPr>
            <p:spPr>
              <a:xfrm>
                <a:off x="9489640" y="1364261"/>
                <a:ext cx="1641221" cy="365666"/>
              </a:xfrm>
              <a:prstGeom prst="rect">
                <a:avLst/>
              </a:prstGeom>
            </p:spPr>
            <p:style>
              <a:lnRef idx="2">
                <a:schemeClr val="accent5">
                  <a:tint val="40000"/>
                  <a:alpha val="90000"/>
                  <a:hueOff val="0"/>
                  <a:satOff val="0"/>
                  <a:lumOff val="0"/>
                  <a:alphaOff val="0"/>
                </a:schemeClr>
              </a:lnRef>
              <a:fillRef idx="1">
                <a:schemeClr val="accent5">
                  <a:tint val="40000"/>
                  <a:alpha val="90000"/>
                  <a:hueOff val="-2695905"/>
                  <a:satOff val="-9133"/>
                  <a:lumOff val="-1171"/>
                  <a:alphaOff val="0"/>
                </a:schemeClr>
              </a:fillRef>
              <a:effectRef idx="0">
                <a:schemeClr val="accent5">
                  <a:tint val="40000"/>
                  <a:alpha val="90000"/>
                  <a:hueOff val="-2695905"/>
                  <a:satOff val="-9133"/>
                  <a:lumOff val="-1171"/>
                  <a:alphaOff val="0"/>
                </a:schemeClr>
              </a:effectRef>
              <a:fontRef idx="minor">
                <a:schemeClr val="dk1">
                  <a:hueOff val="0"/>
                  <a:satOff val="0"/>
                  <a:lumOff val="0"/>
                  <a:alphaOff val="0"/>
                </a:schemeClr>
              </a:fontRef>
            </p:style>
          </p:sp>
          <p:sp>
            <p:nvSpPr>
              <p:cNvPr id="85" name="TextBox 84">
                <a:extLst>
                  <a:ext uri="{FF2B5EF4-FFF2-40B4-BE49-F238E27FC236}">
                    <a16:creationId xmlns:a16="http://schemas.microsoft.com/office/drawing/2014/main" id="{231B20BA-0348-4104-8262-89A77171827E}"/>
                  </a:ext>
                </a:extLst>
              </p:cNvPr>
              <p:cNvSpPr txBox="1"/>
              <p:nvPr/>
            </p:nvSpPr>
            <p:spPr>
              <a:xfrm>
                <a:off x="9941984" y="1473829"/>
                <a:ext cx="853310" cy="153687"/>
              </a:xfrm>
              <a:prstGeom prst="rect">
                <a:avLst/>
              </a:prstGeom>
              <a:solidFill>
                <a:schemeClr val="accent1">
                  <a:lumMod val="40000"/>
                  <a:lumOff val="60000"/>
                </a:schemeClr>
              </a:solidFill>
            </p:spPr>
            <p:txBody>
              <a:bodyPr wrap="square" rtlCol="0">
                <a:spAutoFit/>
              </a:bodyPr>
              <a:lstStyle/>
              <a:p>
                <a:r>
                  <a:rPr lang="en-IE" sz="1600" b="1" i="1" dirty="0"/>
                  <a:t>SEA/AA</a:t>
                </a:r>
              </a:p>
            </p:txBody>
          </p:sp>
          <p:cxnSp>
            <p:nvCxnSpPr>
              <p:cNvPr id="86" name="Straight Arrow Connector 85">
                <a:extLst>
                  <a:ext uri="{FF2B5EF4-FFF2-40B4-BE49-F238E27FC236}">
                    <a16:creationId xmlns:a16="http://schemas.microsoft.com/office/drawing/2014/main" id="{D72C48CD-2F5B-4C34-B87B-AAD6C4F9B469}"/>
                  </a:ext>
                </a:extLst>
              </p:cNvPr>
              <p:cNvCxnSpPr/>
              <p:nvPr/>
            </p:nvCxnSpPr>
            <p:spPr>
              <a:xfrm flipH="1">
                <a:off x="9588891" y="1545688"/>
                <a:ext cx="339213" cy="0"/>
              </a:xfrm>
              <a:prstGeom prst="straightConnector1">
                <a:avLst/>
              </a:prstGeom>
              <a:ln w="60325">
                <a:solidFill>
                  <a:schemeClr val="tx1">
                    <a:lumMod val="95000"/>
                    <a:lumOff val="5000"/>
                  </a:schemeClr>
                </a:solidFill>
                <a:headEnd type="none"/>
                <a:tailEnd type="stealth"/>
              </a:ln>
            </p:spPr>
            <p:style>
              <a:lnRef idx="1">
                <a:schemeClr val="accent1"/>
              </a:lnRef>
              <a:fillRef idx="0">
                <a:schemeClr val="accent1"/>
              </a:fillRef>
              <a:effectRef idx="0">
                <a:schemeClr val="accent1"/>
              </a:effectRef>
              <a:fontRef idx="minor">
                <a:schemeClr val="tx1"/>
              </a:fontRef>
            </p:style>
          </p:cxnSp>
        </p:grpSp>
        <p:grpSp>
          <p:nvGrpSpPr>
            <p:cNvPr id="87" name="Group 86">
              <a:extLst>
                <a:ext uri="{FF2B5EF4-FFF2-40B4-BE49-F238E27FC236}">
                  <a16:creationId xmlns:a16="http://schemas.microsoft.com/office/drawing/2014/main" id="{8851BD7E-62C1-4D49-8A7D-C1AE5081BB93}"/>
                </a:ext>
              </a:extLst>
            </p:cNvPr>
            <p:cNvGrpSpPr/>
            <p:nvPr/>
          </p:nvGrpSpPr>
          <p:grpSpPr>
            <a:xfrm>
              <a:off x="9489638" y="4630263"/>
              <a:ext cx="1641221" cy="805520"/>
              <a:chOff x="9489640" y="1364261"/>
              <a:chExt cx="1641221" cy="365666"/>
            </a:xfrm>
          </p:grpSpPr>
          <p:sp>
            <p:nvSpPr>
              <p:cNvPr id="88" name="Rectangle 87">
                <a:extLst>
                  <a:ext uri="{FF2B5EF4-FFF2-40B4-BE49-F238E27FC236}">
                    <a16:creationId xmlns:a16="http://schemas.microsoft.com/office/drawing/2014/main" id="{3A1E5EA8-EA53-489F-871A-9502BB00E370}"/>
                  </a:ext>
                </a:extLst>
              </p:cNvPr>
              <p:cNvSpPr/>
              <p:nvPr/>
            </p:nvSpPr>
            <p:spPr>
              <a:xfrm>
                <a:off x="9489640" y="1364261"/>
                <a:ext cx="1641221" cy="365666"/>
              </a:xfrm>
              <a:prstGeom prst="rect">
                <a:avLst/>
              </a:prstGeom>
            </p:spPr>
            <p:style>
              <a:lnRef idx="2">
                <a:schemeClr val="accent5">
                  <a:tint val="40000"/>
                  <a:alpha val="90000"/>
                  <a:hueOff val="0"/>
                  <a:satOff val="0"/>
                  <a:lumOff val="0"/>
                  <a:alphaOff val="0"/>
                </a:schemeClr>
              </a:lnRef>
              <a:fillRef idx="1">
                <a:schemeClr val="accent5">
                  <a:tint val="40000"/>
                  <a:alpha val="90000"/>
                  <a:hueOff val="-2695905"/>
                  <a:satOff val="-9133"/>
                  <a:lumOff val="-1171"/>
                  <a:alphaOff val="0"/>
                </a:schemeClr>
              </a:fillRef>
              <a:effectRef idx="0">
                <a:schemeClr val="accent5">
                  <a:tint val="40000"/>
                  <a:alpha val="90000"/>
                  <a:hueOff val="-2695905"/>
                  <a:satOff val="-9133"/>
                  <a:lumOff val="-1171"/>
                  <a:alphaOff val="0"/>
                </a:schemeClr>
              </a:effectRef>
              <a:fontRef idx="minor">
                <a:schemeClr val="dk1">
                  <a:hueOff val="0"/>
                  <a:satOff val="0"/>
                  <a:lumOff val="0"/>
                  <a:alphaOff val="0"/>
                </a:schemeClr>
              </a:fontRef>
            </p:style>
          </p:sp>
          <p:sp>
            <p:nvSpPr>
              <p:cNvPr id="89" name="TextBox 88">
                <a:extLst>
                  <a:ext uri="{FF2B5EF4-FFF2-40B4-BE49-F238E27FC236}">
                    <a16:creationId xmlns:a16="http://schemas.microsoft.com/office/drawing/2014/main" id="{A9FFA19E-E09A-4E0D-882E-74519388B800}"/>
                  </a:ext>
                </a:extLst>
              </p:cNvPr>
              <p:cNvSpPr txBox="1"/>
              <p:nvPr/>
            </p:nvSpPr>
            <p:spPr>
              <a:xfrm>
                <a:off x="9941984" y="1473829"/>
                <a:ext cx="853310" cy="153687"/>
              </a:xfrm>
              <a:prstGeom prst="rect">
                <a:avLst/>
              </a:prstGeom>
              <a:solidFill>
                <a:schemeClr val="accent1">
                  <a:lumMod val="40000"/>
                  <a:lumOff val="60000"/>
                </a:schemeClr>
              </a:solidFill>
            </p:spPr>
            <p:txBody>
              <a:bodyPr wrap="square" rtlCol="0">
                <a:spAutoFit/>
              </a:bodyPr>
              <a:lstStyle/>
              <a:p>
                <a:r>
                  <a:rPr lang="en-IE" sz="1600" b="1" i="1" dirty="0"/>
                  <a:t>SEA/AA</a:t>
                </a:r>
              </a:p>
            </p:txBody>
          </p:sp>
          <p:cxnSp>
            <p:nvCxnSpPr>
              <p:cNvPr id="90" name="Straight Arrow Connector 89">
                <a:extLst>
                  <a:ext uri="{FF2B5EF4-FFF2-40B4-BE49-F238E27FC236}">
                    <a16:creationId xmlns:a16="http://schemas.microsoft.com/office/drawing/2014/main" id="{49B68EA8-0724-4E41-A5C7-432A2E88FE3B}"/>
                  </a:ext>
                </a:extLst>
              </p:cNvPr>
              <p:cNvCxnSpPr/>
              <p:nvPr/>
            </p:nvCxnSpPr>
            <p:spPr>
              <a:xfrm flipH="1">
                <a:off x="9588891" y="1545688"/>
                <a:ext cx="339213" cy="0"/>
              </a:xfrm>
              <a:prstGeom prst="straightConnector1">
                <a:avLst/>
              </a:prstGeom>
              <a:ln w="60325">
                <a:solidFill>
                  <a:schemeClr val="tx1">
                    <a:lumMod val="95000"/>
                    <a:lumOff val="5000"/>
                  </a:schemeClr>
                </a:solidFill>
                <a:headEnd type="none"/>
                <a:tailEnd type="stealth"/>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5EE9DADE-4869-4966-9B5A-8FEA9A29D9AD}"/>
                </a:ext>
              </a:extLst>
            </p:cNvPr>
            <p:cNvGrpSpPr/>
            <p:nvPr/>
          </p:nvGrpSpPr>
          <p:grpSpPr>
            <a:xfrm>
              <a:off x="9505505" y="5855492"/>
              <a:ext cx="1641221" cy="805520"/>
              <a:chOff x="9489640" y="1364261"/>
              <a:chExt cx="1641221" cy="365666"/>
            </a:xfrm>
          </p:grpSpPr>
          <p:sp>
            <p:nvSpPr>
              <p:cNvPr id="92" name="Rectangle 91">
                <a:extLst>
                  <a:ext uri="{FF2B5EF4-FFF2-40B4-BE49-F238E27FC236}">
                    <a16:creationId xmlns:a16="http://schemas.microsoft.com/office/drawing/2014/main" id="{50F8AF90-1DFC-4AD7-89C1-290160DFA33A}"/>
                  </a:ext>
                </a:extLst>
              </p:cNvPr>
              <p:cNvSpPr/>
              <p:nvPr/>
            </p:nvSpPr>
            <p:spPr>
              <a:xfrm>
                <a:off x="9489640" y="1364261"/>
                <a:ext cx="1641221" cy="365666"/>
              </a:xfrm>
              <a:prstGeom prst="rect">
                <a:avLst/>
              </a:prstGeom>
            </p:spPr>
            <p:style>
              <a:lnRef idx="2">
                <a:schemeClr val="accent5">
                  <a:tint val="40000"/>
                  <a:alpha val="90000"/>
                  <a:hueOff val="0"/>
                  <a:satOff val="0"/>
                  <a:lumOff val="0"/>
                  <a:alphaOff val="0"/>
                </a:schemeClr>
              </a:lnRef>
              <a:fillRef idx="1">
                <a:schemeClr val="accent5">
                  <a:tint val="40000"/>
                  <a:alpha val="90000"/>
                  <a:hueOff val="-2695905"/>
                  <a:satOff val="-9133"/>
                  <a:lumOff val="-1171"/>
                  <a:alphaOff val="0"/>
                </a:schemeClr>
              </a:fillRef>
              <a:effectRef idx="0">
                <a:schemeClr val="accent5">
                  <a:tint val="40000"/>
                  <a:alpha val="90000"/>
                  <a:hueOff val="-2695905"/>
                  <a:satOff val="-9133"/>
                  <a:lumOff val="-1171"/>
                  <a:alphaOff val="0"/>
                </a:schemeClr>
              </a:effectRef>
              <a:fontRef idx="minor">
                <a:schemeClr val="dk1">
                  <a:hueOff val="0"/>
                  <a:satOff val="0"/>
                  <a:lumOff val="0"/>
                  <a:alphaOff val="0"/>
                </a:schemeClr>
              </a:fontRef>
            </p:style>
          </p:sp>
          <p:sp>
            <p:nvSpPr>
              <p:cNvPr id="93" name="TextBox 92">
                <a:extLst>
                  <a:ext uri="{FF2B5EF4-FFF2-40B4-BE49-F238E27FC236}">
                    <a16:creationId xmlns:a16="http://schemas.microsoft.com/office/drawing/2014/main" id="{3C360A14-90FC-4A6E-A402-3C21C107EC99}"/>
                  </a:ext>
                </a:extLst>
              </p:cNvPr>
              <p:cNvSpPr txBox="1"/>
              <p:nvPr/>
            </p:nvSpPr>
            <p:spPr>
              <a:xfrm>
                <a:off x="9941984" y="1473829"/>
                <a:ext cx="853310" cy="153687"/>
              </a:xfrm>
              <a:prstGeom prst="rect">
                <a:avLst/>
              </a:prstGeom>
              <a:solidFill>
                <a:schemeClr val="accent1">
                  <a:lumMod val="40000"/>
                  <a:lumOff val="60000"/>
                </a:schemeClr>
              </a:solidFill>
            </p:spPr>
            <p:txBody>
              <a:bodyPr wrap="square" rtlCol="0">
                <a:spAutoFit/>
              </a:bodyPr>
              <a:lstStyle/>
              <a:p>
                <a:r>
                  <a:rPr lang="en-IE" sz="1600" b="1" i="1" dirty="0"/>
                  <a:t>EIA/AA</a:t>
                </a:r>
              </a:p>
            </p:txBody>
          </p:sp>
          <p:cxnSp>
            <p:nvCxnSpPr>
              <p:cNvPr id="94" name="Straight Arrow Connector 93">
                <a:extLst>
                  <a:ext uri="{FF2B5EF4-FFF2-40B4-BE49-F238E27FC236}">
                    <a16:creationId xmlns:a16="http://schemas.microsoft.com/office/drawing/2014/main" id="{7133D318-9415-4325-9B72-8F8504807E6D}"/>
                  </a:ext>
                </a:extLst>
              </p:cNvPr>
              <p:cNvCxnSpPr/>
              <p:nvPr/>
            </p:nvCxnSpPr>
            <p:spPr>
              <a:xfrm flipH="1">
                <a:off x="9588891" y="1545688"/>
                <a:ext cx="339213" cy="0"/>
              </a:xfrm>
              <a:prstGeom prst="straightConnector1">
                <a:avLst/>
              </a:prstGeom>
              <a:ln w="60325">
                <a:solidFill>
                  <a:schemeClr val="tx1">
                    <a:lumMod val="95000"/>
                    <a:lumOff val="5000"/>
                  </a:schemeClr>
                </a:solidFill>
                <a:headEnd type="none"/>
                <a:tailEnd type="stealth"/>
              </a:ln>
            </p:spPr>
            <p:style>
              <a:lnRef idx="1">
                <a:schemeClr val="accent1"/>
              </a:lnRef>
              <a:fillRef idx="0">
                <a:schemeClr val="accent1"/>
              </a:fillRef>
              <a:effectRef idx="0">
                <a:schemeClr val="accent1"/>
              </a:effectRef>
              <a:fontRef idx="minor">
                <a:schemeClr val="tx1"/>
              </a:fontRef>
            </p:style>
          </p:cxnSp>
        </p:grpSp>
        <p:sp>
          <p:nvSpPr>
            <p:cNvPr id="95" name="TextBox 94">
              <a:extLst>
                <a:ext uri="{FF2B5EF4-FFF2-40B4-BE49-F238E27FC236}">
                  <a16:creationId xmlns:a16="http://schemas.microsoft.com/office/drawing/2014/main" id="{9652A143-C921-45EC-8465-6048799C8A6B}"/>
                </a:ext>
              </a:extLst>
            </p:cNvPr>
            <p:cNvSpPr txBox="1"/>
            <p:nvPr/>
          </p:nvSpPr>
          <p:spPr>
            <a:xfrm>
              <a:off x="1584254" y="3407734"/>
              <a:ext cx="3665666" cy="830997"/>
            </a:xfrm>
            <a:prstGeom prst="rect">
              <a:avLst/>
            </a:prstGeom>
            <a:noFill/>
          </p:spPr>
          <p:txBody>
            <a:bodyPr wrap="square" rtlCol="0">
              <a:spAutoFit/>
            </a:bodyPr>
            <a:lstStyle/>
            <a:p>
              <a:pPr algn="ctr"/>
              <a:r>
                <a:rPr lang="en-US" sz="1600" b="1" dirty="0"/>
                <a:t>KILDARE LOCAL ECONOMIC AND COMMUNITY PLANS </a:t>
              </a:r>
            </a:p>
            <a:p>
              <a:pPr algn="ctr"/>
              <a:r>
                <a:rPr lang="en-US" sz="1600" dirty="0"/>
                <a:t>2016-2021 </a:t>
              </a:r>
            </a:p>
          </p:txBody>
        </p:sp>
        <p:cxnSp>
          <p:nvCxnSpPr>
            <p:cNvPr id="102" name="Straight Connector 101">
              <a:extLst>
                <a:ext uri="{FF2B5EF4-FFF2-40B4-BE49-F238E27FC236}">
                  <a16:creationId xmlns:a16="http://schemas.microsoft.com/office/drawing/2014/main" id="{535851D2-C15C-4306-BCE9-7191492A578C}"/>
                </a:ext>
              </a:extLst>
            </p:cNvPr>
            <p:cNvCxnSpPr>
              <a:cxnSpLocks/>
            </p:cNvCxnSpPr>
            <p:nvPr/>
          </p:nvCxnSpPr>
          <p:spPr>
            <a:xfrm>
              <a:off x="5437368" y="2316052"/>
              <a:ext cx="0" cy="553998"/>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1D0E26AF-D8AB-4581-BB4E-22F1DA20418E}"/>
                </a:ext>
              </a:extLst>
            </p:cNvPr>
            <p:cNvSpPr txBox="1"/>
            <p:nvPr/>
          </p:nvSpPr>
          <p:spPr>
            <a:xfrm>
              <a:off x="1584253" y="2179717"/>
              <a:ext cx="3665667" cy="815608"/>
            </a:xfrm>
            <a:prstGeom prst="rect">
              <a:avLst/>
            </a:prstGeom>
            <a:noFill/>
          </p:spPr>
          <p:txBody>
            <a:bodyPr wrap="square" rtlCol="0">
              <a:spAutoFit/>
            </a:bodyPr>
            <a:lstStyle/>
            <a:p>
              <a:pPr algn="ctr"/>
              <a:r>
                <a:rPr lang="en-US" sz="1600" b="1" dirty="0"/>
                <a:t>EMRA - REGIONAL SPATIAL AND ECONOMIC STRATEGY </a:t>
              </a:r>
            </a:p>
            <a:p>
              <a:pPr algn="ctr"/>
              <a:r>
                <a:rPr lang="en-US" sz="1500" dirty="0"/>
                <a:t>2019-2031</a:t>
              </a:r>
            </a:p>
          </p:txBody>
        </p:sp>
        <p:sp>
          <p:nvSpPr>
            <p:cNvPr id="104" name="TextBox 103">
              <a:extLst>
                <a:ext uri="{FF2B5EF4-FFF2-40B4-BE49-F238E27FC236}">
                  <a16:creationId xmlns:a16="http://schemas.microsoft.com/office/drawing/2014/main" id="{1376D442-973C-4C86-8352-3FEFAAD10251}"/>
                </a:ext>
              </a:extLst>
            </p:cNvPr>
            <p:cNvSpPr txBox="1"/>
            <p:nvPr/>
          </p:nvSpPr>
          <p:spPr>
            <a:xfrm>
              <a:off x="5686397" y="2262220"/>
              <a:ext cx="3665667" cy="584775"/>
            </a:xfrm>
            <a:prstGeom prst="rect">
              <a:avLst/>
            </a:prstGeom>
            <a:noFill/>
          </p:spPr>
          <p:txBody>
            <a:bodyPr wrap="square" rtlCol="0">
              <a:spAutoFit/>
            </a:bodyPr>
            <a:lstStyle/>
            <a:p>
              <a:pPr algn="ctr"/>
              <a:r>
                <a:rPr lang="en-US" sz="1600" b="1" dirty="0"/>
                <a:t>DUBLIN</a:t>
              </a:r>
            </a:p>
            <a:p>
              <a:pPr algn="ctr"/>
              <a:r>
                <a:rPr lang="en-US" sz="1600" b="1" dirty="0"/>
                <a:t>METROPOLITAN AREA STRATEGIC PLAN</a:t>
              </a:r>
            </a:p>
          </p:txBody>
        </p:sp>
      </p:grpSp>
      <p:cxnSp>
        <p:nvCxnSpPr>
          <p:cNvPr id="110" name="Straight Arrow Connector 109">
            <a:extLst>
              <a:ext uri="{FF2B5EF4-FFF2-40B4-BE49-F238E27FC236}">
                <a16:creationId xmlns:a16="http://schemas.microsoft.com/office/drawing/2014/main" id="{A1587E17-5CF2-45D2-9419-20D4A4634EE4}"/>
              </a:ext>
            </a:extLst>
          </p:cNvPr>
          <p:cNvCxnSpPr>
            <a:cxnSpLocks/>
          </p:cNvCxnSpPr>
          <p:nvPr/>
        </p:nvCxnSpPr>
        <p:spPr>
          <a:xfrm>
            <a:off x="1403498" y="892822"/>
            <a:ext cx="0" cy="5736605"/>
          </a:xfrm>
          <a:prstGeom prst="straightConnector1">
            <a:avLst/>
          </a:prstGeom>
          <a:ln w="60325">
            <a:tailEnd type="stealth" w="lg" len="lg"/>
          </a:ln>
        </p:spPr>
        <p:style>
          <a:lnRef idx="1">
            <a:schemeClr val="accent6"/>
          </a:lnRef>
          <a:fillRef idx="0">
            <a:schemeClr val="accent6"/>
          </a:fillRef>
          <a:effectRef idx="0">
            <a:schemeClr val="accent6"/>
          </a:effectRef>
          <a:fontRef idx="minor">
            <a:schemeClr val="tx1"/>
          </a:fontRef>
        </p:style>
      </p:cxnSp>
      <p:cxnSp>
        <p:nvCxnSpPr>
          <p:cNvPr id="111" name="Straight Arrow Connector 110">
            <a:extLst>
              <a:ext uri="{FF2B5EF4-FFF2-40B4-BE49-F238E27FC236}">
                <a16:creationId xmlns:a16="http://schemas.microsoft.com/office/drawing/2014/main" id="{A3CD29BA-E0A7-489D-8682-308E3BDCC915}"/>
              </a:ext>
            </a:extLst>
          </p:cNvPr>
          <p:cNvCxnSpPr>
            <a:cxnSpLocks/>
          </p:cNvCxnSpPr>
          <p:nvPr/>
        </p:nvCxnSpPr>
        <p:spPr>
          <a:xfrm flipV="1">
            <a:off x="765000" y="893167"/>
            <a:ext cx="1" cy="5736260"/>
          </a:xfrm>
          <a:prstGeom prst="straightConnector1">
            <a:avLst/>
          </a:prstGeom>
          <a:ln w="60325">
            <a:tailEnd type="stealth" w="lg" len="lg"/>
          </a:ln>
        </p:spPr>
        <p:style>
          <a:lnRef idx="1">
            <a:schemeClr val="accent6"/>
          </a:lnRef>
          <a:fillRef idx="0">
            <a:schemeClr val="accent6"/>
          </a:fillRef>
          <a:effectRef idx="0">
            <a:schemeClr val="accent6"/>
          </a:effectRef>
          <a:fontRef idx="minor">
            <a:schemeClr val="tx1"/>
          </a:fontRef>
        </p:style>
      </p:cxnSp>
      <p:sp>
        <p:nvSpPr>
          <p:cNvPr id="118" name="TextBox 117">
            <a:extLst>
              <a:ext uri="{FF2B5EF4-FFF2-40B4-BE49-F238E27FC236}">
                <a16:creationId xmlns:a16="http://schemas.microsoft.com/office/drawing/2014/main" id="{7AC94363-A13C-4BC6-B6FB-6EA8E0112038}"/>
              </a:ext>
            </a:extLst>
          </p:cNvPr>
          <p:cNvSpPr txBox="1"/>
          <p:nvPr/>
        </p:nvSpPr>
        <p:spPr>
          <a:xfrm rot="16200000">
            <a:off x="985156" y="3559756"/>
            <a:ext cx="832300" cy="369332"/>
          </a:xfrm>
          <a:prstGeom prst="rect">
            <a:avLst/>
          </a:prstGeom>
          <a:solidFill>
            <a:schemeClr val="bg1"/>
          </a:solidFill>
        </p:spPr>
        <p:txBody>
          <a:bodyPr wrap="square" rtlCol="0">
            <a:spAutoFit/>
          </a:bodyPr>
          <a:lstStyle/>
          <a:p>
            <a:pPr algn="ctr"/>
            <a:r>
              <a:rPr lang="en-IE" dirty="0"/>
              <a:t>DETAIL</a:t>
            </a:r>
          </a:p>
        </p:txBody>
      </p:sp>
      <p:sp>
        <p:nvSpPr>
          <p:cNvPr id="119" name="TextBox 118">
            <a:extLst>
              <a:ext uri="{FF2B5EF4-FFF2-40B4-BE49-F238E27FC236}">
                <a16:creationId xmlns:a16="http://schemas.microsoft.com/office/drawing/2014/main" id="{179EC1F0-6F7B-45E1-A882-38070F3E65E5}"/>
              </a:ext>
            </a:extLst>
          </p:cNvPr>
          <p:cNvSpPr txBox="1"/>
          <p:nvPr/>
        </p:nvSpPr>
        <p:spPr>
          <a:xfrm rot="16200000">
            <a:off x="132176" y="3594757"/>
            <a:ext cx="1243407" cy="369332"/>
          </a:xfrm>
          <a:prstGeom prst="rect">
            <a:avLst/>
          </a:prstGeom>
          <a:solidFill>
            <a:schemeClr val="bg1"/>
          </a:solidFill>
        </p:spPr>
        <p:txBody>
          <a:bodyPr wrap="square" rtlCol="0">
            <a:spAutoFit/>
          </a:bodyPr>
          <a:lstStyle/>
          <a:p>
            <a:pPr algn="ctr"/>
            <a:r>
              <a:rPr lang="en-IE" dirty="0"/>
              <a:t>STRATEGIC</a:t>
            </a:r>
          </a:p>
        </p:txBody>
      </p:sp>
    </p:spTree>
    <p:extLst>
      <p:ext uri="{BB962C8B-B14F-4D97-AF65-F5344CB8AC3E}">
        <p14:creationId xmlns:p14="http://schemas.microsoft.com/office/powerpoint/2010/main" val="2324962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E7C32-F59B-4D57-8160-8FBF72DED5DD}"/>
              </a:ext>
            </a:extLst>
          </p:cNvPr>
          <p:cNvSpPr txBox="1">
            <a:spLocks noGrp="1"/>
          </p:cNvSpPr>
          <p:nvPr>
            <p:ph type="title"/>
          </p:nvPr>
        </p:nvSpPr>
        <p:spPr>
          <a:xfrm>
            <a:off x="1713274" y="-9383"/>
            <a:ext cx="8590934" cy="923784"/>
          </a:xfrm>
        </p:spPr>
        <p:txBody>
          <a:bodyPr>
            <a:noAutofit/>
          </a:bodyPr>
          <a:lstStyle/>
          <a:p>
            <a:pPr lvl="0" algn="ctr"/>
            <a:r>
              <a:rPr lang="en-IE" sz="4000" b="1" dirty="0">
                <a:solidFill>
                  <a:srgbClr val="602675"/>
                </a:solidFill>
                <a:latin typeface="Arial" pitchFamily="34"/>
                <a:cs typeface="Arial" pitchFamily="34"/>
              </a:rPr>
              <a:t>Town Centres</a:t>
            </a:r>
          </a:p>
        </p:txBody>
      </p:sp>
      <p:pic>
        <p:nvPicPr>
          <p:cNvPr id="4" name="Picture 4" descr="Map&#10;&#10;Description automatically generated">
            <a:extLst>
              <a:ext uri="{FF2B5EF4-FFF2-40B4-BE49-F238E27FC236}">
                <a16:creationId xmlns:a16="http://schemas.microsoft.com/office/drawing/2014/main" id="{27AA217C-5E87-48DE-9E08-B0D7DFE6AD69}"/>
              </a:ext>
            </a:extLst>
          </p:cNvPr>
          <p:cNvPicPr>
            <a:picLocks noChangeAspect="1"/>
          </p:cNvPicPr>
          <p:nvPr/>
        </p:nvPicPr>
        <p:blipFill rotWithShape="1">
          <a:blip r:embed="rId3"/>
          <a:srcRect l="17319" r="14946"/>
          <a:stretch/>
        </p:blipFill>
        <p:spPr>
          <a:xfrm>
            <a:off x="11315821" y="5564460"/>
            <a:ext cx="876179" cy="1293540"/>
          </a:xfrm>
          <a:prstGeom prst="rect">
            <a:avLst/>
          </a:prstGeom>
          <a:noFill/>
          <a:ln cap="flat">
            <a:noFill/>
          </a:ln>
        </p:spPr>
      </p:pic>
      <p:sp>
        <p:nvSpPr>
          <p:cNvPr id="5" name="Content Placeholder 2">
            <a:extLst>
              <a:ext uri="{FF2B5EF4-FFF2-40B4-BE49-F238E27FC236}">
                <a16:creationId xmlns:a16="http://schemas.microsoft.com/office/drawing/2014/main" id="{6186CF20-29BA-4F63-BA12-991FFA135503}"/>
              </a:ext>
            </a:extLst>
          </p:cNvPr>
          <p:cNvSpPr txBox="1"/>
          <p:nvPr/>
        </p:nvSpPr>
        <p:spPr>
          <a:xfrm>
            <a:off x="540025" y="993834"/>
            <a:ext cx="11287540" cy="778465"/>
          </a:xfrm>
          <a:prstGeom prst="rect">
            <a:avLst/>
          </a:prstGeom>
          <a:noFill/>
          <a:ln cap="flat">
            <a:noFill/>
          </a:ln>
        </p:spPr>
        <p:txBody>
          <a:bodyPr vert="horz" wrap="square" lIns="91440" tIns="45720" rIns="91440" bIns="45720" anchor="t" anchorCtr="0" compatLnSpc="1">
            <a:normAutofit/>
          </a:bodyPr>
          <a:lstStyle/>
          <a:p>
            <a:pPr marL="228600" marR="0" lvl="0" indent="-228600" algn="l" defTabSz="914400" rtl="0" eaLnBrk="1" fontAlgn="auto" latinLnBrk="0" hangingPunct="1">
              <a:lnSpc>
                <a:spcPct val="80000"/>
              </a:lnSpc>
              <a:spcBef>
                <a:spcPts val="1000"/>
              </a:spcBef>
              <a:spcAft>
                <a:spcPts val="0"/>
              </a:spcAft>
              <a:buClrTx/>
              <a:buSzPct val="100000"/>
              <a:buFont typeface="Arial" pitchFamily="34"/>
              <a:buChar char="•"/>
              <a:tabLst/>
              <a:defRPr sz="1800" b="0" i="0" u="none" strike="noStrike" kern="0" cap="none" spc="0" baseline="0">
                <a:solidFill>
                  <a:srgbClr val="000000"/>
                </a:solidFill>
                <a:uFillTx/>
              </a:defRPr>
            </a:pPr>
            <a:r>
              <a:rPr kumimoji="0" lang="en-IE" sz="1800" b="0" i="0" u="none" strike="noStrike" kern="1200" cap="none" spc="0" normalizeH="0" baseline="0" noProof="0" dirty="0">
                <a:ln>
                  <a:noFill/>
                </a:ln>
                <a:solidFill>
                  <a:srgbClr val="211D1E"/>
                </a:solidFill>
                <a:effectLst/>
                <a:uLnTx/>
                <a:uFillTx/>
                <a:latin typeface="Arial" pitchFamily="34"/>
                <a:ea typeface="+mn-ea"/>
                <a:cs typeface="Arial" pitchFamily="34"/>
              </a:rPr>
              <a:t>Kildare County Council, is actively pursuing a programme of </a:t>
            </a:r>
            <a:r>
              <a:rPr kumimoji="0" lang="en-IE" sz="1800" b="1" i="0" u="none" strike="noStrike" kern="1200" cap="none" spc="0" normalizeH="0" baseline="0" noProof="0" dirty="0">
                <a:ln>
                  <a:noFill/>
                </a:ln>
                <a:solidFill>
                  <a:srgbClr val="7030A0"/>
                </a:solidFill>
                <a:effectLst/>
                <a:uLnTx/>
                <a:uFillTx/>
                <a:latin typeface="Arial" pitchFamily="34"/>
                <a:ea typeface="+mn-ea"/>
                <a:cs typeface="Arial" pitchFamily="34"/>
              </a:rPr>
              <a:t>town and village renewal </a:t>
            </a:r>
            <a:r>
              <a:rPr kumimoji="0" lang="en-IE" sz="1800" b="0" i="0" u="none" strike="noStrike" kern="1200" cap="none" spc="0" normalizeH="0" baseline="0" noProof="0" dirty="0">
                <a:ln>
                  <a:noFill/>
                </a:ln>
                <a:solidFill>
                  <a:srgbClr val="211D1E"/>
                </a:solidFill>
                <a:effectLst/>
                <a:uLnTx/>
                <a:uFillTx/>
                <a:latin typeface="Arial" pitchFamily="34"/>
                <a:ea typeface="+mn-ea"/>
                <a:cs typeface="Arial" pitchFamily="34"/>
              </a:rPr>
              <a:t>and is prioritising </a:t>
            </a:r>
            <a:r>
              <a:rPr kumimoji="0" lang="en-IE" sz="1800" b="1" i="0" u="none" strike="noStrike" kern="1200" cap="none" spc="0" normalizeH="0" baseline="0" noProof="0" dirty="0">
                <a:ln>
                  <a:noFill/>
                </a:ln>
                <a:solidFill>
                  <a:srgbClr val="7030A0"/>
                </a:solidFill>
                <a:effectLst/>
                <a:uLnTx/>
                <a:uFillTx/>
                <a:latin typeface="Arial" pitchFamily="34"/>
                <a:ea typeface="+mn-ea"/>
                <a:cs typeface="Arial" pitchFamily="34"/>
              </a:rPr>
              <a:t>town centres as key destinations </a:t>
            </a:r>
            <a:r>
              <a:rPr kumimoji="0" lang="en-IE" sz="1800" b="0" i="0" u="none" strike="noStrike" kern="1200" cap="none" spc="0" normalizeH="0" baseline="0" noProof="0" dirty="0">
                <a:ln>
                  <a:noFill/>
                </a:ln>
                <a:solidFill>
                  <a:srgbClr val="211D1E"/>
                </a:solidFill>
                <a:effectLst/>
                <a:uLnTx/>
                <a:uFillTx/>
                <a:latin typeface="Arial" pitchFamily="34"/>
                <a:ea typeface="+mn-ea"/>
                <a:cs typeface="Arial" pitchFamily="34"/>
              </a:rPr>
              <a:t>at the core of our economic and community life.</a:t>
            </a:r>
          </a:p>
        </p:txBody>
      </p:sp>
      <p:sp>
        <p:nvSpPr>
          <p:cNvPr id="7" name="Content Placeholder 2">
            <a:extLst>
              <a:ext uri="{FF2B5EF4-FFF2-40B4-BE49-F238E27FC236}">
                <a16:creationId xmlns:a16="http://schemas.microsoft.com/office/drawing/2014/main" id="{48AC1E18-7A37-4841-AEAE-0DA63B6BA0CB}"/>
              </a:ext>
            </a:extLst>
          </p:cNvPr>
          <p:cNvSpPr txBox="1"/>
          <p:nvPr/>
        </p:nvSpPr>
        <p:spPr>
          <a:xfrm>
            <a:off x="540026" y="1662273"/>
            <a:ext cx="10515600" cy="692475"/>
          </a:xfrm>
          <a:prstGeom prst="rect">
            <a:avLst/>
          </a:prstGeom>
          <a:noFill/>
          <a:ln cap="flat">
            <a:noFill/>
          </a:ln>
        </p:spPr>
        <p:txBody>
          <a:bodyPr vert="horz" wrap="square" lIns="91440" tIns="45720" rIns="91440" bIns="45720" anchor="t" anchorCtr="0" compatLnSpc="1">
            <a:normAutofit/>
          </a:bodyPr>
          <a:lstStyle/>
          <a:p>
            <a:pPr marL="228600" marR="0" lvl="0" indent="-228600" algn="l" defTabSz="914400" rtl="0" eaLnBrk="1" fontAlgn="auto" latinLnBrk="0" hangingPunct="1">
              <a:lnSpc>
                <a:spcPct val="80000"/>
              </a:lnSpc>
              <a:spcBef>
                <a:spcPts val="1000"/>
              </a:spcBef>
              <a:spcAft>
                <a:spcPts val="0"/>
              </a:spcAft>
              <a:buClrTx/>
              <a:buSzPct val="100000"/>
              <a:buFont typeface="Arial" pitchFamily="34"/>
              <a:buChar char="•"/>
              <a:tabLst/>
              <a:defRPr sz="1800" b="0" i="0" u="none" strike="noStrike" kern="0" cap="none" spc="0" baseline="0">
                <a:solidFill>
                  <a:srgbClr val="000000"/>
                </a:solidFill>
                <a:uFillTx/>
              </a:defRPr>
            </a:pPr>
            <a:r>
              <a:rPr kumimoji="0" lang="en-IE" sz="1800" b="0" i="0" u="none" strike="noStrike" kern="1200" cap="none" spc="0" normalizeH="0" baseline="0" noProof="0" dirty="0">
                <a:ln>
                  <a:noFill/>
                </a:ln>
                <a:solidFill>
                  <a:srgbClr val="211D1E"/>
                </a:solidFill>
                <a:effectLst/>
                <a:uLnTx/>
                <a:uFillTx/>
                <a:latin typeface="Arial" panose="020B0604020202020204" pitchFamily="34" charset="0"/>
                <a:cs typeface="Arial" panose="020B0604020202020204" pitchFamily="34" charset="0"/>
              </a:rPr>
              <a:t>Town centres are crucial in realising the concept of compact growth and low carbon development in the county</a:t>
            </a:r>
            <a:endParaRPr kumimoji="0" lang="en-IE"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80000"/>
              </a:lnSpc>
              <a:spcBef>
                <a:spcPts val="1000"/>
              </a:spcBef>
              <a:spcAft>
                <a:spcPts val="0"/>
              </a:spcAft>
              <a:buClrTx/>
              <a:buSzPct val="100000"/>
              <a:buFont typeface="Arial" pitchFamily="34"/>
              <a:buChar char="•"/>
              <a:tabLst/>
              <a:defRPr sz="1800" b="0" i="0" u="none" strike="noStrike" kern="0" cap="none" spc="0" baseline="0">
                <a:solidFill>
                  <a:srgbClr val="000000"/>
                </a:solidFill>
                <a:uFillTx/>
              </a:defRPr>
            </a:pPr>
            <a:endParaRPr kumimoji="0" lang="en-IE" sz="2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8" name="TextBox 2">
            <a:extLst>
              <a:ext uri="{FF2B5EF4-FFF2-40B4-BE49-F238E27FC236}">
                <a16:creationId xmlns:a16="http://schemas.microsoft.com/office/drawing/2014/main" id="{0900BE05-EE93-46FC-9349-343085AB5EFE}"/>
              </a:ext>
            </a:extLst>
          </p:cNvPr>
          <p:cNvSpPr txBox="1"/>
          <p:nvPr/>
        </p:nvSpPr>
        <p:spPr>
          <a:xfrm>
            <a:off x="697407" y="2678731"/>
            <a:ext cx="3136768" cy="3046988"/>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IE" sz="3200" b="1" i="0" u="none" strike="noStrike" kern="0" cap="none" spc="0" normalizeH="0" baseline="0" noProof="0" dirty="0">
                <a:ln>
                  <a:noFill/>
                </a:ln>
                <a:solidFill>
                  <a:schemeClr val="tx1">
                    <a:lumMod val="65000"/>
                    <a:lumOff val="35000"/>
                  </a:schemeClr>
                </a:solidFill>
                <a:effectLst/>
                <a:uLnTx/>
                <a:uFillTx/>
                <a:latin typeface="Arial" pitchFamily="34"/>
                <a:ea typeface="+mn-ea"/>
                <a:cs typeface="Arial" pitchFamily="34"/>
              </a:rPr>
              <a:t>Importance</a:t>
            </a:r>
            <a:r>
              <a:rPr kumimoji="0" lang="en-IE" sz="3200" b="1" i="0" u="none" strike="noStrike" kern="1200" cap="none" spc="0" normalizeH="0" baseline="0" noProof="0" dirty="0">
                <a:ln>
                  <a:noFill/>
                </a:ln>
                <a:solidFill>
                  <a:schemeClr val="tx1">
                    <a:lumMod val="65000"/>
                    <a:lumOff val="35000"/>
                  </a:schemeClr>
                </a:solidFill>
                <a:effectLst/>
                <a:uLnTx/>
                <a:uFillTx/>
                <a:latin typeface="Arial" pitchFamily="34"/>
                <a:ea typeface="+mn-ea"/>
                <a:cs typeface="Times New Roman" pitchFamily="18"/>
              </a:rPr>
              <a:t> </a:t>
            </a:r>
            <a:r>
              <a:rPr kumimoji="0" lang="en-IE" sz="3200" b="1" i="0" u="none" strike="noStrike" kern="0" cap="none" spc="0" normalizeH="0" baseline="0" noProof="0" dirty="0">
                <a:ln>
                  <a:noFill/>
                </a:ln>
                <a:solidFill>
                  <a:schemeClr val="tx1">
                    <a:lumMod val="65000"/>
                    <a:lumOff val="35000"/>
                  </a:schemeClr>
                </a:solidFill>
                <a:effectLst/>
                <a:uLnTx/>
                <a:uFillTx/>
                <a:latin typeface="Arial" pitchFamily="34"/>
                <a:ea typeface="+mn-ea"/>
                <a:cs typeface="Arial" pitchFamily="34"/>
              </a:rPr>
              <a:t>of Urban Design and the Creation of Sustainable Settlements </a:t>
            </a:r>
          </a:p>
        </p:txBody>
      </p:sp>
      <p:grpSp>
        <p:nvGrpSpPr>
          <p:cNvPr id="9" name="Diagram 11">
            <a:extLst>
              <a:ext uri="{FF2B5EF4-FFF2-40B4-BE49-F238E27FC236}">
                <a16:creationId xmlns:a16="http://schemas.microsoft.com/office/drawing/2014/main" id="{EB0BAFA0-E0D7-4BD5-99DA-108774053BCF}"/>
              </a:ext>
            </a:extLst>
          </p:cNvPr>
          <p:cNvGrpSpPr/>
          <p:nvPr/>
        </p:nvGrpSpPr>
        <p:grpSpPr>
          <a:xfrm>
            <a:off x="4281516" y="2178998"/>
            <a:ext cx="4817335" cy="4286596"/>
            <a:chOff x="2864312" y="1214176"/>
            <a:chExt cx="5424284" cy="4893074"/>
          </a:xfrm>
        </p:grpSpPr>
        <p:sp>
          <p:nvSpPr>
            <p:cNvPr id="10" name="Freeform: Shape 4">
              <a:extLst>
                <a:ext uri="{FF2B5EF4-FFF2-40B4-BE49-F238E27FC236}">
                  <a16:creationId xmlns:a16="http://schemas.microsoft.com/office/drawing/2014/main" id="{6C56A499-2CB5-412E-8F07-832B7AED7919}"/>
                </a:ext>
              </a:extLst>
            </p:cNvPr>
            <p:cNvSpPr/>
            <p:nvPr/>
          </p:nvSpPr>
          <p:spPr>
            <a:xfrm>
              <a:off x="3634262" y="1926266"/>
              <a:ext cx="3936043" cy="3378232"/>
            </a:xfrm>
            <a:custGeom>
              <a:avLst/>
              <a:gdLst>
                <a:gd name="f0" fmla="val 10800000"/>
                <a:gd name="f1" fmla="val 5400000"/>
                <a:gd name="f2" fmla="val 180"/>
                <a:gd name="f3" fmla="val w"/>
                <a:gd name="f4" fmla="val h"/>
                <a:gd name="f5" fmla="val 0"/>
                <a:gd name="f6" fmla="val 1179254"/>
                <a:gd name="f7" fmla="val 589627"/>
                <a:gd name="f8" fmla="val 263985"/>
                <a:gd name="f9" fmla="val 915269"/>
                <a:gd name="f10" fmla="+- 0 0 -90"/>
                <a:gd name="f11" fmla="*/ f3 1 1179254"/>
                <a:gd name="f12" fmla="*/ f4 1 1179254"/>
                <a:gd name="f13" fmla="+- f6 0 f5"/>
                <a:gd name="f14" fmla="*/ f10 f0 1"/>
                <a:gd name="f15" fmla="*/ f13 1 1179254"/>
                <a:gd name="f16" fmla="*/ 0 f13 1"/>
                <a:gd name="f17" fmla="*/ 589627 f13 1"/>
                <a:gd name="f18" fmla="*/ 1179254 f13 1"/>
                <a:gd name="f19" fmla="*/ f14 1 f2"/>
                <a:gd name="f20" fmla="*/ f16 1 1179254"/>
                <a:gd name="f21" fmla="*/ f17 1 1179254"/>
                <a:gd name="f22" fmla="*/ f18 1 1179254"/>
                <a:gd name="f23" fmla="*/ f5 1 f15"/>
                <a:gd name="f24" fmla="*/ f6 1 f15"/>
                <a:gd name="f25" fmla="+- f19 0 f1"/>
                <a:gd name="f26" fmla="*/ f20 1 f15"/>
                <a:gd name="f27" fmla="*/ f21 1 f15"/>
                <a:gd name="f28" fmla="*/ f22 1 f15"/>
                <a:gd name="f29" fmla="*/ f23 f11 1"/>
                <a:gd name="f30" fmla="*/ f24 f11 1"/>
                <a:gd name="f31" fmla="*/ f24 f12 1"/>
                <a:gd name="f32" fmla="*/ f23 f12 1"/>
                <a:gd name="f33" fmla="*/ f26 f11 1"/>
                <a:gd name="f34" fmla="*/ f27 f12 1"/>
                <a:gd name="f35" fmla="*/ f27 f11 1"/>
                <a:gd name="f36" fmla="*/ f26 f12 1"/>
                <a:gd name="f37" fmla="*/ f28 f11 1"/>
                <a:gd name="f38" fmla="*/ f28 f12 1"/>
              </a:gdLst>
              <a:ahLst/>
              <a:cxnLst>
                <a:cxn ang="3cd4">
                  <a:pos x="hc" y="t"/>
                </a:cxn>
                <a:cxn ang="0">
                  <a:pos x="r" y="vc"/>
                </a:cxn>
                <a:cxn ang="cd4">
                  <a:pos x="hc" y="b"/>
                </a:cxn>
                <a:cxn ang="cd2">
                  <a:pos x="l" y="vc"/>
                </a:cxn>
                <a:cxn ang="f25">
                  <a:pos x="f33" y="f34"/>
                </a:cxn>
                <a:cxn ang="f25">
                  <a:pos x="f35" y="f36"/>
                </a:cxn>
                <a:cxn ang="f25">
                  <a:pos x="f37" y="f34"/>
                </a:cxn>
                <a:cxn ang="f25">
                  <a:pos x="f35" y="f38"/>
                </a:cxn>
                <a:cxn ang="f25">
                  <a:pos x="f33" y="f34"/>
                </a:cxn>
              </a:cxnLst>
              <a:rect l="f29" t="f32" r="f30" b="f31"/>
              <a:pathLst>
                <a:path w="1179254" h="1179254">
                  <a:moveTo>
                    <a:pt x="f5" y="f7"/>
                  </a:moveTo>
                  <a:cubicBezTo>
                    <a:pt x="f5" y="f8"/>
                    <a:pt x="f8" y="f5"/>
                    <a:pt x="f7" y="f5"/>
                  </a:cubicBezTo>
                  <a:cubicBezTo>
                    <a:pt x="f9" y="f5"/>
                    <a:pt x="f6" y="f8"/>
                    <a:pt x="f6" y="f7"/>
                  </a:cubicBezTo>
                  <a:cubicBezTo>
                    <a:pt x="f6" y="f9"/>
                    <a:pt x="f9" y="f6"/>
                    <a:pt x="f7" y="f6"/>
                  </a:cubicBezTo>
                  <a:cubicBezTo>
                    <a:pt x="f8" y="f6"/>
                    <a:pt x="f5" y="f9"/>
                    <a:pt x="f5" y="f7"/>
                  </a:cubicBezTo>
                  <a:close/>
                </a:path>
              </a:pathLst>
            </a:custGeom>
            <a:solidFill>
              <a:srgbClr val="DFC9EF"/>
            </a:solidFill>
            <a:ln w="12701" cap="flat">
              <a:solidFill>
                <a:srgbClr val="602675"/>
              </a:solidFill>
              <a:prstDash val="solid"/>
              <a:miter/>
            </a:ln>
          </p:spPr>
          <p:txBody>
            <a:bodyPr vert="horz" wrap="square" lIns="200637" tIns="200637" rIns="200637" bIns="200637" anchor="ctr" anchorCtr="1" compatLnSpc="0">
              <a:noAutofit/>
            </a:bodyPr>
            <a:lstStyle/>
            <a:p>
              <a:pPr marL="0" marR="0" lvl="0" indent="0" algn="ctr" defTabSz="914400" rtl="0" eaLnBrk="1" fontAlgn="auto" latinLnBrk="0" hangingPunct="1">
                <a:lnSpc>
                  <a:spcPct val="90000"/>
                </a:lnSpc>
                <a:spcBef>
                  <a:spcPts val="0"/>
                </a:spcBef>
                <a:spcAft>
                  <a:spcPts val="900"/>
                </a:spcAft>
                <a:buClrTx/>
                <a:buSzTx/>
                <a:buFontTx/>
                <a:buNone/>
                <a:tabLst/>
                <a:defRPr sz="1800" b="0" i="0" u="none" strike="noStrike" kern="0" cap="none" spc="0" baseline="0">
                  <a:solidFill>
                    <a:srgbClr val="000000"/>
                  </a:solidFill>
                  <a:uFillTx/>
                </a:defRPr>
              </a:pPr>
              <a:r>
                <a:rPr kumimoji="0" lang="en-GB" sz="2200" b="0" i="0" u="none" strike="noStrike" kern="1200" cap="none" spc="0" normalizeH="0" baseline="0" noProof="0" dirty="0">
                  <a:ln>
                    <a:noFill/>
                  </a:ln>
                  <a:solidFill>
                    <a:srgbClr val="000000"/>
                  </a:solidFill>
                  <a:effectLst/>
                  <a:uLnTx/>
                  <a:uFillTx/>
                  <a:latin typeface="Calibri" pitchFamily="34"/>
                  <a:ea typeface="Calibri" pitchFamily="34"/>
                  <a:cs typeface="Calibri" pitchFamily="34"/>
                </a:rPr>
                <a:t>Urban Design</a:t>
              </a:r>
              <a:endParaRPr kumimoji="0" lang="en-IE" sz="1100" b="0" i="0" u="none" strike="noStrike" kern="1200" cap="none" spc="0" normalizeH="0" baseline="0" noProof="0" dirty="0">
                <a:ln>
                  <a:noFill/>
                </a:ln>
                <a:solidFill>
                  <a:srgbClr val="000000"/>
                </a:solidFill>
                <a:effectLst/>
                <a:uLnTx/>
                <a:uFillTx/>
                <a:latin typeface="Calibri" pitchFamily="34"/>
                <a:ea typeface="Calibri" pitchFamily="34"/>
                <a:cs typeface="Times New Roman" pitchFamily="18"/>
              </a:endParaRPr>
            </a:p>
          </p:txBody>
        </p:sp>
        <p:sp>
          <p:nvSpPr>
            <p:cNvPr id="11" name="Freeform: Shape 5">
              <a:extLst>
                <a:ext uri="{FF2B5EF4-FFF2-40B4-BE49-F238E27FC236}">
                  <a16:creationId xmlns:a16="http://schemas.microsoft.com/office/drawing/2014/main" id="{7FB34A01-DD0C-4E6B-BFF4-96D472FB0887}"/>
                </a:ext>
              </a:extLst>
            </p:cNvPr>
            <p:cNvSpPr/>
            <p:nvPr/>
          </p:nvSpPr>
          <p:spPr>
            <a:xfrm>
              <a:off x="4694749" y="1214176"/>
              <a:ext cx="1671486" cy="1589446"/>
            </a:xfrm>
            <a:custGeom>
              <a:avLst/>
              <a:gdLst>
                <a:gd name="f0" fmla="val 10800000"/>
                <a:gd name="f1" fmla="val 5400000"/>
                <a:gd name="f2" fmla="val 180"/>
                <a:gd name="f3" fmla="val w"/>
                <a:gd name="f4" fmla="val h"/>
                <a:gd name="f5" fmla="val 0"/>
                <a:gd name="f6" fmla="val 589627"/>
                <a:gd name="f7" fmla="val 294814"/>
                <a:gd name="f8" fmla="val 131993"/>
                <a:gd name="f9" fmla="val 457635"/>
                <a:gd name="f10" fmla="val 589628"/>
                <a:gd name="f11" fmla="+- 0 0 -90"/>
                <a:gd name="f12" fmla="*/ f3 1 589627"/>
                <a:gd name="f13" fmla="*/ f4 1 589627"/>
                <a:gd name="f14" fmla="+- f6 0 f5"/>
                <a:gd name="f15" fmla="*/ f11 f0 1"/>
                <a:gd name="f16" fmla="*/ f14 1 589627"/>
                <a:gd name="f17" fmla="*/ 0 f14 1"/>
                <a:gd name="f18" fmla="*/ 294814 f14 1"/>
                <a:gd name="f19" fmla="*/ 589628 f14 1"/>
                <a:gd name="f20" fmla="*/ f15 1 f2"/>
                <a:gd name="f21" fmla="*/ f17 1 589627"/>
                <a:gd name="f22" fmla="*/ f18 1 589627"/>
                <a:gd name="f23" fmla="*/ f19 1 589627"/>
                <a:gd name="f24" fmla="*/ f5 1 f16"/>
                <a:gd name="f25" fmla="*/ f6 1 f16"/>
                <a:gd name="f26" fmla="+- f20 0 f1"/>
                <a:gd name="f27" fmla="*/ f21 1 f16"/>
                <a:gd name="f28" fmla="*/ f22 1 f16"/>
                <a:gd name="f29" fmla="*/ f23 1 f16"/>
                <a:gd name="f30" fmla="*/ f24 f12 1"/>
                <a:gd name="f31" fmla="*/ f25 f12 1"/>
                <a:gd name="f32" fmla="*/ f25 f13 1"/>
                <a:gd name="f33" fmla="*/ f24 f13 1"/>
                <a:gd name="f34" fmla="*/ f27 f12 1"/>
                <a:gd name="f35" fmla="*/ f28 f13 1"/>
                <a:gd name="f36" fmla="*/ f28 f12 1"/>
                <a:gd name="f37" fmla="*/ f27 f13 1"/>
                <a:gd name="f38" fmla="*/ f29 f12 1"/>
                <a:gd name="f39" fmla="*/ f29 f13 1"/>
              </a:gdLst>
              <a:ahLst/>
              <a:cxnLst>
                <a:cxn ang="3cd4">
                  <a:pos x="hc" y="t"/>
                </a:cxn>
                <a:cxn ang="0">
                  <a:pos x="r" y="vc"/>
                </a:cxn>
                <a:cxn ang="cd4">
                  <a:pos x="hc" y="b"/>
                </a:cxn>
                <a:cxn ang="cd2">
                  <a:pos x="l" y="vc"/>
                </a:cxn>
                <a:cxn ang="f26">
                  <a:pos x="f34" y="f35"/>
                </a:cxn>
                <a:cxn ang="f26">
                  <a:pos x="f36" y="f37"/>
                </a:cxn>
                <a:cxn ang="f26">
                  <a:pos x="f38" y="f35"/>
                </a:cxn>
                <a:cxn ang="f26">
                  <a:pos x="f36" y="f39"/>
                </a:cxn>
                <a:cxn ang="f26">
                  <a:pos x="f34" y="f35"/>
                </a:cxn>
              </a:cxnLst>
              <a:rect l="f30" t="f33" r="f31" b="f32"/>
              <a:pathLst>
                <a:path w="589627" h="589627">
                  <a:moveTo>
                    <a:pt x="f5" y="f7"/>
                  </a:moveTo>
                  <a:cubicBezTo>
                    <a:pt x="f5" y="f8"/>
                    <a:pt x="f8" y="f5"/>
                    <a:pt x="f7" y="f5"/>
                  </a:cubicBezTo>
                  <a:cubicBezTo>
                    <a:pt x="f9" y="f5"/>
                    <a:pt x="f10" y="f8"/>
                    <a:pt x="f10" y="f7"/>
                  </a:cubicBezTo>
                  <a:cubicBezTo>
                    <a:pt x="f10" y="f9"/>
                    <a:pt x="f9" y="f10"/>
                    <a:pt x="f7" y="f10"/>
                  </a:cubicBezTo>
                  <a:cubicBezTo>
                    <a:pt x="f8" y="f10"/>
                    <a:pt x="f5" y="f9"/>
                    <a:pt x="f5" y="f7"/>
                  </a:cubicBezTo>
                  <a:close/>
                </a:path>
              </a:pathLst>
            </a:custGeom>
            <a:solidFill>
              <a:schemeClr val="bg1">
                <a:lumMod val="95000"/>
              </a:schemeClr>
            </a:solidFill>
            <a:ln w="12701" cap="flat">
              <a:solidFill>
                <a:srgbClr val="602675"/>
              </a:solidFill>
              <a:prstDash val="solid"/>
              <a:miter/>
            </a:ln>
          </p:spPr>
          <p:txBody>
            <a:bodyPr vert="horz" wrap="square" lIns="95234" tIns="95234" rIns="95234" bIns="95234" anchor="ctr" anchorCtr="1" compatLnSpc="0">
              <a:noAutofit/>
            </a:bodyPr>
            <a:lstStyle/>
            <a:p>
              <a:pPr marL="0" marR="0" lvl="0" indent="0" algn="ctr" defTabSz="914400" rtl="0" eaLnBrk="1" fontAlgn="auto" latinLnBrk="0" hangingPunct="1">
                <a:lnSpc>
                  <a:spcPct val="90000"/>
                </a:lnSpc>
                <a:spcBef>
                  <a:spcPts val="0"/>
                </a:spcBef>
                <a:spcAft>
                  <a:spcPts val="300"/>
                </a:spcAft>
                <a:buClrTx/>
                <a:buSzTx/>
                <a:buFontTx/>
                <a:buNone/>
                <a:tabLst/>
                <a:defRPr sz="1800" b="0" i="0" u="none" strike="noStrike" kern="0" cap="none" spc="0" baseline="0">
                  <a:solidFill>
                    <a:srgbClr val="000000"/>
                  </a:solidFill>
                  <a:uFillTx/>
                </a:defRPr>
              </a:pPr>
              <a:r>
                <a:rPr kumimoji="0" lang="en-GB" sz="1400" b="1" i="0" u="none" strike="noStrike" kern="1200" cap="none" spc="0" normalizeH="0" baseline="0" noProof="0">
                  <a:ln>
                    <a:noFill/>
                  </a:ln>
                  <a:solidFill>
                    <a:srgbClr val="000000"/>
                  </a:solidFill>
                  <a:effectLst/>
                  <a:uLnTx/>
                  <a:uFillTx/>
                  <a:latin typeface="Calibri" pitchFamily="34"/>
                  <a:ea typeface="Calibri" pitchFamily="34"/>
                  <a:cs typeface="Calibri" pitchFamily="34"/>
                </a:rPr>
                <a:t>Vibrant and Attractive Town Centres</a:t>
              </a:r>
              <a:endParaRPr kumimoji="0" lang="en-IE" sz="1400" b="0" i="0" u="none" strike="noStrike" kern="1200" cap="none" spc="0" normalizeH="0" baseline="0" noProof="0">
                <a:ln>
                  <a:noFill/>
                </a:ln>
                <a:solidFill>
                  <a:srgbClr val="000000"/>
                </a:solidFill>
                <a:effectLst/>
                <a:uLnTx/>
                <a:uFillTx/>
                <a:latin typeface="Calibri" pitchFamily="34"/>
                <a:ea typeface="Calibri" pitchFamily="34"/>
                <a:cs typeface="Times New Roman" pitchFamily="18"/>
              </a:endParaRPr>
            </a:p>
          </p:txBody>
        </p:sp>
        <p:sp>
          <p:nvSpPr>
            <p:cNvPr id="12" name="Freeform: Shape 6">
              <a:extLst>
                <a:ext uri="{FF2B5EF4-FFF2-40B4-BE49-F238E27FC236}">
                  <a16:creationId xmlns:a16="http://schemas.microsoft.com/office/drawing/2014/main" id="{6EA95BB7-D37D-4194-8926-77C7CF095269}"/>
                </a:ext>
              </a:extLst>
            </p:cNvPr>
            <p:cNvSpPr/>
            <p:nvPr/>
          </p:nvSpPr>
          <p:spPr>
            <a:xfrm>
              <a:off x="6391180" y="2016937"/>
              <a:ext cx="1638321" cy="1589446"/>
            </a:xfrm>
            <a:custGeom>
              <a:avLst/>
              <a:gdLst>
                <a:gd name="f0" fmla="val 10800000"/>
                <a:gd name="f1" fmla="val 5400000"/>
                <a:gd name="f2" fmla="val 180"/>
                <a:gd name="f3" fmla="val w"/>
                <a:gd name="f4" fmla="val h"/>
                <a:gd name="f5" fmla="val 0"/>
                <a:gd name="f6" fmla="val 589627"/>
                <a:gd name="f7" fmla="val 294814"/>
                <a:gd name="f8" fmla="val 131993"/>
                <a:gd name="f9" fmla="val 457635"/>
                <a:gd name="f10" fmla="val 589628"/>
                <a:gd name="f11" fmla="+- 0 0 -90"/>
                <a:gd name="f12" fmla="*/ f3 1 589627"/>
                <a:gd name="f13" fmla="*/ f4 1 589627"/>
                <a:gd name="f14" fmla="+- f6 0 f5"/>
                <a:gd name="f15" fmla="*/ f11 f0 1"/>
                <a:gd name="f16" fmla="*/ f14 1 589627"/>
                <a:gd name="f17" fmla="*/ 0 f14 1"/>
                <a:gd name="f18" fmla="*/ 294814 f14 1"/>
                <a:gd name="f19" fmla="*/ 589628 f14 1"/>
                <a:gd name="f20" fmla="*/ f15 1 f2"/>
                <a:gd name="f21" fmla="*/ f17 1 589627"/>
                <a:gd name="f22" fmla="*/ f18 1 589627"/>
                <a:gd name="f23" fmla="*/ f19 1 589627"/>
                <a:gd name="f24" fmla="*/ f5 1 f16"/>
                <a:gd name="f25" fmla="*/ f6 1 f16"/>
                <a:gd name="f26" fmla="+- f20 0 f1"/>
                <a:gd name="f27" fmla="*/ f21 1 f16"/>
                <a:gd name="f28" fmla="*/ f22 1 f16"/>
                <a:gd name="f29" fmla="*/ f23 1 f16"/>
                <a:gd name="f30" fmla="*/ f24 f12 1"/>
                <a:gd name="f31" fmla="*/ f25 f12 1"/>
                <a:gd name="f32" fmla="*/ f25 f13 1"/>
                <a:gd name="f33" fmla="*/ f24 f13 1"/>
                <a:gd name="f34" fmla="*/ f27 f12 1"/>
                <a:gd name="f35" fmla="*/ f28 f13 1"/>
                <a:gd name="f36" fmla="*/ f28 f12 1"/>
                <a:gd name="f37" fmla="*/ f27 f13 1"/>
                <a:gd name="f38" fmla="*/ f29 f12 1"/>
                <a:gd name="f39" fmla="*/ f29 f13 1"/>
              </a:gdLst>
              <a:ahLst/>
              <a:cxnLst>
                <a:cxn ang="3cd4">
                  <a:pos x="hc" y="t"/>
                </a:cxn>
                <a:cxn ang="0">
                  <a:pos x="r" y="vc"/>
                </a:cxn>
                <a:cxn ang="cd4">
                  <a:pos x="hc" y="b"/>
                </a:cxn>
                <a:cxn ang="cd2">
                  <a:pos x="l" y="vc"/>
                </a:cxn>
                <a:cxn ang="f26">
                  <a:pos x="f34" y="f35"/>
                </a:cxn>
                <a:cxn ang="f26">
                  <a:pos x="f36" y="f37"/>
                </a:cxn>
                <a:cxn ang="f26">
                  <a:pos x="f38" y="f35"/>
                </a:cxn>
                <a:cxn ang="f26">
                  <a:pos x="f36" y="f39"/>
                </a:cxn>
                <a:cxn ang="f26">
                  <a:pos x="f34" y="f35"/>
                </a:cxn>
              </a:cxnLst>
              <a:rect l="f30" t="f33" r="f31" b="f32"/>
              <a:pathLst>
                <a:path w="589627" h="589627">
                  <a:moveTo>
                    <a:pt x="f5" y="f7"/>
                  </a:moveTo>
                  <a:cubicBezTo>
                    <a:pt x="f5" y="f8"/>
                    <a:pt x="f8" y="f5"/>
                    <a:pt x="f7" y="f5"/>
                  </a:cubicBezTo>
                  <a:cubicBezTo>
                    <a:pt x="f9" y="f5"/>
                    <a:pt x="f10" y="f8"/>
                    <a:pt x="f10" y="f7"/>
                  </a:cubicBezTo>
                  <a:cubicBezTo>
                    <a:pt x="f10" y="f9"/>
                    <a:pt x="f9" y="f10"/>
                    <a:pt x="f7" y="f10"/>
                  </a:cubicBezTo>
                  <a:cubicBezTo>
                    <a:pt x="f8" y="f10"/>
                    <a:pt x="f5" y="f9"/>
                    <a:pt x="f5" y="f7"/>
                  </a:cubicBezTo>
                  <a:close/>
                </a:path>
              </a:pathLst>
            </a:custGeom>
            <a:solidFill>
              <a:schemeClr val="bg1">
                <a:lumMod val="95000"/>
              </a:schemeClr>
            </a:solidFill>
            <a:ln w="12701" cap="flat">
              <a:solidFill>
                <a:srgbClr val="602675"/>
              </a:solidFill>
              <a:prstDash val="solid"/>
              <a:miter/>
            </a:ln>
          </p:spPr>
          <p:txBody>
            <a:bodyPr vert="horz" wrap="square" lIns="96505" tIns="96505" rIns="96505" bIns="96505" anchor="ctr" anchorCtr="1" compatLnSpc="0">
              <a:noAutofit/>
            </a:bodyPr>
            <a:lstStyle/>
            <a:p>
              <a:pPr marL="0" marR="0" lvl="0" indent="0" algn="ctr" defTabSz="914400" rtl="0" eaLnBrk="1" fontAlgn="auto" latinLnBrk="0" hangingPunct="1">
                <a:lnSpc>
                  <a:spcPct val="90000"/>
                </a:lnSpc>
                <a:spcBef>
                  <a:spcPts val="0"/>
                </a:spcBef>
                <a:spcAft>
                  <a:spcPts val="300"/>
                </a:spcAft>
                <a:buClrTx/>
                <a:buSzTx/>
                <a:buFontTx/>
                <a:buNone/>
                <a:tabLst/>
                <a:defRPr sz="1800" b="0" i="0" u="none" strike="noStrike" kern="0" cap="none" spc="0" baseline="0">
                  <a:solidFill>
                    <a:srgbClr val="000000"/>
                  </a:solidFill>
                  <a:uFillTx/>
                </a:defRPr>
              </a:pPr>
              <a:r>
                <a:rPr kumimoji="0" lang="en-GB" sz="1400" b="1" i="0" u="none" strike="noStrike" kern="1200" cap="none" spc="0" normalizeH="0" baseline="0" noProof="0" dirty="0">
                  <a:ln>
                    <a:noFill/>
                  </a:ln>
                  <a:solidFill>
                    <a:srgbClr val="000000"/>
                  </a:solidFill>
                  <a:effectLst/>
                  <a:uLnTx/>
                  <a:uFillTx/>
                  <a:latin typeface="Calibri" pitchFamily="34"/>
                  <a:ea typeface="Calibri" pitchFamily="34"/>
                  <a:cs typeface="Calibri" pitchFamily="34"/>
                </a:rPr>
                <a:t>Climate Resilience</a:t>
              </a:r>
              <a:endParaRPr kumimoji="0" lang="en-IE" sz="1400" b="0" i="0" u="none" strike="noStrike" kern="1200" cap="none" spc="0" normalizeH="0" baseline="0" noProof="0" dirty="0">
                <a:ln>
                  <a:noFill/>
                </a:ln>
                <a:solidFill>
                  <a:srgbClr val="000000"/>
                </a:solidFill>
                <a:effectLst/>
                <a:uLnTx/>
                <a:uFillTx/>
                <a:latin typeface="Calibri" pitchFamily="34"/>
                <a:ea typeface="Calibri" pitchFamily="34"/>
                <a:cs typeface="Times New Roman" pitchFamily="18"/>
              </a:endParaRPr>
            </a:p>
          </p:txBody>
        </p:sp>
        <p:sp>
          <p:nvSpPr>
            <p:cNvPr id="13" name="Freeform: Shape 7">
              <a:extLst>
                <a:ext uri="{FF2B5EF4-FFF2-40B4-BE49-F238E27FC236}">
                  <a16:creationId xmlns:a16="http://schemas.microsoft.com/office/drawing/2014/main" id="{1F9FF21A-8513-4F81-8239-353DA8C16073}"/>
                </a:ext>
              </a:extLst>
            </p:cNvPr>
            <p:cNvSpPr/>
            <p:nvPr/>
          </p:nvSpPr>
          <p:spPr>
            <a:xfrm>
              <a:off x="6440137" y="3725731"/>
              <a:ext cx="1848459" cy="1689107"/>
            </a:xfrm>
            <a:custGeom>
              <a:avLst/>
              <a:gdLst>
                <a:gd name="f0" fmla="val 10800000"/>
                <a:gd name="f1" fmla="val 5400000"/>
                <a:gd name="f2" fmla="val 180"/>
                <a:gd name="f3" fmla="val w"/>
                <a:gd name="f4" fmla="val h"/>
                <a:gd name="f5" fmla="val 0"/>
                <a:gd name="f6" fmla="val 589627"/>
                <a:gd name="f7" fmla="val 294814"/>
                <a:gd name="f8" fmla="val 131993"/>
                <a:gd name="f9" fmla="val 457635"/>
                <a:gd name="f10" fmla="val 589628"/>
                <a:gd name="f11" fmla="+- 0 0 -90"/>
                <a:gd name="f12" fmla="*/ f3 1 589627"/>
                <a:gd name="f13" fmla="*/ f4 1 589627"/>
                <a:gd name="f14" fmla="+- f6 0 f5"/>
                <a:gd name="f15" fmla="*/ f11 f0 1"/>
                <a:gd name="f16" fmla="*/ f14 1 589627"/>
                <a:gd name="f17" fmla="*/ 0 f14 1"/>
                <a:gd name="f18" fmla="*/ 294814 f14 1"/>
                <a:gd name="f19" fmla="*/ 589628 f14 1"/>
                <a:gd name="f20" fmla="*/ f15 1 f2"/>
                <a:gd name="f21" fmla="*/ f17 1 589627"/>
                <a:gd name="f22" fmla="*/ f18 1 589627"/>
                <a:gd name="f23" fmla="*/ f19 1 589627"/>
                <a:gd name="f24" fmla="*/ f5 1 f16"/>
                <a:gd name="f25" fmla="*/ f6 1 f16"/>
                <a:gd name="f26" fmla="+- f20 0 f1"/>
                <a:gd name="f27" fmla="*/ f21 1 f16"/>
                <a:gd name="f28" fmla="*/ f22 1 f16"/>
                <a:gd name="f29" fmla="*/ f23 1 f16"/>
                <a:gd name="f30" fmla="*/ f24 f12 1"/>
                <a:gd name="f31" fmla="*/ f25 f12 1"/>
                <a:gd name="f32" fmla="*/ f25 f13 1"/>
                <a:gd name="f33" fmla="*/ f24 f13 1"/>
                <a:gd name="f34" fmla="*/ f27 f12 1"/>
                <a:gd name="f35" fmla="*/ f28 f13 1"/>
                <a:gd name="f36" fmla="*/ f28 f12 1"/>
                <a:gd name="f37" fmla="*/ f27 f13 1"/>
                <a:gd name="f38" fmla="*/ f29 f12 1"/>
                <a:gd name="f39" fmla="*/ f29 f13 1"/>
              </a:gdLst>
              <a:ahLst/>
              <a:cxnLst>
                <a:cxn ang="3cd4">
                  <a:pos x="hc" y="t"/>
                </a:cxn>
                <a:cxn ang="0">
                  <a:pos x="r" y="vc"/>
                </a:cxn>
                <a:cxn ang="cd4">
                  <a:pos x="hc" y="b"/>
                </a:cxn>
                <a:cxn ang="cd2">
                  <a:pos x="l" y="vc"/>
                </a:cxn>
                <a:cxn ang="f26">
                  <a:pos x="f34" y="f35"/>
                </a:cxn>
                <a:cxn ang="f26">
                  <a:pos x="f36" y="f37"/>
                </a:cxn>
                <a:cxn ang="f26">
                  <a:pos x="f38" y="f35"/>
                </a:cxn>
                <a:cxn ang="f26">
                  <a:pos x="f36" y="f39"/>
                </a:cxn>
                <a:cxn ang="f26">
                  <a:pos x="f34" y="f35"/>
                </a:cxn>
              </a:cxnLst>
              <a:rect l="f30" t="f33" r="f31" b="f32"/>
              <a:pathLst>
                <a:path w="589627" h="589627">
                  <a:moveTo>
                    <a:pt x="f5" y="f7"/>
                  </a:moveTo>
                  <a:cubicBezTo>
                    <a:pt x="f5" y="f8"/>
                    <a:pt x="f8" y="f5"/>
                    <a:pt x="f7" y="f5"/>
                  </a:cubicBezTo>
                  <a:cubicBezTo>
                    <a:pt x="f9" y="f5"/>
                    <a:pt x="f10" y="f8"/>
                    <a:pt x="f10" y="f7"/>
                  </a:cubicBezTo>
                  <a:cubicBezTo>
                    <a:pt x="f10" y="f9"/>
                    <a:pt x="f9" y="f10"/>
                    <a:pt x="f7" y="f10"/>
                  </a:cubicBezTo>
                  <a:cubicBezTo>
                    <a:pt x="f8" y="f10"/>
                    <a:pt x="f5" y="f9"/>
                    <a:pt x="f5" y="f7"/>
                  </a:cubicBezTo>
                  <a:close/>
                </a:path>
              </a:pathLst>
            </a:custGeom>
            <a:solidFill>
              <a:schemeClr val="bg1">
                <a:lumMod val="95000"/>
              </a:schemeClr>
            </a:solidFill>
            <a:ln w="12701" cap="flat">
              <a:solidFill>
                <a:srgbClr val="602675"/>
              </a:solidFill>
              <a:prstDash val="solid"/>
              <a:miter/>
            </a:ln>
          </p:spPr>
          <p:txBody>
            <a:bodyPr vert="horz" wrap="square" lIns="93972" tIns="93972" rIns="93972" bIns="93972" anchor="ctr" anchorCtr="1" compatLnSpc="0">
              <a:noAutofit/>
            </a:bodyPr>
            <a:lstStyle/>
            <a:p>
              <a:pPr marL="0" marR="0" lvl="0" indent="0" algn="ctr" defTabSz="914400" rtl="0" eaLnBrk="1" fontAlgn="auto" latinLnBrk="0" hangingPunct="1">
                <a:lnSpc>
                  <a:spcPct val="90000"/>
                </a:lnSpc>
                <a:spcBef>
                  <a:spcPts val="0"/>
                </a:spcBef>
                <a:spcAft>
                  <a:spcPts val="300"/>
                </a:spcAft>
                <a:buClrTx/>
                <a:buSzTx/>
                <a:buFontTx/>
                <a:buNone/>
                <a:tabLst/>
                <a:defRPr sz="1800" b="0" i="0" u="none" strike="noStrike" kern="0" cap="none" spc="0" baseline="0">
                  <a:solidFill>
                    <a:srgbClr val="000000"/>
                  </a:solidFill>
                  <a:uFillTx/>
                </a:defRPr>
              </a:pPr>
              <a:r>
                <a:rPr kumimoji="0" lang="en-GB" sz="1400" b="1" i="0" u="none" strike="noStrike" kern="1200" cap="none" spc="0" normalizeH="0" baseline="0" noProof="0">
                  <a:ln>
                    <a:noFill/>
                  </a:ln>
                  <a:solidFill>
                    <a:srgbClr val="000000"/>
                  </a:solidFill>
                  <a:effectLst/>
                  <a:uLnTx/>
                  <a:uFillTx/>
                  <a:latin typeface="Calibri" pitchFamily="34"/>
                  <a:ea typeface="Calibri" pitchFamily="34"/>
                  <a:cs typeface="Calibri" pitchFamily="34"/>
                </a:rPr>
                <a:t>Sustainable Mobility</a:t>
              </a:r>
              <a:endParaRPr kumimoji="0" lang="en-IE" sz="1400" b="0" i="0" u="none" strike="noStrike" kern="1200" cap="none" spc="0" normalizeH="0" baseline="0" noProof="0">
                <a:ln>
                  <a:noFill/>
                </a:ln>
                <a:solidFill>
                  <a:srgbClr val="000000"/>
                </a:solidFill>
                <a:effectLst/>
                <a:uLnTx/>
                <a:uFillTx/>
                <a:latin typeface="Calibri" pitchFamily="34"/>
                <a:ea typeface="Calibri" pitchFamily="34"/>
                <a:cs typeface="Times New Roman" pitchFamily="18"/>
              </a:endParaRPr>
            </a:p>
          </p:txBody>
        </p:sp>
        <p:sp>
          <p:nvSpPr>
            <p:cNvPr id="14" name="Freeform: Shape 8">
              <a:extLst>
                <a:ext uri="{FF2B5EF4-FFF2-40B4-BE49-F238E27FC236}">
                  <a16:creationId xmlns:a16="http://schemas.microsoft.com/office/drawing/2014/main" id="{F8B5AA26-4DB7-43FD-9BE4-DE6E969E6897}"/>
                </a:ext>
              </a:extLst>
            </p:cNvPr>
            <p:cNvSpPr/>
            <p:nvPr/>
          </p:nvSpPr>
          <p:spPr>
            <a:xfrm>
              <a:off x="4709928" y="4418143"/>
              <a:ext cx="1810868" cy="1689107"/>
            </a:xfrm>
            <a:custGeom>
              <a:avLst/>
              <a:gdLst>
                <a:gd name="f0" fmla="val 10800000"/>
                <a:gd name="f1" fmla="val 5400000"/>
                <a:gd name="f2" fmla="val 180"/>
                <a:gd name="f3" fmla="val w"/>
                <a:gd name="f4" fmla="val h"/>
                <a:gd name="f5" fmla="val 0"/>
                <a:gd name="f6" fmla="val 589627"/>
                <a:gd name="f7" fmla="val 294814"/>
                <a:gd name="f8" fmla="val 131993"/>
                <a:gd name="f9" fmla="val 457635"/>
                <a:gd name="f10" fmla="val 589628"/>
                <a:gd name="f11" fmla="+- 0 0 -90"/>
                <a:gd name="f12" fmla="*/ f3 1 589627"/>
                <a:gd name="f13" fmla="*/ f4 1 589627"/>
                <a:gd name="f14" fmla="+- f6 0 f5"/>
                <a:gd name="f15" fmla="*/ f11 f0 1"/>
                <a:gd name="f16" fmla="*/ f14 1 589627"/>
                <a:gd name="f17" fmla="*/ 0 f14 1"/>
                <a:gd name="f18" fmla="*/ 294814 f14 1"/>
                <a:gd name="f19" fmla="*/ 589628 f14 1"/>
                <a:gd name="f20" fmla="*/ f15 1 f2"/>
                <a:gd name="f21" fmla="*/ f17 1 589627"/>
                <a:gd name="f22" fmla="*/ f18 1 589627"/>
                <a:gd name="f23" fmla="*/ f19 1 589627"/>
                <a:gd name="f24" fmla="*/ f5 1 f16"/>
                <a:gd name="f25" fmla="*/ f6 1 f16"/>
                <a:gd name="f26" fmla="+- f20 0 f1"/>
                <a:gd name="f27" fmla="*/ f21 1 f16"/>
                <a:gd name="f28" fmla="*/ f22 1 f16"/>
                <a:gd name="f29" fmla="*/ f23 1 f16"/>
                <a:gd name="f30" fmla="*/ f24 f12 1"/>
                <a:gd name="f31" fmla="*/ f25 f12 1"/>
                <a:gd name="f32" fmla="*/ f25 f13 1"/>
                <a:gd name="f33" fmla="*/ f24 f13 1"/>
                <a:gd name="f34" fmla="*/ f27 f12 1"/>
                <a:gd name="f35" fmla="*/ f28 f13 1"/>
                <a:gd name="f36" fmla="*/ f28 f12 1"/>
                <a:gd name="f37" fmla="*/ f27 f13 1"/>
                <a:gd name="f38" fmla="*/ f29 f12 1"/>
                <a:gd name="f39" fmla="*/ f29 f13 1"/>
              </a:gdLst>
              <a:ahLst/>
              <a:cxnLst>
                <a:cxn ang="3cd4">
                  <a:pos x="hc" y="t"/>
                </a:cxn>
                <a:cxn ang="0">
                  <a:pos x="r" y="vc"/>
                </a:cxn>
                <a:cxn ang="cd4">
                  <a:pos x="hc" y="b"/>
                </a:cxn>
                <a:cxn ang="cd2">
                  <a:pos x="l" y="vc"/>
                </a:cxn>
                <a:cxn ang="f26">
                  <a:pos x="f34" y="f35"/>
                </a:cxn>
                <a:cxn ang="f26">
                  <a:pos x="f36" y="f37"/>
                </a:cxn>
                <a:cxn ang="f26">
                  <a:pos x="f38" y="f35"/>
                </a:cxn>
                <a:cxn ang="f26">
                  <a:pos x="f36" y="f39"/>
                </a:cxn>
                <a:cxn ang="f26">
                  <a:pos x="f34" y="f35"/>
                </a:cxn>
              </a:cxnLst>
              <a:rect l="f30" t="f33" r="f31" b="f32"/>
              <a:pathLst>
                <a:path w="589627" h="589627">
                  <a:moveTo>
                    <a:pt x="f5" y="f7"/>
                  </a:moveTo>
                  <a:cubicBezTo>
                    <a:pt x="f5" y="f8"/>
                    <a:pt x="f8" y="f5"/>
                    <a:pt x="f7" y="f5"/>
                  </a:cubicBezTo>
                  <a:cubicBezTo>
                    <a:pt x="f9" y="f5"/>
                    <a:pt x="f10" y="f8"/>
                    <a:pt x="f10" y="f7"/>
                  </a:cubicBezTo>
                  <a:cubicBezTo>
                    <a:pt x="f10" y="f9"/>
                    <a:pt x="f9" y="f10"/>
                    <a:pt x="f7" y="f10"/>
                  </a:cubicBezTo>
                  <a:cubicBezTo>
                    <a:pt x="f8" y="f10"/>
                    <a:pt x="f5" y="f9"/>
                    <a:pt x="f5" y="f7"/>
                  </a:cubicBezTo>
                  <a:close/>
                </a:path>
              </a:pathLst>
            </a:custGeom>
            <a:solidFill>
              <a:schemeClr val="bg1">
                <a:lumMod val="95000"/>
              </a:schemeClr>
            </a:solidFill>
            <a:ln w="12701" cap="flat">
              <a:solidFill>
                <a:srgbClr val="602675"/>
              </a:solidFill>
              <a:prstDash val="solid"/>
              <a:miter/>
            </a:ln>
          </p:spPr>
          <p:txBody>
            <a:bodyPr vert="horz" wrap="square" lIns="86346" tIns="86346" rIns="86346" bIns="86346" anchor="ctr" anchorCtr="1" compatLnSpc="0">
              <a:noAutofit/>
            </a:bodyPr>
            <a:lstStyle/>
            <a:p>
              <a:pPr marL="0" marR="0" lvl="0" indent="0" algn="ctr" defTabSz="914400" rtl="0" eaLnBrk="1" fontAlgn="auto" latinLnBrk="0" hangingPunct="1">
                <a:lnSpc>
                  <a:spcPct val="90000"/>
                </a:lnSpc>
                <a:spcBef>
                  <a:spcPts val="0"/>
                </a:spcBef>
                <a:spcAft>
                  <a:spcPts val="300"/>
                </a:spcAft>
                <a:buClrTx/>
                <a:buSzTx/>
                <a:buFontTx/>
                <a:buNone/>
                <a:tabLst/>
                <a:defRPr sz="1800" b="0" i="0" u="none" strike="noStrike" kern="0" cap="none" spc="0" baseline="0">
                  <a:solidFill>
                    <a:srgbClr val="000000"/>
                  </a:solidFill>
                  <a:uFillTx/>
                </a:defRPr>
              </a:pPr>
              <a:r>
                <a:rPr kumimoji="0" lang="en-GB" sz="1400" b="1" i="0" u="none" strike="noStrike" kern="1200" cap="none" spc="0" normalizeH="0" baseline="0" noProof="0">
                  <a:ln>
                    <a:noFill/>
                  </a:ln>
                  <a:solidFill>
                    <a:srgbClr val="000000"/>
                  </a:solidFill>
                  <a:effectLst/>
                  <a:uLnTx/>
                  <a:uFillTx/>
                  <a:latin typeface="Calibri" pitchFamily="34"/>
                  <a:ea typeface="Calibri" pitchFamily="34"/>
                  <a:cs typeface="Calibri" pitchFamily="34"/>
                </a:rPr>
                <a:t>Integrated Communities</a:t>
              </a:r>
              <a:endParaRPr kumimoji="0" lang="en-IE" sz="1400" b="0" i="0" u="none" strike="noStrike" kern="1200" cap="none" spc="0" normalizeH="0" baseline="0" noProof="0">
                <a:ln>
                  <a:noFill/>
                </a:ln>
                <a:solidFill>
                  <a:srgbClr val="000000"/>
                </a:solidFill>
                <a:effectLst/>
                <a:uLnTx/>
                <a:uFillTx/>
                <a:latin typeface="Calibri" pitchFamily="34"/>
                <a:ea typeface="Calibri" pitchFamily="34"/>
                <a:cs typeface="Times New Roman" pitchFamily="18"/>
              </a:endParaRPr>
            </a:p>
          </p:txBody>
        </p:sp>
        <p:sp>
          <p:nvSpPr>
            <p:cNvPr id="15" name="Freeform: Shape 9">
              <a:extLst>
                <a:ext uri="{FF2B5EF4-FFF2-40B4-BE49-F238E27FC236}">
                  <a16:creationId xmlns:a16="http://schemas.microsoft.com/office/drawing/2014/main" id="{2387BA57-57A9-4655-BDED-F4961B991B4F}"/>
                </a:ext>
              </a:extLst>
            </p:cNvPr>
            <p:cNvSpPr/>
            <p:nvPr/>
          </p:nvSpPr>
          <p:spPr>
            <a:xfrm>
              <a:off x="3033201" y="3716139"/>
              <a:ext cx="1757385" cy="1689107"/>
            </a:xfrm>
            <a:custGeom>
              <a:avLst/>
              <a:gdLst>
                <a:gd name="f0" fmla="val 10800000"/>
                <a:gd name="f1" fmla="val 5400000"/>
                <a:gd name="f2" fmla="val 180"/>
                <a:gd name="f3" fmla="val w"/>
                <a:gd name="f4" fmla="val h"/>
                <a:gd name="f5" fmla="val 0"/>
                <a:gd name="f6" fmla="val 589627"/>
                <a:gd name="f7" fmla="val 294814"/>
                <a:gd name="f8" fmla="val 131993"/>
                <a:gd name="f9" fmla="val 457635"/>
                <a:gd name="f10" fmla="val 589628"/>
                <a:gd name="f11" fmla="+- 0 0 -90"/>
                <a:gd name="f12" fmla="*/ f3 1 589627"/>
                <a:gd name="f13" fmla="*/ f4 1 589627"/>
                <a:gd name="f14" fmla="+- f6 0 f5"/>
                <a:gd name="f15" fmla="*/ f11 f0 1"/>
                <a:gd name="f16" fmla="*/ f14 1 589627"/>
                <a:gd name="f17" fmla="*/ 0 f14 1"/>
                <a:gd name="f18" fmla="*/ 294814 f14 1"/>
                <a:gd name="f19" fmla="*/ 589628 f14 1"/>
                <a:gd name="f20" fmla="*/ f15 1 f2"/>
                <a:gd name="f21" fmla="*/ f17 1 589627"/>
                <a:gd name="f22" fmla="*/ f18 1 589627"/>
                <a:gd name="f23" fmla="*/ f19 1 589627"/>
                <a:gd name="f24" fmla="*/ f5 1 f16"/>
                <a:gd name="f25" fmla="*/ f6 1 f16"/>
                <a:gd name="f26" fmla="+- f20 0 f1"/>
                <a:gd name="f27" fmla="*/ f21 1 f16"/>
                <a:gd name="f28" fmla="*/ f22 1 f16"/>
                <a:gd name="f29" fmla="*/ f23 1 f16"/>
                <a:gd name="f30" fmla="*/ f24 f12 1"/>
                <a:gd name="f31" fmla="*/ f25 f12 1"/>
                <a:gd name="f32" fmla="*/ f25 f13 1"/>
                <a:gd name="f33" fmla="*/ f24 f13 1"/>
                <a:gd name="f34" fmla="*/ f27 f12 1"/>
                <a:gd name="f35" fmla="*/ f28 f13 1"/>
                <a:gd name="f36" fmla="*/ f28 f12 1"/>
                <a:gd name="f37" fmla="*/ f27 f13 1"/>
                <a:gd name="f38" fmla="*/ f29 f12 1"/>
                <a:gd name="f39" fmla="*/ f29 f13 1"/>
              </a:gdLst>
              <a:ahLst/>
              <a:cxnLst>
                <a:cxn ang="3cd4">
                  <a:pos x="hc" y="t"/>
                </a:cxn>
                <a:cxn ang="0">
                  <a:pos x="r" y="vc"/>
                </a:cxn>
                <a:cxn ang="cd4">
                  <a:pos x="hc" y="b"/>
                </a:cxn>
                <a:cxn ang="cd2">
                  <a:pos x="l" y="vc"/>
                </a:cxn>
                <a:cxn ang="f26">
                  <a:pos x="f34" y="f35"/>
                </a:cxn>
                <a:cxn ang="f26">
                  <a:pos x="f36" y="f37"/>
                </a:cxn>
                <a:cxn ang="f26">
                  <a:pos x="f38" y="f35"/>
                </a:cxn>
                <a:cxn ang="f26">
                  <a:pos x="f36" y="f39"/>
                </a:cxn>
                <a:cxn ang="f26">
                  <a:pos x="f34" y="f35"/>
                </a:cxn>
              </a:cxnLst>
              <a:rect l="f30" t="f33" r="f31" b="f32"/>
              <a:pathLst>
                <a:path w="589627" h="589627">
                  <a:moveTo>
                    <a:pt x="f5" y="f7"/>
                  </a:moveTo>
                  <a:cubicBezTo>
                    <a:pt x="f5" y="f8"/>
                    <a:pt x="f8" y="f5"/>
                    <a:pt x="f7" y="f5"/>
                  </a:cubicBezTo>
                  <a:cubicBezTo>
                    <a:pt x="f9" y="f5"/>
                    <a:pt x="f10" y="f8"/>
                    <a:pt x="f10" y="f7"/>
                  </a:cubicBezTo>
                  <a:cubicBezTo>
                    <a:pt x="f10" y="f9"/>
                    <a:pt x="f9" y="f10"/>
                    <a:pt x="f7" y="f10"/>
                  </a:cubicBezTo>
                  <a:cubicBezTo>
                    <a:pt x="f8" y="f10"/>
                    <a:pt x="f5" y="f9"/>
                    <a:pt x="f5" y="f7"/>
                  </a:cubicBezTo>
                  <a:close/>
                </a:path>
              </a:pathLst>
            </a:custGeom>
            <a:solidFill>
              <a:schemeClr val="bg1">
                <a:lumMod val="95000"/>
              </a:schemeClr>
            </a:solidFill>
            <a:ln w="12701" cap="flat">
              <a:solidFill>
                <a:srgbClr val="602675"/>
              </a:solidFill>
              <a:prstDash val="solid"/>
              <a:miter/>
            </a:ln>
          </p:spPr>
          <p:txBody>
            <a:bodyPr vert="horz" wrap="square" lIns="86346" tIns="86346" rIns="86346" bIns="86346" anchor="ctr" anchorCtr="1" compatLnSpc="0">
              <a:noAutofit/>
            </a:bodyPr>
            <a:lstStyle/>
            <a:p>
              <a:pPr marL="0" marR="0" lvl="0" indent="0" algn="ctr" defTabSz="914400" rtl="0" eaLnBrk="1" fontAlgn="auto" latinLnBrk="0" hangingPunct="1">
                <a:lnSpc>
                  <a:spcPct val="90000"/>
                </a:lnSpc>
                <a:spcBef>
                  <a:spcPts val="0"/>
                </a:spcBef>
                <a:spcAft>
                  <a:spcPts val="300"/>
                </a:spcAft>
                <a:buClrTx/>
                <a:buSzTx/>
                <a:buFontTx/>
                <a:buNone/>
                <a:tabLst/>
                <a:defRPr sz="1800" b="0" i="0" u="none" strike="noStrike" kern="0" cap="none" spc="0" baseline="0">
                  <a:solidFill>
                    <a:srgbClr val="000000"/>
                  </a:solidFill>
                  <a:uFillTx/>
                </a:defRPr>
              </a:pPr>
              <a:r>
                <a:rPr kumimoji="0" lang="en-GB" sz="1400" b="1" i="0" u="none" strike="noStrike" kern="1200" cap="none" spc="0" normalizeH="0" baseline="0" noProof="0">
                  <a:ln>
                    <a:noFill/>
                  </a:ln>
                  <a:solidFill>
                    <a:srgbClr val="000000"/>
                  </a:solidFill>
                  <a:effectLst/>
                  <a:uLnTx/>
                  <a:uFillTx/>
                  <a:latin typeface="Calibri" pitchFamily="34"/>
                  <a:ea typeface="Calibri" pitchFamily="34"/>
                  <a:cs typeface="Calibri" pitchFamily="34"/>
                </a:rPr>
                <a:t>Strategic Open Space</a:t>
              </a:r>
              <a:endParaRPr kumimoji="0" lang="en-IE" sz="1400" b="0" i="0" u="none" strike="noStrike" kern="1200" cap="none" spc="0" normalizeH="0" baseline="0" noProof="0">
                <a:ln>
                  <a:noFill/>
                </a:ln>
                <a:solidFill>
                  <a:srgbClr val="000000"/>
                </a:solidFill>
                <a:effectLst/>
                <a:uLnTx/>
                <a:uFillTx/>
                <a:latin typeface="Calibri" pitchFamily="34"/>
                <a:ea typeface="Calibri" pitchFamily="34"/>
                <a:cs typeface="Times New Roman" pitchFamily="18"/>
              </a:endParaRPr>
            </a:p>
          </p:txBody>
        </p:sp>
        <p:sp>
          <p:nvSpPr>
            <p:cNvPr id="16" name="Freeform: Shape 10">
              <a:extLst>
                <a:ext uri="{FF2B5EF4-FFF2-40B4-BE49-F238E27FC236}">
                  <a16:creationId xmlns:a16="http://schemas.microsoft.com/office/drawing/2014/main" id="{BB8CCFC2-8A46-44E9-A9C3-5D9186A8CE39}"/>
                </a:ext>
              </a:extLst>
            </p:cNvPr>
            <p:cNvSpPr/>
            <p:nvPr/>
          </p:nvSpPr>
          <p:spPr>
            <a:xfrm>
              <a:off x="2864312" y="1959074"/>
              <a:ext cx="1757385" cy="1689107"/>
            </a:xfrm>
            <a:custGeom>
              <a:avLst/>
              <a:gdLst>
                <a:gd name="f0" fmla="val 10800000"/>
                <a:gd name="f1" fmla="val 5400000"/>
                <a:gd name="f2" fmla="val 180"/>
                <a:gd name="f3" fmla="val w"/>
                <a:gd name="f4" fmla="val h"/>
                <a:gd name="f5" fmla="val 0"/>
                <a:gd name="f6" fmla="val 589627"/>
                <a:gd name="f7" fmla="val 294814"/>
                <a:gd name="f8" fmla="val 131993"/>
                <a:gd name="f9" fmla="val 457635"/>
                <a:gd name="f10" fmla="val 589628"/>
                <a:gd name="f11" fmla="+- 0 0 -90"/>
                <a:gd name="f12" fmla="*/ f3 1 589627"/>
                <a:gd name="f13" fmla="*/ f4 1 589627"/>
                <a:gd name="f14" fmla="+- f6 0 f5"/>
                <a:gd name="f15" fmla="*/ f11 f0 1"/>
                <a:gd name="f16" fmla="*/ f14 1 589627"/>
                <a:gd name="f17" fmla="*/ 0 f14 1"/>
                <a:gd name="f18" fmla="*/ 294814 f14 1"/>
                <a:gd name="f19" fmla="*/ 589628 f14 1"/>
                <a:gd name="f20" fmla="*/ f15 1 f2"/>
                <a:gd name="f21" fmla="*/ f17 1 589627"/>
                <a:gd name="f22" fmla="*/ f18 1 589627"/>
                <a:gd name="f23" fmla="*/ f19 1 589627"/>
                <a:gd name="f24" fmla="*/ f5 1 f16"/>
                <a:gd name="f25" fmla="*/ f6 1 f16"/>
                <a:gd name="f26" fmla="+- f20 0 f1"/>
                <a:gd name="f27" fmla="*/ f21 1 f16"/>
                <a:gd name="f28" fmla="*/ f22 1 f16"/>
                <a:gd name="f29" fmla="*/ f23 1 f16"/>
                <a:gd name="f30" fmla="*/ f24 f12 1"/>
                <a:gd name="f31" fmla="*/ f25 f12 1"/>
                <a:gd name="f32" fmla="*/ f25 f13 1"/>
                <a:gd name="f33" fmla="*/ f24 f13 1"/>
                <a:gd name="f34" fmla="*/ f27 f12 1"/>
                <a:gd name="f35" fmla="*/ f28 f13 1"/>
                <a:gd name="f36" fmla="*/ f28 f12 1"/>
                <a:gd name="f37" fmla="*/ f27 f13 1"/>
                <a:gd name="f38" fmla="*/ f29 f12 1"/>
                <a:gd name="f39" fmla="*/ f29 f13 1"/>
              </a:gdLst>
              <a:ahLst/>
              <a:cxnLst>
                <a:cxn ang="3cd4">
                  <a:pos x="hc" y="t"/>
                </a:cxn>
                <a:cxn ang="0">
                  <a:pos x="r" y="vc"/>
                </a:cxn>
                <a:cxn ang="cd4">
                  <a:pos x="hc" y="b"/>
                </a:cxn>
                <a:cxn ang="cd2">
                  <a:pos x="l" y="vc"/>
                </a:cxn>
                <a:cxn ang="f26">
                  <a:pos x="f34" y="f35"/>
                </a:cxn>
                <a:cxn ang="f26">
                  <a:pos x="f36" y="f37"/>
                </a:cxn>
                <a:cxn ang="f26">
                  <a:pos x="f38" y="f35"/>
                </a:cxn>
                <a:cxn ang="f26">
                  <a:pos x="f36" y="f39"/>
                </a:cxn>
                <a:cxn ang="f26">
                  <a:pos x="f34" y="f35"/>
                </a:cxn>
              </a:cxnLst>
              <a:rect l="f30" t="f33" r="f31" b="f32"/>
              <a:pathLst>
                <a:path w="589627" h="589627">
                  <a:moveTo>
                    <a:pt x="f5" y="f7"/>
                  </a:moveTo>
                  <a:cubicBezTo>
                    <a:pt x="f5" y="f8"/>
                    <a:pt x="f8" y="f5"/>
                    <a:pt x="f7" y="f5"/>
                  </a:cubicBezTo>
                  <a:cubicBezTo>
                    <a:pt x="f9" y="f5"/>
                    <a:pt x="f10" y="f8"/>
                    <a:pt x="f10" y="f7"/>
                  </a:cubicBezTo>
                  <a:cubicBezTo>
                    <a:pt x="f10" y="f9"/>
                    <a:pt x="f9" y="f10"/>
                    <a:pt x="f7" y="f10"/>
                  </a:cubicBezTo>
                  <a:cubicBezTo>
                    <a:pt x="f8" y="f10"/>
                    <a:pt x="f5" y="f9"/>
                    <a:pt x="f5" y="f7"/>
                  </a:cubicBezTo>
                  <a:close/>
                </a:path>
              </a:pathLst>
            </a:custGeom>
            <a:solidFill>
              <a:schemeClr val="bg1">
                <a:lumMod val="95000"/>
              </a:schemeClr>
            </a:solidFill>
            <a:ln w="12701" cap="flat">
              <a:solidFill>
                <a:srgbClr val="602675"/>
              </a:solidFill>
              <a:prstDash val="solid"/>
              <a:miter/>
            </a:ln>
          </p:spPr>
          <p:txBody>
            <a:bodyPr vert="horz" wrap="square" lIns="86346" tIns="86346" rIns="86346" bIns="86346" anchor="ctr" anchorCtr="1" compatLnSpc="0">
              <a:noAutofit/>
            </a:bodyPr>
            <a:lstStyle/>
            <a:p>
              <a:pPr marL="0" marR="0" lvl="0" indent="0" algn="ctr" defTabSz="914400" rtl="0" eaLnBrk="1" fontAlgn="auto" latinLnBrk="0" hangingPunct="1">
                <a:lnSpc>
                  <a:spcPct val="90000"/>
                </a:lnSpc>
                <a:spcBef>
                  <a:spcPts val="0"/>
                </a:spcBef>
                <a:spcAft>
                  <a:spcPts val="300"/>
                </a:spcAft>
                <a:buClrTx/>
                <a:buSzTx/>
                <a:buFontTx/>
                <a:buNone/>
                <a:tabLst/>
                <a:defRPr sz="1800" b="0" i="0" u="none" strike="noStrike" kern="0" cap="none" spc="0" baseline="0">
                  <a:solidFill>
                    <a:srgbClr val="000000"/>
                  </a:solidFill>
                  <a:uFillTx/>
                </a:defRPr>
              </a:pPr>
              <a:r>
                <a:rPr kumimoji="0" lang="en-GB" sz="1400" b="1" i="0" u="none" strike="noStrike" kern="1200" cap="none" spc="0" normalizeH="0" baseline="0" noProof="0">
                  <a:ln>
                    <a:noFill/>
                  </a:ln>
                  <a:solidFill>
                    <a:srgbClr val="000000"/>
                  </a:solidFill>
                  <a:effectLst/>
                  <a:uLnTx/>
                  <a:uFillTx/>
                  <a:latin typeface="Calibri" pitchFamily="34"/>
                  <a:ea typeface="Calibri" pitchFamily="34"/>
                  <a:cs typeface="Times New Roman" pitchFamily="18"/>
                </a:rPr>
                <a:t>Higher Quality Public Realm</a:t>
              </a:r>
              <a:endParaRPr kumimoji="0" lang="en-IE" sz="1400" b="1" i="0" u="none" strike="noStrike" kern="1200" cap="none" spc="0" normalizeH="0" baseline="0" noProof="0">
                <a:ln>
                  <a:noFill/>
                </a:ln>
                <a:solidFill>
                  <a:srgbClr val="000000"/>
                </a:solidFill>
                <a:effectLst/>
                <a:uLnTx/>
                <a:uFillTx/>
                <a:latin typeface="Calibri" pitchFamily="34"/>
                <a:ea typeface="Calibri" pitchFamily="34"/>
                <a:cs typeface="Times New Roman" pitchFamily="18"/>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589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58999"/>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58999"/>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5899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21051-F6F5-4875-BDA6-E405D33246AF}"/>
              </a:ext>
            </a:extLst>
          </p:cNvPr>
          <p:cNvSpPr txBox="1">
            <a:spLocks noGrp="1"/>
          </p:cNvSpPr>
          <p:nvPr>
            <p:ph type="title"/>
          </p:nvPr>
        </p:nvSpPr>
        <p:spPr>
          <a:xfrm>
            <a:off x="2208568" y="-148946"/>
            <a:ext cx="7440555" cy="1325559"/>
          </a:xfrm>
        </p:spPr>
        <p:txBody>
          <a:bodyPr anchorCtr="1"/>
          <a:lstStyle/>
          <a:p>
            <a:pPr lvl="0" algn="ctr"/>
            <a:r>
              <a:rPr lang="en-GB" sz="3200" b="1" kern="0">
                <a:solidFill>
                  <a:srgbClr val="602675"/>
                </a:solidFill>
                <a:latin typeface="Arial" pitchFamily="34"/>
                <a:cs typeface="Arial" pitchFamily="34"/>
              </a:rPr>
              <a:t>Healthy Placemaking Mechanisms</a:t>
            </a:r>
            <a:endParaRPr lang="en-IE" sz="3200" b="1" kern="0">
              <a:solidFill>
                <a:srgbClr val="602675"/>
              </a:solidFill>
              <a:latin typeface="Arial" pitchFamily="34"/>
              <a:cs typeface="Arial" pitchFamily="34"/>
            </a:endParaRPr>
          </a:p>
        </p:txBody>
      </p:sp>
      <p:sp>
        <p:nvSpPr>
          <p:cNvPr id="3" name="Content Placeholder 2">
            <a:extLst>
              <a:ext uri="{FF2B5EF4-FFF2-40B4-BE49-F238E27FC236}">
                <a16:creationId xmlns:a16="http://schemas.microsoft.com/office/drawing/2014/main" id="{AE542B04-5A76-4546-A550-A97C11B58145}"/>
              </a:ext>
            </a:extLst>
          </p:cNvPr>
          <p:cNvSpPr txBox="1">
            <a:spLocks noGrp="1"/>
          </p:cNvSpPr>
          <p:nvPr>
            <p:ph idx="1"/>
          </p:nvPr>
        </p:nvSpPr>
        <p:spPr>
          <a:xfrm>
            <a:off x="549967" y="814765"/>
            <a:ext cx="11208023" cy="2085581"/>
          </a:xfrm>
        </p:spPr>
        <p:txBody>
          <a:bodyPr/>
          <a:lstStyle/>
          <a:p>
            <a:pPr lvl="0"/>
            <a:r>
              <a:rPr lang="en-GB" sz="1800" dirty="0">
                <a:latin typeface="Arial" pitchFamily="34"/>
              </a:rPr>
              <a:t>A high-quality public realm greatly assists in the development of a people-centred, universally accessible settlement </a:t>
            </a:r>
            <a:endParaRPr lang="en-GB" sz="1800" dirty="0">
              <a:latin typeface="Arial" pitchFamily="34"/>
              <a:cs typeface="Arial" pitchFamily="34"/>
            </a:endParaRPr>
          </a:p>
          <a:p>
            <a:pPr lvl="0"/>
            <a:endParaRPr lang="en-GB" sz="1800" dirty="0">
              <a:latin typeface="Arial" pitchFamily="34"/>
              <a:cs typeface="Arial" pitchFamily="34"/>
            </a:endParaRPr>
          </a:p>
          <a:p>
            <a:pPr lvl="0" algn="just">
              <a:lnSpc>
                <a:spcPct val="115000"/>
              </a:lnSpc>
              <a:spcBef>
                <a:spcPts val="200"/>
              </a:spcBef>
              <a:spcAft>
                <a:spcPts val="200"/>
              </a:spcAft>
            </a:pPr>
            <a:r>
              <a:rPr lang="en-GB" sz="1800" dirty="0">
                <a:latin typeface="Arial" pitchFamily="34"/>
                <a:cs typeface="Arial" pitchFamily="34"/>
              </a:rPr>
              <a:t>Chapter 14 of the Draft Plan outlines a range of placemaking strategies which the Council will employ to ensure that the principles of high-quality urban design are integrated into the planning and development process. </a:t>
            </a:r>
          </a:p>
        </p:txBody>
      </p:sp>
      <p:pic>
        <p:nvPicPr>
          <p:cNvPr id="5" name="Content Placeholder 3">
            <a:extLst>
              <a:ext uri="{FF2B5EF4-FFF2-40B4-BE49-F238E27FC236}">
                <a16:creationId xmlns:a16="http://schemas.microsoft.com/office/drawing/2014/main" id="{FA3D39D0-9F24-4475-B55F-39ED70092908}"/>
              </a:ext>
            </a:extLst>
          </p:cNvPr>
          <p:cNvPicPr>
            <a:picLocks noChangeAspect="1"/>
          </p:cNvPicPr>
          <p:nvPr/>
        </p:nvPicPr>
        <p:blipFill>
          <a:blip r:embed="rId3"/>
          <a:stretch>
            <a:fillRect/>
          </a:stretch>
        </p:blipFill>
        <p:spPr>
          <a:xfrm>
            <a:off x="738126" y="3392431"/>
            <a:ext cx="6037307" cy="3426147"/>
          </a:xfrm>
          <a:prstGeom prst="rect">
            <a:avLst/>
          </a:prstGeom>
          <a:noFill/>
          <a:ln cap="flat">
            <a:noFill/>
          </a:ln>
        </p:spPr>
      </p:pic>
      <p:sp>
        <p:nvSpPr>
          <p:cNvPr id="6" name="Title 1">
            <a:extLst>
              <a:ext uri="{FF2B5EF4-FFF2-40B4-BE49-F238E27FC236}">
                <a16:creationId xmlns:a16="http://schemas.microsoft.com/office/drawing/2014/main" id="{DE69BC0C-9589-4CC1-A5B2-6BD1A718D067}"/>
              </a:ext>
            </a:extLst>
          </p:cNvPr>
          <p:cNvSpPr txBox="1">
            <a:spLocks/>
          </p:cNvSpPr>
          <p:nvPr/>
        </p:nvSpPr>
        <p:spPr>
          <a:xfrm>
            <a:off x="549967" y="2535620"/>
            <a:ext cx="6413627" cy="856811"/>
          </a:xfrm>
          <a:prstGeom prst="rect">
            <a:avLst/>
          </a:prstGeom>
          <a:noFill/>
          <a:ln>
            <a:noFill/>
          </a:ln>
        </p:spPr>
        <p:txBody>
          <a:bodyPr vert="horz" wrap="square" lIns="91440" tIns="45720" rIns="91440" bIns="45720" anchor="ctr" anchorCtr="0" compatLnSpc="1">
            <a:normAutofit/>
          </a:bodyPr>
          <a:lst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Calibri Light"/>
              </a:defRPr>
            </a:lvl1pPr>
          </a:lstStyle>
          <a:p>
            <a:r>
              <a:rPr lang="en-GB" sz="2800" b="1" kern="0" dirty="0">
                <a:solidFill>
                  <a:srgbClr val="602675"/>
                </a:solidFill>
                <a:latin typeface="Arial" pitchFamily="34"/>
                <a:cs typeface="Arial" pitchFamily="34"/>
              </a:rPr>
              <a:t>The 10-Minute Settlement Concept</a:t>
            </a:r>
            <a:endParaRPr lang="en-IE" sz="2800" b="1" kern="0" dirty="0">
              <a:solidFill>
                <a:srgbClr val="602675"/>
              </a:solidFill>
              <a:latin typeface="Arial" pitchFamily="34"/>
              <a:cs typeface="Arial" pitchFamily="34"/>
            </a:endParaRPr>
          </a:p>
        </p:txBody>
      </p:sp>
      <p:sp>
        <p:nvSpPr>
          <p:cNvPr id="7" name="Content Placeholder 2">
            <a:extLst>
              <a:ext uri="{FF2B5EF4-FFF2-40B4-BE49-F238E27FC236}">
                <a16:creationId xmlns:a16="http://schemas.microsoft.com/office/drawing/2014/main" id="{37CE3DE5-6AC9-47B4-8DB4-F1F9EE80B8F3}"/>
              </a:ext>
            </a:extLst>
          </p:cNvPr>
          <p:cNvSpPr txBox="1">
            <a:spLocks/>
          </p:cNvSpPr>
          <p:nvPr/>
        </p:nvSpPr>
        <p:spPr>
          <a:xfrm>
            <a:off x="7249080" y="2551396"/>
            <a:ext cx="3850951" cy="3826158"/>
          </a:xfrm>
          <a:prstGeom prst="rect">
            <a:avLst/>
          </a:prstGeom>
          <a:solidFill>
            <a:srgbClr val="7030A0">
              <a:alpha val="12000"/>
            </a:srgbClr>
          </a:solidFill>
          <a:ln>
            <a:noFill/>
          </a:ln>
        </p:spPr>
        <p:txBody>
          <a:bodyPr vert="horz" wrap="square" lIns="91440" tIns="45720" rIns="91440" bIns="45720" anchor="t" anchorCtr="0" compatLnSpc="1">
            <a:normAutofit/>
          </a:bodyPr>
          <a:lst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IE" sz="1800" dirty="0">
                <a:latin typeface="Arial" panose="020B0604020202020204" pitchFamily="34" charset="0"/>
                <a:cs typeface="Arial" panose="020B0604020202020204" pitchFamily="34" charset="0"/>
              </a:rPr>
              <a:t>The 10-minute settlement concept is a key aim of this Plan and seeks to have all community facilities and services accessible within a 10 minute walk or cycle from homes or to ensure that they are accessible by public transport services that connect to larger scaled settlements. </a:t>
            </a:r>
          </a:p>
        </p:txBody>
      </p:sp>
      <p:pic>
        <p:nvPicPr>
          <p:cNvPr id="9" name="Picture 4" descr="Map&#10;&#10;Description automatically generated">
            <a:extLst>
              <a:ext uri="{FF2B5EF4-FFF2-40B4-BE49-F238E27FC236}">
                <a16:creationId xmlns:a16="http://schemas.microsoft.com/office/drawing/2014/main" id="{41C1415C-2DDA-4D07-8D1C-FD4EAF1A86B0}"/>
              </a:ext>
            </a:extLst>
          </p:cNvPr>
          <p:cNvPicPr>
            <a:picLocks noChangeAspect="1"/>
          </p:cNvPicPr>
          <p:nvPr/>
        </p:nvPicPr>
        <p:blipFill rotWithShape="1">
          <a:blip r:embed="rId4"/>
          <a:srcRect l="17319" r="14946"/>
          <a:stretch/>
        </p:blipFill>
        <p:spPr>
          <a:xfrm>
            <a:off x="11315821" y="5564460"/>
            <a:ext cx="876179" cy="1293540"/>
          </a:xfrm>
          <a:prstGeom prst="rect">
            <a:avLst/>
          </a:prstGeom>
          <a:noFill/>
          <a:ln cap="flat">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58999"/>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58999"/>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58999"/>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58999"/>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589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44B86-60D8-414C-82F2-D9F9567794D3}"/>
              </a:ext>
            </a:extLst>
          </p:cNvPr>
          <p:cNvSpPr txBox="1">
            <a:spLocks noGrp="1"/>
          </p:cNvSpPr>
          <p:nvPr>
            <p:ph type="title"/>
          </p:nvPr>
        </p:nvSpPr>
        <p:spPr>
          <a:xfrm>
            <a:off x="838193" y="197985"/>
            <a:ext cx="10515600" cy="647596"/>
          </a:xfrm>
        </p:spPr>
        <p:txBody>
          <a:bodyPr anchorCtr="1"/>
          <a:lstStyle/>
          <a:p>
            <a:pPr lvl="0" algn="ctr"/>
            <a:r>
              <a:rPr lang="en-US" sz="3200" b="1" dirty="0">
                <a:solidFill>
                  <a:srgbClr val="4900E2"/>
                </a:solidFill>
                <a:latin typeface="Arial" pitchFamily="34"/>
                <a:cs typeface="Times New Roman" pitchFamily="18"/>
              </a:rPr>
              <a:t>Tourism</a:t>
            </a:r>
            <a:endParaRPr lang="en-IE" sz="4800" dirty="0">
              <a:solidFill>
                <a:srgbClr val="4900E2"/>
              </a:solidFill>
            </a:endParaRPr>
          </a:p>
        </p:txBody>
      </p:sp>
      <p:pic>
        <p:nvPicPr>
          <p:cNvPr id="4" name="Picture 4" descr="A picture containing map&#10;&#10;Description automatically generated">
            <a:extLst>
              <a:ext uri="{FF2B5EF4-FFF2-40B4-BE49-F238E27FC236}">
                <a16:creationId xmlns:a16="http://schemas.microsoft.com/office/drawing/2014/main" id="{06F28B98-23CB-40C5-981B-E77108D9CCB4}"/>
              </a:ext>
            </a:extLst>
          </p:cNvPr>
          <p:cNvPicPr>
            <a:picLocks noChangeAspect="1"/>
          </p:cNvPicPr>
          <p:nvPr/>
        </p:nvPicPr>
        <p:blipFill rotWithShape="1">
          <a:blip r:embed="rId3"/>
          <a:srcRect l="20352" r="16705"/>
          <a:stretch/>
        </p:blipFill>
        <p:spPr>
          <a:xfrm>
            <a:off x="11218598" y="5454103"/>
            <a:ext cx="846186" cy="1368597"/>
          </a:xfrm>
          <a:prstGeom prst="rect">
            <a:avLst/>
          </a:prstGeom>
          <a:noFill/>
          <a:ln cap="flat">
            <a:noFill/>
          </a:ln>
        </p:spPr>
      </p:pic>
      <p:sp>
        <p:nvSpPr>
          <p:cNvPr id="5" name="TextBox 4">
            <a:extLst>
              <a:ext uri="{FF2B5EF4-FFF2-40B4-BE49-F238E27FC236}">
                <a16:creationId xmlns:a16="http://schemas.microsoft.com/office/drawing/2014/main" id="{2E9591E2-6D13-444E-A9FD-1E9561DD73A9}"/>
              </a:ext>
            </a:extLst>
          </p:cNvPr>
          <p:cNvSpPr txBox="1"/>
          <p:nvPr/>
        </p:nvSpPr>
        <p:spPr>
          <a:xfrm>
            <a:off x="838193" y="890182"/>
            <a:ext cx="10380405" cy="798039"/>
          </a:xfrm>
          <a:prstGeom prst="rect">
            <a:avLst/>
          </a:prstGeom>
          <a:solidFill>
            <a:schemeClr val="bg1">
              <a:lumMod val="95000"/>
            </a:schemeClr>
          </a:solidFill>
          <a:ln cap="flat">
            <a:noFill/>
          </a:ln>
        </p:spPr>
        <p:txBody>
          <a:bodyPr vert="horz" wrap="square" lIns="91440" tIns="45720" rIns="91440" bIns="45720" anchor="t" anchorCtr="0" compatLnSpc="1">
            <a:spAutoFit/>
          </a:bodyPr>
          <a:lstStyle/>
          <a:p>
            <a:pPr marR="0" lvl="0" algn="l" defTabSz="914400" rtl="0" eaLnBrk="1" fontAlgn="auto" latinLnBrk="0" hangingPunct="1">
              <a:lnSpc>
                <a:spcPct val="80000"/>
              </a:lnSpc>
              <a:spcBef>
                <a:spcPts val="0"/>
              </a:spcBef>
              <a:spcAft>
                <a:spcPts val="0"/>
              </a:spcAft>
              <a:buClrTx/>
              <a:buSzPct val="100000"/>
              <a:tabLst/>
              <a:defRPr sz="1800" b="0" i="0" u="none" strike="noStrike" kern="0" cap="none" spc="0" baseline="0">
                <a:solidFill>
                  <a:srgbClr val="000000"/>
                </a:solidFill>
                <a:uFillTx/>
              </a:defRPr>
            </a:pPr>
            <a:r>
              <a:rPr kumimoji="0" lang="en-IE" sz="1900" b="0" i="0" u="none" strike="noStrike" kern="1200" cap="none" spc="0" normalizeH="0" baseline="0" noProof="0" dirty="0">
                <a:ln>
                  <a:noFill/>
                </a:ln>
                <a:solidFill>
                  <a:srgbClr val="000000"/>
                </a:solidFill>
                <a:effectLst/>
                <a:uLnTx/>
                <a:uFillTx/>
                <a:latin typeface="Arial" pitchFamily="34"/>
                <a:ea typeface="+mn-ea"/>
                <a:cs typeface="+mn-cs"/>
              </a:rPr>
              <a:t>Kildare currently has a varied tourism portfolio with a position of excellence in heritage, golf, equine including horse racing, adventure activities, shopping, walking and cycling (including the Greenways and Blueways).</a:t>
            </a:r>
            <a:endParaRPr kumimoji="0" lang="en-IE" sz="19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 name="TextBox 5">
            <a:extLst>
              <a:ext uri="{FF2B5EF4-FFF2-40B4-BE49-F238E27FC236}">
                <a16:creationId xmlns:a16="http://schemas.microsoft.com/office/drawing/2014/main" id="{2DBE931D-6263-4F5C-B4D2-320B7B96F8EC}"/>
              </a:ext>
            </a:extLst>
          </p:cNvPr>
          <p:cNvSpPr txBox="1"/>
          <p:nvPr/>
        </p:nvSpPr>
        <p:spPr>
          <a:xfrm>
            <a:off x="1971507" y="2301238"/>
            <a:ext cx="9113927" cy="757132"/>
          </a:xfrm>
          <a:prstGeom prst="rect">
            <a:avLst/>
          </a:prstGeom>
          <a:noFill/>
          <a:ln cap="flat">
            <a:noFill/>
          </a:ln>
        </p:spPr>
        <p:txBody>
          <a:bodyPr vert="horz" wrap="square" lIns="91440" tIns="45720" rIns="91440" bIns="45720" anchor="t" anchorCtr="0" compatLnSpc="1">
            <a:spAutoFit/>
          </a:bodyPr>
          <a:lstStyle/>
          <a:p>
            <a:pPr marR="0" lvl="0" algn="l" defTabSz="914400" rtl="0" eaLnBrk="1" fontAlgn="auto" latinLnBrk="0" hangingPunct="1">
              <a:lnSpc>
                <a:spcPct val="80000"/>
              </a:lnSpc>
              <a:spcBef>
                <a:spcPts val="0"/>
              </a:spcBef>
              <a:spcAft>
                <a:spcPts val="0"/>
              </a:spcAft>
              <a:buClrTx/>
              <a:buSzPct val="100000"/>
              <a:tabLst/>
              <a:defRPr sz="1800" b="0" i="0" u="none" strike="noStrike" kern="0" cap="none" spc="0" baseline="0">
                <a:solidFill>
                  <a:srgbClr val="000000"/>
                </a:solidFill>
                <a:uFillTx/>
              </a:defRPr>
            </a:pPr>
            <a:r>
              <a:rPr kumimoji="0" lang="en-IE" sz="1800" b="0" i="0" u="none" strike="noStrike" kern="1200" cap="none" spc="-20" normalizeH="0" baseline="0" noProof="0" dirty="0">
                <a:ln>
                  <a:noFill/>
                </a:ln>
                <a:solidFill>
                  <a:srgbClr val="000000"/>
                </a:solidFill>
                <a:effectLst/>
                <a:uLnTx/>
                <a:uFillTx/>
                <a:latin typeface="Arial" pitchFamily="34"/>
                <a:ea typeface="+mn-ea"/>
                <a:cs typeface="+mn-cs"/>
              </a:rPr>
              <a:t>Continue to work with Failte Ireland on the development of Ireland’s Ancient East, as well as the Destination Experience Development Plans and any smaller scale plans or programmes that have been prepared.</a:t>
            </a:r>
          </a:p>
        </p:txBody>
      </p:sp>
      <p:sp>
        <p:nvSpPr>
          <p:cNvPr id="7" name="TextBox 6">
            <a:extLst>
              <a:ext uri="{FF2B5EF4-FFF2-40B4-BE49-F238E27FC236}">
                <a16:creationId xmlns:a16="http://schemas.microsoft.com/office/drawing/2014/main" id="{CB669317-C904-4D42-8D3E-5BD35D6BD7F8}"/>
              </a:ext>
            </a:extLst>
          </p:cNvPr>
          <p:cNvSpPr txBox="1"/>
          <p:nvPr/>
        </p:nvSpPr>
        <p:spPr>
          <a:xfrm>
            <a:off x="1971507" y="3760209"/>
            <a:ext cx="8877947" cy="535527"/>
          </a:xfrm>
          <a:prstGeom prst="rect">
            <a:avLst/>
          </a:prstGeom>
          <a:noFill/>
          <a:ln cap="flat">
            <a:noFill/>
          </a:ln>
        </p:spPr>
        <p:txBody>
          <a:bodyPr vert="horz" wrap="square" lIns="91440" tIns="45720" rIns="91440" bIns="45720" anchor="t" anchorCtr="0" compatLnSpc="1">
            <a:spAutoFit/>
          </a:bodyPr>
          <a:lstStyle/>
          <a:p>
            <a:pPr marR="0" lvl="0" algn="l" defTabSz="914400" rtl="0" eaLnBrk="1" fontAlgn="auto" latinLnBrk="0" hangingPunct="1">
              <a:lnSpc>
                <a:spcPct val="80000"/>
              </a:lnSpc>
              <a:spcBef>
                <a:spcPts val="0"/>
              </a:spcBef>
              <a:spcAft>
                <a:spcPts val="0"/>
              </a:spcAft>
              <a:buClrTx/>
              <a:buSzPct val="100000"/>
              <a:tabLst/>
              <a:defRPr sz="1800" b="0" i="0" u="none" strike="noStrike" kern="0" cap="none" spc="0" baseline="0">
                <a:solidFill>
                  <a:srgbClr val="000000"/>
                </a:solidFill>
                <a:uFillTx/>
              </a:defRPr>
            </a:pPr>
            <a:r>
              <a:rPr kumimoji="0" lang="en-GB" sz="1800" b="0" i="0" u="none" strike="noStrike" kern="1200" cap="none" spc="0" normalizeH="0" baseline="0" noProof="0" dirty="0">
                <a:ln>
                  <a:noFill/>
                </a:ln>
                <a:solidFill>
                  <a:srgbClr val="000000"/>
                </a:solidFill>
                <a:effectLst/>
                <a:uLnTx/>
                <a:uFillTx/>
                <a:latin typeface="Arial" pitchFamily="34"/>
                <a:ea typeface="+mn-ea"/>
                <a:cs typeface="+mn-cs"/>
              </a:rPr>
              <a:t>Facilitate and promote Kildare Town’s development as a National Tourism Hub, in conjunction with Failte Ireland.</a:t>
            </a:r>
          </a:p>
        </p:txBody>
      </p:sp>
      <p:sp>
        <p:nvSpPr>
          <p:cNvPr id="8" name="TextBox 7">
            <a:extLst>
              <a:ext uri="{FF2B5EF4-FFF2-40B4-BE49-F238E27FC236}">
                <a16:creationId xmlns:a16="http://schemas.microsoft.com/office/drawing/2014/main" id="{0C9ED7CF-7D03-4EA5-8F42-0C8442D12B0A}"/>
              </a:ext>
            </a:extLst>
          </p:cNvPr>
          <p:cNvSpPr txBox="1"/>
          <p:nvPr/>
        </p:nvSpPr>
        <p:spPr>
          <a:xfrm>
            <a:off x="1971508" y="4892594"/>
            <a:ext cx="8877947" cy="757130"/>
          </a:xfrm>
          <a:prstGeom prst="rect">
            <a:avLst/>
          </a:prstGeom>
          <a:noFill/>
          <a:ln cap="flat">
            <a:noFill/>
          </a:ln>
        </p:spPr>
        <p:txBody>
          <a:bodyPr vert="horz" wrap="square" lIns="91440" tIns="45720" rIns="91440" bIns="45720" anchor="t" anchorCtr="0" compatLnSpc="1">
            <a:spAutoFit/>
          </a:bodyPr>
          <a:lstStyle/>
          <a:p>
            <a:pPr marR="0" lvl="0" algn="l" defTabSz="914400" rtl="0" eaLnBrk="1" fontAlgn="auto" latinLnBrk="0" hangingPunct="1">
              <a:lnSpc>
                <a:spcPct val="80000"/>
              </a:lnSpc>
              <a:spcBef>
                <a:spcPts val="0"/>
              </a:spcBef>
              <a:spcAft>
                <a:spcPts val="0"/>
              </a:spcAft>
              <a:buClrTx/>
              <a:buSzPct val="100000"/>
              <a:tabLst/>
              <a:defRPr sz="1800" b="0" i="0" u="none" strike="noStrike" kern="0" cap="none" spc="0" baseline="0">
                <a:solidFill>
                  <a:srgbClr val="000000"/>
                </a:solidFill>
                <a:uFillTx/>
              </a:defRPr>
            </a:pPr>
            <a:r>
              <a:rPr kumimoji="0" lang="en-IE" sz="1800" b="0" i="0" u="none" strike="noStrike" kern="1200" cap="none" spc="-20" normalizeH="0" baseline="0" noProof="0" dirty="0">
                <a:ln>
                  <a:noFill/>
                </a:ln>
                <a:solidFill>
                  <a:srgbClr val="000000"/>
                </a:solidFill>
                <a:effectLst/>
                <a:uLnTx/>
                <a:uFillTx/>
                <a:latin typeface="Arial" pitchFamily="34"/>
                <a:ea typeface="+mn-ea"/>
                <a:cs typeface="+mn-cs"/>
              </a:rPr>
              <a:t>Investigate the feasibility of developing a Tourism Destination Centre within the Curragh which would focus on the equine and military history of the area, in conjunction with Failte Ireland.</a:t>
            </a:r>
            <a:endParaRPr kumimoji="0" lang="en-IE" sz="1800" b="0" i="0" u="none" strike="noStrike" kern="1200" cap="none" spc="0" normalizeH="0" baseline="0" noProof="0" dirty="0">
              <a:ln>
                <a:noFill/>
              </a:ln>
              <a:solidFill>
                <a:srgbClr val="000000"/>
              </a:solidFill>
              <a:effectLst/>
              <a:uLnTx/>
              <a:uFillTx/>
              <a:latin typeface="Arial" pitchFamily="34"/>
              <a:ea typeface="+mn-ea"/>
              <a:cs typeface="+mn-cs"/>
            </a:endParaRPr>
          </a:p>
        </p:txBody>
      </p:sp>
      <p:grpSp>
        <p:nvGrpSpPr>
          <p:cNvPr id="26" name="Group 25">
            <a:extLst>
              <a:ext uri="{FF2B5EF4-FFF2-40B4-BE49-F238E27FC236}">
                <a16:creationId xmlns:a16="http://schemas.microsoft.com/office/drawing/2014/main" id="{D292E81E-3C7C-44CF-B31A-95AC469B11B4}"/>
              </a:ext>
            </a:extLst>
          </p:cNvPr>
          <p:cNvGrpSpPr/>
          <p:nvPr/>
        </p:nvGrpSpPr>
        <p:grpSpPr>
          <a:xfrm>
            <a:off x="597505" y="3484919"/>
            <a:ext cx="981123" cy="981123"/>
            <a:chOff x="597505" y="3484919"/>
            <a:chExt cx="981123" cy="981123"/>
          </a:xfrm>
        </p:grpSpPr>
        <p:sp>
          <p:nvSpPr>
            <p:cNvPr id="10" name="Oval 9">
              <a:extLst>
                <a:ext uri="{FF2B5EF4-FFF2-40B4-BE49-F238E27FC236}">
                  <a16:creationId xmlns:a16="http://schemas.microsoft.com/office/drawing/2014/main" id="{82B62B2A-C0BD-48FB-9E12-22F29DD0027D}"/>
                </a:ext>
              </a:extLst>
            </p:cNvPr>
            <p:cNvSpPr/>
            <p:nvPr/>
          </p:nvSpPr>
          <p:spPr>
            <a:xfrm>
              <a:off x="597505" y="3484919"/>
              <a:ext cx="981123" cy="981123"/>
            </a:xfrm>
            <a:prstGeom prst="ellipse">
              <a:avLst/>
            </a:prstGeom>
            <a:solidFill>
              <a:schemeClr val="accent1">
                <a:lumMod val="20000"/>
                <a:lumOff val="80000"/>
                <a:alpha val="44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pic>
          <p:nvPicPr>
            <p:cNvPr id="16" name="Graphic 15" descr="Luggage outline">
              <a:extLst>
                <a:ext uri="{FF2B5EF4-FFF2-40B4-BE49-F238E27FC236}">
                  <a16:creationId xmlns:a16="http://schemas.microsoft.com/office/drawing/2014/main" id="{CE3A57D0-99B3-4B4A-8872-18F10C05EDD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6022" y="3642833"/>
              <a:ext cx="665293" cy="665293"/>
            </a:xfrm>
            <a:prstGeom prst="rect">
              <a:avLst/>
            </a:prstGeom>
          </p:spPr>
        </p:pic>
      </p:grpSp>
      <p:grpSp>
        <p:nvGrpSpPr>
          <p:cNvPr id="25" name="Group 24">
            <a:extLst>
              <a:ext uri="{FF2B5EF4-FFF2-40B4-BE49-F238E27FC236}">
                <a16:creationId xmlns:a16="http://schemas.microsoft.com/office/drawing/2014/main" id="{25B46613-7D24-43D3-A39B-74D5E9B1D346}"/>
              </a:ext>
            </a:extLst>
          </p:cNvPr>
          <p:cNvGrpSpPr/>
          <p:nvPr/>
        </p:nvGrpSpPr>
        <p:grpSpPr>
          <a:xfrm>
            <a:off x="616004" y="2189242"/>
            <a:ext cx="981123" cy="981123"/>
            <a:chOff x="616004" y="2189242"/>
            <a:chExt cx="981123" cy="981123"/>
          </a:xfrm>
        </p:grpSpPr>
        <p:sp>
          <p:nvSpPr>
            <p:cNvPr id="9" name="Oval 8">
              <a:extLst>
                <a:ext uri="{FF2B5EF4-FFF2-40B4-BE49-F238E27FC236}">
                  <a16:creationId xmlns:a16="http://schemas.microsoft.com/office/drawing/2014/main" id="{A2C6F771-C5B4-4DC9-9CF6-5136E2DCBAF4}"/>
                </a:ext>
              </a:extLst>
            </p:cNvPr>
            <p:cNvSpPr/>
            <p:nvPr/>
          </p:nvSpPr>
          <p:spPr>
            <a:xfrm>
              <a:off x="616004" y="2189242"/>
              <a:ext cx="981123" cy="981123"/>
            </a:xfrm>
            <a:prstGeom prst="ellipse">
              <a:avLst/>
            </a:prstGeom>
            <a:solidFill>
              <a:schemeClr val="accent1">
                <a:lumMod val="20000"/>
                <a:lumOff val="80000"/>
                <a:alpha val="44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pic>
          <p:nvPicPr>
            <p:cNvPr id="20" name="Graphic 19" descr="Route (Two Pins With A Path) with solid fill">
              <a:extLst>
                <a:ext uri="{FF2B5EF4-FFF2-40B4-BE49-F238E27FC236}">
                  <a16:creationId xmlns:a16="http://schemas.microsoft.com/office/drawing/2014/main" id="{E07CE4B2-C7F2-4632-AA1C-F55C52B3420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71743" y="2244518"/>
              <a:ext cx="813852" cy="813852"/>
            </a:xfrm>
            <a:prstGeom prst="rect">
              <a:avLst/>
            </a:prstGeom>
          </p:spPr>
        </p:pic>
      </p:grpSp>
      <p:grpSp>
        <p:nvGrpSpPr>
          <p:cNvPr id="27" name="Group 26">
            <a:extLst>
              <a:ext uri="{FF2B5EF4-FFF2-40B4-BE49-F238E27FC236}">
                <a16:creationId xmlns:a16="http://schemas.microsoft.com/office/drawing/2014/main" id="{17D55BF5-31B1-4191-BA87-0244217BA74B}"/>
              </a:ext>
            </a:extLst>
          </p:cNvPr>
          <p:cNvGrpSpPr/>
          <p:nvPr/>
        </p:nvGrpSpPr>
        <p:grpSpPr>
          <a:xfrm>
            <a:off x="597506" y="4780597"/>
            <a:ext cx="981123" cy="981123"/>
            <a:chOff x="597506" y="4780597"/>
            <a:chExt cx="981123" cy="981123"/>
          </a:xfrm>
        </p:grpSpPr>
        <p:sp>
          <p:nvSpPr>
            <p:cNvPr id="11" name="Oval 10">
              <a:extLst>
                <a:ext uri="{FF2B5EF4-FFF2-40B4-BE49-F238E27FC236}">
                  <a16:creationId xmlns:a16="http://schemas.microsoft.com/office/drawing/2014/main" id="{55C8BB37-F5E5-4BD7-83DA-B59B29C3069B}"/>
                </a:ext>
              </a:extLst>
            </p:cNvPr>
            <p:cNvSpPr/>
            <p:nvPr/>
          </p:nvSpPr>
          <p:spPr>
            <a:xfrm>
              <a:off x="597506" y="4780597"/>
              <a:ext cx="981123" cy="981123"/>
            </a:xfrm>
            <a:prstGeom prst="ellipse">
              <a:avLst/>
            </a:prstGeom>
            <a:solidFill>
              <a:schemeClr val="accent1">
                <a:lumMod val="20000"/>
                <a:lumOff val="80000"/>
                <a:alpha val="44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pic>
          <p:nvPicPr>
            <p:cNvPr id="24" name="Graphic 23" descr="Horse with solid fill">
              <a:extLst>
                <a:ext uri="{FF2B5EF4-FFF2-40B4-BE49-F238E27FC236}">
                  <a16:creationId xmlns:a16="http://schemas.microsoft.com/office/drawing/2014/main" id="{05A4FE9B-E95F-4D38-939E-24916A43607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65321" y="4905953"/>
              <a:ext cx="673539" cy="673539"/>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589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58999"/>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58999"/>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58999"/>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58999"/>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58999"/>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5899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B43400E-1D4D-4A7E-86BD-8166FE9C4CBF}"/>
              </a:ext>
            </a:extLst>
          </p:cNvPr>
          <p:cNvSpPr txBox="1">
            <a:spLocks noGrp="1"/>
          </p:cNvSpPr>
          <p:nvPr>
            <p:ph type="title"/>
          </p:nvPr>
        </p:nvSpPr>
        <p:spPr>
          <a:xfrm>
            <a:off x="8290831" y="1224298"/>
            <a:ext cx="3462526" cy="1007725"/>
          </a:xfrm>
          <a:solidFill>
            <a:schemeClr val="bg2"/>
          </a:solidFill>
        </p:spPr>
        <p:txBody>
          <a:bodyPr anchorCtr="1">
            <a:normAutofit/>
          </a:bodyPr>
          <a:lstStyle/>
          <a:p>
            <a:pPr lvl="0" algn="ctr"/>
            <a:r>
              <a:rPr lang="en-US" sz="2800" i="1" spc="-15" dirty="0">
                <a:solidFill>
                  <a:schemeClr val="tx1"/>
                </a:solidFill>
                <a:latin typeface="Arial" pitchFamily="34"/>
                <a:cs typeface="Times New Roman" pitchFamily="18"/>
              </a:rPr>
              <a:t>Barrow Blueway</a:t>
            </a:r>
            <a:endParaRPr lang="en-IE" sz="2800" i="1" dirty="0">
              <a:solidFill>
                <a:schemeClr val="tx1"/>
              </a:solidFill>
            </a:endParaRPr>
          </a:p>
        </p:txBody>
      </p:sp>
      <p:sp>
        <p:nvSpPr>
          <p:cNvPr id="5" name="Content Placeholder 2">
            <a:extLst>
              <a:ext uri="{FF2B5EF4-FFF2-40B4-BE49-F238E27FC236}">
                <a16:creationId xmlns:a16="http://schemas.microsoft.com/office/drawing/2014/main" id="{5C8EEF14-574B-43A9-A13C-73937AB983F3}"/>
              </a:ext>
            </a:extLst>
          </p:cNvPr>
          <p:cNvSpPr txBox="1">
            <a:spLocks noGrp="1"/>
          </p:cNvSpPr>
          <p:nvPr>
            <p:ph idx="1"/>
          </p:nvPr>
        </p:nvSpPr>
        <p:spPr>
          <a:xfrm>
            <a:off x="8290831" y="3969102"/>
            <a:ext cx="3462526" cy="2786576"/>
          </a:xfrm>
        </p:spPr>
        <p:txBody>
          <a:bodyPr>
            <a:normAutofit/>
          </a:bodyPr>
          <a:lstStyle/>
          <a:p>
            <a:pPr marL="0" lvl="0" indent="0" algn="ctr">
              <a:buNone/>
            </a:pPr>
            <a:r>
              <a:rPr lang="en-IE" sz="1800" spc="-20" dirty="0">
                <a:latin typeface="Arial" pitchFamily="34"/>
              </a:rPr>
              <a:t>S</a:t>
            </a:r>
            <a:r>
              <a:rPr lang="en-IE" sz="1800" dirty="0">
                <a:latin typeface="Arial" pitchFamily="34"/>
              </a:rPr>
              <a:t>upport the development and marketing of the Barrow Blueway and facilitate related commercial opportunities throughout the county, subject to compliance with the Habitats Directive.</a:t>
            </a:r>
          </a:p>
        </p:txBody>
      </p:sp>
      <p:sp>
        <p:nvSpPr>
          <p:cNvPr id="6" name="Title 1">
            <a:extLst>
              <a:ext uri="{FF2B5EF4-FFF2-40B4-BE49-F238E27FC236}">
                <a16:creationId xmlns:a16="http://schemas.microsoft.com/office/drawing/2014/main" id="{1371451F-4956-4CB6-B708-FBE1FBA59AE4}"/>
              </a:ext>
            </a:extLst>
          </p:cNvPr>
          <p:cNvSpPr txBox="1">
            <a:spLocks/>
          </p:cNvSpPr>
          <p:nvPr/>
        </p:nvSpPr>
        <p:spPr>
          <a:xfrm>
            <a:off x="4380770" y="1224298"/>
            <a:ext cx="3483307" cy="1007726"/>
          </a:xfrm>
          <a:prstGeom prst="rect">
            <a:avLst/>
          </a:prstGeom>
          <a:solidFill>
            <a:schemeClr val="bg2"/>
          </a:solidFill>
          <a:ln>
            <a:noFill/>
          </a:ln>
        </p:spPr>
        <p:txBody>
          <a:bodyPr vert="horz" wrap="square" lIns="91440" tIns="45720" rIns="91440" bIns="45720" anchor="ctr" anchorCtr="1" compatLnSpc="1">
            <a:normAutofit/>
          </a:bodyPr>
          <a:lst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Calibri Light"/>
              </a:defRPr>
            </a:lvl1pPr>
          </a:lstStyle>
          <a:p>
            <a:pPr algn="ctr"/>
            <a:r>
              <a:rPr lang="en-IE" sz="2800" i="1" dirty="0">
                <a:solidFill>
                  <a:schemeClr val="tx1"/>
                </a:solidFill>
                <a:latin typeface="Arial" pitchFamily="34"/>
              </a:rPr>
              <a:t>Greenways</a:t>
            </a:r>
            <a:endParaRPr lang="en-IE" sz="2800" i="1" dirty="0">
              <a:solidFill>
                <a:schemeClr val="tx1"/>
              </a:solidFill>
            </a:endParaRPr>
          </a:p>
        </p:txBody>
      </p:sp>
      <p:sp>
        <p:nvSpPr>
          <p:cNvPr id="8" name="Title 1">
            <a:extLst>
              <a:ext uri="{FF2B5EF4-FFF2-40B4-BE49-F238E27FC236}">
                <a16:creationId xmlns:a16="http://schemas.microsoft.com/office/drawing/2014/main" id="{26D2C340-D08F-4FFF-A529-510FAD741709}"/>
              </a:ext>
            </a:extLst>
          </p:cNvPr>
          <p:cNvSpPr txBox="1">
            <a:spLocks/>
          </p:cNvSpPr>
          <p:nvPr/>
        </p:nvSpPr>
        <p:spPr>
          <a:xfrm>
            <a:off x="470710" y="1234111"/>
            <a:ext cx="3483307" cy="1000587"/>
          </a:xfrm>
          <a:prstGeom prst="rect">
            <a:avLst/>
          </a:prstGeom>
          <a:solidFill>
            <a:schemeClr val="bg2"/>
          </a:solidFill>
          <a:ln>
            <a:noFill/>
          </a:ln>
        </p:spPr>
        <p:txBody>
          <a:bodyPr vert="horz" wrap="square" lIns="91440" tIns="45720" rIns="91440" bIns="45720" anchor="ctr" anchorCtr="1" compatLnSpc="1">
            <a:normAutofit/>
          </a:bodyPr>
          <a:lst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Calibri Light"/>
              </a:defRPr>
            </a:lvl1pPr>
          </a:lstStyle>
          <a:p>
            <a:pPr algn="ctr"/>
            <a:r>
              <a:rPr lang="en-IE" sz="2800" i="1" dirty="0">
                <a:solidFill>
                  <a:schemeClr val="tx1"/>
                </a:solidFill>
                <a:latin typeface="Arial" pitchFamily="34"/>
                <a:cs typeface="Arial" pitchFamily="34"/>
              </a:rPr>
              <a:t>Peatland Tourism</a:t>
            </a:r>
            <a:endParaRPr lang="en-IE" sz="2800" i="1" dirty="0">
              <a:solidFill>
                <a:schemeClr val="tx1"/>
              </a:solidFill>
            </a:endParaRPr>
          </a:p>
        </p:txBody>
      </p:sp>
      <p:sp>
        <p:nvSpPr>
          <p:cNvPr id="10" name="TextBox 9">
            <a:extLst>
              <a:ext uri="{FF2B5EF4-FFF2-40B4-BE49-F238E27FC236}">
                <a16:creationId xmlns:a16="http://schemas.microsoft.com/office/drawing/2014/main" id="{4BF70A09-DCBA-4D59-BC5F-BA4D1FBB6328}"/>
              </a:ext>
            </a:extLst>
          </p:cNvPr>
          <p:cNvSpPr txBox="1"/>
          <p:nvPr/>
        </p:nvSpPr>
        <p:spPr>
          <a:xfrm>
            <a:off x="271927" y="3957437"/>
            <a:ext cx="3483307" cy="1837426"/>
          </a:xfrm>
          <a:prstGeom prst="rect">
            <a:avLst/>
          </a:prstGeom>
          <a:noFill/>
        </p:spPr>
        <p:txBody>
          <a:bodyPr wrap="square">
            <a:spAutoFit/>
          </a:bodyPr>
          <a:lstStyle/>
          <a:p>
            <a:pPr marR="0" lvl="0" algn="ctr" defTabSz="914400" rtl="0" eaLnBrk="1" fontAlgn="auto" latinLnBrk="0" hangingPunct="1">
              <a:lnSpc>
                <a:spcPct val="90000"/>
              </a:lnSpc>
              <a:spcBef>
                <a:spcPts val="1000"/>
              </a:spcBef>
              <a:spcAft>
                <a:spcPts val="0"/>
              </a:spcAft>
              <a:buClrTx/>
              <a:buSzPct val="100000"/>
              <a:tabLst/>
              <a:defRPr/>
            </a:pPr>
            <a:r>
              <a:rPr kumimoji="0" lang="en-GB" sz="1800" b="0" i="0" u="none" strike="noStrike" kern="1200" cap="none" spc="0" normalizeH="0" baseline="0" noProof="0" dirty="0">
                <a:ln>
                  <a:noFill/>
                </a:ln>
                <a:solidFill>
                  <a:srgbClr val="000000"/>
                </a:solidFill>
                <a:effectLst/>
                <a:uLnTx/>
                <a:uFillTx/>
                <a:latin typeface="Arial" pitchFamily="34"/>
              </a:rPr>
              <a:t>Support in conjunction with Offaly County Council and Laois County Council any proposal for a </a:t>
            </a:r>
            <a:r>
              <a:rPr kumimoji="0" lang="en-GB" sz="1800" b="1" i="1" u="none" strike="noStrike" kern="1200" cap="none" spc="0" normalizeH="0" baseline="0" noProof="0" dirty="0">
                <a:ln>
                  <a:noFill/>
                </a:ln>
                <a:solidFill>
                  <a:srgbClr val="000000"/>
                </a:solidFill>
                <a:effectLst/>
                <a:uLnTx/>
                <a:uFillTx/>
                <a:latin typeface="Arial" pitchFamily="34"/>
              </a:rPr>
              <a:t>new National Peatlands Heritage Park </a:t>
            </a:r>
            <a:r>
              <a:rPr kumimoji="0" lang="en-GB" sz="1800" b="0" i="0" u="none" strike="noStrike" kern="1200" cap="none" spc="0" normalizeH="0" baseline="0" noProof="0" dirty="0">
                <a:ln>
                  <a:noFill/>
                </a:ln>
                <a:solidFill>
                  <a:srgbClr val="000000"/>
                </a:solidFill>
                <a:effectLst/>
                <a:uLnTx/>
                <a:uFillTx/>
                <a:latin typeface="Arial" pitchFamily="34"/>
              </a:rPr>
              <a:t>on Bord Na Mona cutaway bogs in Kildare, Laois and Offaly.</a:t>
            </a:r>
            <a:endParaRPr kumimoji="0" lang="en-IE" sz="1800" b="0" i="0" u="none" strike="noStrike" kern="1200" cap="none" spc="0" normalizeH="0" baseline="0" noProof="0" dirty="0">
              <a:ln>
                <a:noFill/>
              </a:ln>
              <a:solidFill>
                <a:srgbClr val="000000"/>
              </a:solidFill>
              <a:effectLst/>
              <a:uLnTx/>
              <a:uFillTx/>
              <a:latin typeface="Calibri"/>
            </a:endParaRPr>
          </a:p>
        </p:txBody>
      </p:sp>
      <p:grpSp>
        <p:nvGrpSpPr>
          <p:cNvPr id="11" name="Group 10">
            <a:extLst>
              <a:ext uri="{FF2B5EF4-FFF2-40B4-BE49-F238E27FC236}">
                <a16:creationId xmlns:a16="http://schemas.microsoft.com/office/drawing/2014/main" id="{7B8A32F8-DF3B-43DD-874F-38A41E44DE5F}"/>
              </a:ext>
            </a:extLst>
          </p:cNvPr>
          <p:cNvGrpSpPr/>
          <p:nvPr/>
        </p:nvGrpSpPr>
        <p:grpSpPr>
          <a:xfrm>
            <a:off x="1143000" y="2369095"/>
            <a:ext cx="1719470" cy="1477348"/>
            <a:chOff x="867051" y="5349934"/>
            <a:chExt cx="981123" cy="981123"/>
          </a:xfrm>
        </p:grpSpPr>
        <p:sp>
          <p:nvSpPr>
            <p:cNvPr id="12" name="Oval 11">
              <a:extLst>
                <a:ext uri="{FF2B5EF4-FFF2-40B4-BE49-F238E27FC236}">
                  <a16:creationId xmlns:a16="http://schemas.microsoft.com/office/drawing/2014/main" id="{DF653D73-0986-4EFB-ACFE-1A302FB4F1FC}"/>
                </a:ext>
              </a:extLst>
            </p:cNvPr>
            <p:cNvSpPr/>
            <p:nvPr/>
          </p:nvSpPr>
          <p:spPr>
            <a:xfrm>
              <a:off x="867051" y="5349934"/>
              <a:ext cx="981123" cy="981123"/>
            </a:xfrm>
            <a:prstGeom prst="ellipse">
              <a:avLst/>
            </a:prstGeom>
            <a:solidFill>
              <a:schemeClr val="accent1">
                <a:lumMod val="20000"/>
                <a:lumOff val="80000"/>
                <a:alpha val="44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pic>
          <p:nvPicPr>
            <p:cNvPr id="13" name="Graphic 12" descr="Forest scene outline">
              <a:extLst>
                <a:ext uri="{FF2B5EF4-FFF2-40B4-BE49-F238E27FC236}">
                  <a16:creationId xmlns:a16="http://schemas.microsoft.com/office/drawing/2014/main" id="{4213FE37-736A-43DA-BD77-4D9A47603F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2461" y="5386564"/>
              <a:ext cx="790301" cy="790301"/>
            </a:xfrm>
            <a:prstGeom prst="rect">
              <a:avLst/>
            </a:prstGeom>
          </p:spPr>
        </p:pic>
      </p:grpSp>
      <p:sp>
        <p:nvSpPr>
          <p:cNvPr id="14" name="Title 1">
            <a:extLst>
              <a:ext uri="{FF2B5EF4-FFF2-40B4-BE49-F238E27FC236}">
                <a16:creationId xmlns:a16="http://schemas.microsoft.com/office/drawing/2014/main" id="{DF2AB8C9-4B10-4446-9158-D0A24D1EF6B8}"/>
              </a:ext>
            </a:extLst>
          </p:cNvPr>
          <p:cNvSpPr txBox="1">
            <a:spLocks/>
          </p:cNvSpPr>
          <p:nvPr/>
        </p:nvSpPr>
        <p:spPr>
          <a:xfrm>
            <a:off x="838200" y="316971"/>
            <a:ext cx="10515600" cy="647596"/>
          </a:xfrm>
          <a:prstGeom prst="rect">
            <a:avLst/>
          </a:prstGeom>
          <a:noFill/>
          <a:ln>
            <a:noFill/>
          </a:ln>
        </p:spPr>
        <p:txBody>
          <a:bodyPr vert="horz" wrap="square" lIns="91440" tIns="45720" rIns="91440" bIns="45720" anchor="ctr" anchorCtr="1" compatLnSpc="1">
            <a:normAutofit/>
          </a:bodyPr>
          <a:lst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Calibri Light"/>
              </a:defRPr>
            </a:lvl1pPr>
          </a:lstStyle>
          <a:p>
            <a:pPr algn="ctr"/>
            <a:r>
              <a:rPr lang="en-IE" sz="4000" b="1" dirty="0">
                <a:solidFill>
                  <a:srgbClr val="4900E2"/>
                </a:solidFill>
                <a:latin typeface="Arial" pitchFamily="34"/>
                <a:cs typeface="Times New Roman" pitchFamily="18"/>
              </a:rPr>
              <a:t>Tourism</a:t>
            </a:r>
            <a:endParaRPr lang="en-IE" sz="4000" dirty="0">
              <a:solidFill>
                <a:srgbClr val="4900E2"/>
              </a:solidFill>
            </a:endParaRPr>
          </a:p>
        </p:txBody>
      </p:sp>
      <p:sp>
        <p:nvSpPr>
          <p:cNvPr id="18" name="TextBox 17">
            <a:extLst>
              <a:ext uri="{FF2B5EF4-FFF2-40B4-BE49-F238E27FC236}">
                <a16:creationId xmlns:a16="http://schemas.microsoft.com/office/drawing/2014/main" id="{4547D5A0-F460-4460-85B8-4AD93161B897}"/>
              </a:ext>
            </a:extLst>
          </p:cNvPr>
          <p:cNvSpPr txBox="1"/>
          <p:nvPr/>
        </p:nvSpPr>
        <p:spPr>
          <a:xfrm>
            <a:off x="4380770" y="3959191"/>
            <a:ext cx="3483307" cy="1837426"/>
          </a:xfrm>
          <a:prstGeom prst="rect">
            <a:avLst/>
          </a:prstGeom>
          <a:noFill/>
        </p:spPr>
        <p:txBody>
          <a:bodyPr wrap="square">
            <a:spAutoFit/>
          </a:bodyPr>
          <a:lstStyle/>
          <a:p>
            <a:pPr marR="0" lvl="0" algn="ctr" defTabSz="914400" rtl="0" eaLnBrk="1" fontAlgn="auto" latinLnBrk="0" hangingPunct="1">
              <a:lnSpc>
                <a:spcPct val="90000"/>
              </a:lnSpc>
              <a:spcBef>
                <a:spcPts val="1000"/>
              </a:spcBef>
              <a:spcAft>
                <a:spcPts val="0"/>
              </a:spcAft>
              <a:buClrTx/>
              <a:buSzPct val="100000"/>
              <a:tabLst/>
              <a:defRPr/>
            </a:pPr>
            <a:r>
              <a:rPr kumimoji="0" lang="en-US" sz="1800" b="0" i="0" u="none" strike="noStrike" kern="1200" cap="none" spc="0" normalizeH="0" baseline="0" noProof="0" dirty="0">
                <a:ln>
                  <a:noFill/>
                </a:ln>
                <a:solidFill>
                  <a:srgbClr val="000000"/>
                </a:solidFill>
                <a:effectLst/>
                <a:uLnTx/>
                <a:uFillTx/>
                <a:latin typeface="Arial" pitchFamily="34"/>
              </a:rPr>
              <a:t>Work with Waterways Ireland to progress the delivery of the (</a:t>
            </a:r>
            <a:r>
              <a:rPr kumimoji="0" lang="en-US" sz="1800" b="0" i="0" u="none" strike="noStrike" kern="1200" cap="none" spc="0" normalizeH="0" baseline="0" noProof="0" dirty="0" err="1">
                <a:ln>
                  <a:noFill/>
                </a:ln>
                <a:solidFill>
                  <a:srgbClr val="000000"/>
                </a:solidFill>
                <a:effectLst/>
                <a:uLnTx/>
                <a:uFillTx/>
                <a:latin typeface="Arial" pitchFamily="34"/>
              </a:rPr>
              <a:t>i</a:t>
            </a:r>
            <a:r>
              <a:rPr kumimoji="0" lang="en-US" sz="1800" b="0" i="0" u="none" strike="noStrike" kern="1200" cap="none" spc="0" normalizeH="0" baseline="0" noProof="0" dirty="0">
                <a:ln>
                  <a:noFill/>
                </a:ln>
                <a:solidFill>
                  <a:srgbClr val="000000"/>
                </a:solidFill>
                <a:effectLst/>
                <a:uLnTx/>
                <a:uFillTx/>
                <a:latin typeface="Arial" pitchFamily="34"/>
              </a:rPr>
              <a:t>) Naas to Sallins Greenway and (ii) Naas to </a:t>
            </a:r>
            <a:r>
              <a:rPr kumimoji="0" lang="en-US" sz="1800" b="0" i="0" u="none" strike="noStrike" kern="1200" cap="none" spc="0" normalizeH="0" baseline="0" noProof="0" dirty="0" err="1">
                <a:ln>
                  <a:noFill/>
                </a:ln>
                <a:solidFill>
                  <a:srgbClr val="000000"/>
                </a:solidFill>
                <a:effectLst/>
                <a:uLnTx/>
                <a:uFillTx/>
                <a:latin typeface="Arial" pitchFamily="34"/>
              </a:rPr>
              <a:t>Corbally</a:t>
            </a:r>
            <a:r>
              <a:rPr kumimoji="0" lang="en-US" sz="1800" b="0" i="0" u="none" strike="noStrike" kern="1200" cap="none" spc="0" normalizeH="0" baseline="0" noProof="0" dirty="0">
                <a:ln>
                  <a:noFill/>
                </a:ln>
                <a:solidFill>
                  <a:srgbClr val="000000"/>
                </a:solidFill>
                <a:effectLst/>
                <a:uLnTx/>
                <a:uFillTx/>
                <a:latin typeface="Arial" pitchFamily="34"/>
              </a:rPr>
              <a:t> </a:t>
            </a:r>
            <a:r>
              <a:rPr kumimoji="0" lang="en-US" sz="1800" b="0" i="0" u="none" strike="noStrike" kern="1200" cap="none" spc="0" normalizeH="0" baseline="0" noProof="0" dirty="0" err="1">
                <a:ln>
                  <a:noFill/>
                </a:ln>
                <a:solidFill>
                  <a:srgbClr val="000000"/>
                </a:solidFill>
                <a:effectLst/>
                <a:uLnTx/>
                <a:uFillTx/>
                <a:latin typeface="Arial" pitchFamily="34"/>
              </a:rPr>
              <a:t>Harbour</a:t>
            </a:r>
            <a:r>
              <a:rPr kumimoji="0" lang="en-US" sz="1800" b="0" i="0" u="none" strike="noStrike" kern="1200" cap="none" spc="0" normalizeH="0" baseline="0" noProof="0" dirty="0">
                <a:ln>
                  <a:noFill/>
                </a:ln>
                <a:solidFill>
                  <a:srgbClr val="000000"/>
                </a:solidFill>
                <a:effectLst/>
                <a:uLnTx/>
                <a:uFillTx/>
                <a:latin typeface="Arial" pitchFamily="34"/>
              </a:rPr>
              <a:t> Greenway and to develop the </a:t>
            </a:r>
            <a:r>
              <a:rPr kumimoji="0" lang="en-US" sz="1800" b="0" i="0" u="none" strike="noStrike" kern="1200" cap="none" spc="0" normalizeH="0" baseline="0" noProof="0" dirty="0" err="1">
                <a:ln>
                  <a:noFill/>
                </a:ln>
                <a:solidFill>
                  <a:srgbClr val="000000"/>
                </a:solidFill>
                <a:effectLst/>
                <a:uLnTx/>
                <a:uFillTx/>
                <a:latin typeface="Arial" pitchFamily="34"/>
              </a:rPr>
              <a:t>harbour</a:t>
            </a:r>
            <a:r>
              <a:rPr kumimoji="0" lang="en-US" sz="1800" b="0" i="0" u="none" strike="noStrike" kern="1200" cap="none" spc="0" normalizeH="0" baseline="0" noProof="0" dirty="0">
                <a:ln>
                  <a:noFill/>
                </a:ln>
                <a:solidFill>
                  <a:srgbClr val="000000"/>
                </a:solidFill>
                <a:effectLst/>
                <a:uLnTx/>
                <a:uFillTx/>
                <a:latin typeface="Arial" pitchFamily="34"/>
              </a:rPr>
              <a:t> itself for amenity purposes.</a:t>
            </a:r>
          </a:p>
        </p:txBody>
      </p:sp>
      <p:grpSp>
        <p:nvGrpSpPr>
          <p:cNvPr id="7" name="Group 6">
            <a:extLst>
              <a:ext uri="{FF2B5EF4-FFF2-40B4-BE49-F238E27FC236}">
                <a16:creationId xmlns:a16="http://schemas.microsoft.com/office/drawing/2014/main" id="{9B2A2FEA-5724-4921-AEB0-A13BCC046ACA}"/>
              </a:ext>
            </a:extLst>
          </p:cNvPr>
          <p:cNvGrpSpPr/>
          <p:nvPr/>
        </p:nvGrpSpPr>
        <p:grpSpPr>
          <a:xfrm>
            <a:off x="5236265" y="2437106"/>
            <a:ext cx="1719470" cy="1477348"/>
            <a:chOff x="5236265" y="2405832"/>
            <a:chExt cx="1719470" cy="1477348"/>
          </a:xfrm>
        </p:grpSpPr>
        <p:sp>
          <p:nvSpPr>
            <p:cNvPr id="24" name="Oval 23">
              <a:extLst>
                <a:ext uri="{FF2B5EF4-FFF2-40B4-BE49-F238E27FC236}">
                  <a16:creationId xmlns:a16="http://schemas.microsoft.com/office/drawing/2014/main" id="{D88A5A9B-30FB-4013-B510-227EE0F4E50E}"/>
                </a:ext>
              </a:extLst>
            </p:cNvPr>
            <p:cNvSpPr/>
            <p:nvPr/>
          </p:nvSpPr>
          <p:spPr>
            <a:xfrm>
              <a:off x="5236265" y="2405832"/>
              <a:ext cx="1719470" cy="1477348"/>
            </a:xfrm>
            <a:prstGeom prst="ellipse">
              <a:avLst/>
            </a:prstGeom>
            <a:solidFill>
              <a:schemeClr val="accent1">
                <a:lumMod val="20000"/>
                <a:lumOff val="80000"/>
                <a:alpha val="44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pic>
          <p:nvPicPr>
            <p:cNvPr id="23" name="Graphic 22" descr="Cycling outline">
              <a:extLst>
                <a:ext uri="{FF2B5EF4-FFF2-40B4-BE49-F238E27FC236}">
                  <a16:creationId xmlns:a16="http://schemas.microsoft.com/office/drawing/2014/main" id="{5B351310-A762-4544-BAAE-6ABD8DA5726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21800" y="2928416"/>
              <a:ext cx="795518" cy="795518"/>
            </a:xfrm>
            <a:prstGeom prst="rect">
              <a:avLst/>
            </a:prstGeom>
          </p:spPr>
        </p:pic>
        <p:pic>
          <p:nvPicPr>
            <p:cNvPr id="3" name="Graphic 2" descr="Sunrise outline">
              <a:extLst>
                <a:ext uri="{FF2B5EF4-FFF2-40B4-BE49-F238E27FC236}">
                  <a16:creationId xmlns:a16="http://schemas.microsoft.com/office/drawing/2014/main" id="{5AA12E94-01B9-4C8E-A54C-21FD3F244F4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70712" y="2491755"/>
              <a:ext cx="914400" cy="914400"/>
            </a:xfrm>
            <a:prstGeom prst="rect">
              <a:avLst/>
            </a:prstGeom>
          </p:spPr>
        </p:pic>
      </p:grpSp>
      <p:grpSp>
        <p:nvGrpSpPr>
          <p:cNvPr id="34" name="Group 33">
            <a:extLst>
              <a:ext uri="{FF2B5EF4-FFF2-40B4-BE49-F238E27FC236}">
                <a16:creationId xmlns:a16="http://schemas.microsoft.com/office/drawing/2014/main" id="{5E446407-EA6A-438E-A808-A591BABB26F0}"/>
              </a:ext>
            </a:extLst>
          </p:cNvPr>
          <p:cNvGrpSpPr/>
          <p:nvPr/>
        </p:nvGrpSpPr>
        <p:grpSpPr>
          <a:xfrm>
            <a:off x="9162359" y="2424251"/>
            <a:ext cx="1719470" cy="1544851"/>
            <a:chOff x="9162359" y="2424251"/>
            <a:chExt cx="1719470" cy="1544851"/>
          </a:xfrm>
        </p:grpSpPr>
        <p:sp>
          <p:nvSpPr>
            <p:cNvPr id="25" name="Oval 24">
              <a:extLst>
                <a:ext uri="{FF2B5EF4-FFF2-40B4-BE49-F238E27FC236}">
                  <a16:creationId xmlns:a16="http://schemas.microsoft.com/office/drawing/2014/main" id="{122741DA-2C82-4FFF-969D-34DCBCC32F41}"/>
                </a:ext>
              </a:extLst>
            </p:cNvPr>
            <p:cNvSpPr/>
            <p:nvPr/>
          </p:nvSpPr>
          <p:spPr>
            <a:xfrm>
              <a:off x="9162359" y="2424251"/>
              <a:ext cx="1719470" cy="1490203"/>
            </a:xfrm>
            <a:prstGeom prst="ellipse">
              <a:avLst/>
            </a:prstGeom>
            <a:solidFill>
              <a:schemeClr val="accent1">
                <a:lumMod val="20000"/>
                <a:lumOff val="80000"/>
                <a:alpha val="44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pic>
          <p:nvPicPr>
            <p:cNvPr id="27" name="Graphic 25" descr="Sunrise outline">
              <a:extLst>
                <a:ext uri="{FF2B5EF4-FFF2-40B4-BE49-F238E27FC236}">
                  <a16:creationId xmlns:a16="http://schemas.microsoft.com/office/drawing/2014/main" id="{0A5EDC7D-F4CA-46D8-B69E-E17811E46790}"/>
                </a:ext>
              </a:extLst>
            </p:cNvPr>
            <p:cNvPicPr/>
            <p:nvPr/>
          </p:nvPicPr>
          <p:blipFill rotWithShape="1">
            <a:blip r:embed="rId9">
              <a:extLst>
                <a:ext uri="{96DAC541-7B7A-43D3-8B79-37D633B846F1}">
                  <asvg:svgBlip xmlns:asvg="http://schemas.microsoft.com/office/drawing/2016/SVG/main" r:embed="rId10"/>
                </a:ext>
              </a:extLst>
            </a:blip>
            <a:srcRect l="10859" t="68325" r="4193" b="-53896"/>
            <a:stretch/>
          </p:blipFill>
          <p:spPr bwMode="auto">
            <a:xfrm>
              <a:off x="9376638" y="3107769"/>
              <a:ext cx="1388125" cy="861333"/>
            </a:xfrm>
            <a:prstGeom prst="rect">
              <a:avLst/>
            </a:prstGeom>
            <a:ln>
              <a:noFill/>
            </a:ln>
            <a:extLst>
              <a:ext uri="{53640926-AAD7-44D8-BBD7-CCE9431645EC}">
                <a14:shadowObscured xmlns:a14="http://schemas.microsoft.com/office/drawing/2010/main"/>
              </a:ext>
            </a:extLst>
          </p:spPr>
        </p:pic>
        <p:pic>
          <p:nvPicPr>
            <p:cNvPr id="33" name="Graphic 32" descr="Kayak with solid fill">
              <a:extLst>
                <a:ext uri="{FF2B5EF4-FFF2-40B4-BE49-F238E27FC236}">
                  <a16:creationId xmlns:a16="http://schemas.microsoft.com/office/drawing/2014/main" id="{13E16A5F-758B-45A0-B09D-AD2AA4A3E28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564894" y="2553961"/>
              <a:ext cx="914400" cy="914400"/>
            </a:xfrm>
            <a:prstGeom prst="rect">
              <a:avLst/>
            </a:prstGeom>
          </p:spPr>
        </p:pic>
      </p:grpSp>
      <p:pic>
        <p:nvPicPr>
          <p:cNvPr id="21" name="Picture 4" descr="A picture containing map&#10;&#10;Description automatically generated">
            <a:extLst>
              <a:ext uri="{FF2B5EF4-FFF2-40B4-BE49-F238E27FC236}">
                <a16:creationId xmlns:a16="http://schemas.microsoft.com/office/drawing/2014/main" id="{AC8BB840-867E-4FE2-8BA8-EFAAB7B9F110}"/>
              </a:ext>
            </a:extLst>
          </p:cNvPr>
          <p:cNvPicPr>
            <a:picLocks noChangeAspect="1"/>
          </p:cNvPicPr>
          <p:nvPr/>
        </p:nvPicPr>
        <p:blipFill rotWithShape="1">
          <a:blip r:embed="rId13"/>
          <a:srcRect l="20352" r="16705"/>
          <a:stretch/>
        </p:blipFill>
        <p:spPr>
          <a:xfrm>
            <a:off x="11350629" y="5540933"/>
            <a:ext cx="784849" cy="1269393"/>
          </a:xfrm>
          <a:prstGeom prst="rect">
            <a:avLst/>
          </a:prstGeom>
          <a:noFill/>
          <a:ln cap="flat">
            <a:noFill/>
          </a:ln>
        </p:spPr>
      </p:pic>
    </p:spTree>
    <p:extLst>
      <p:ext uri="{BB962C8B-B14F-4D97-AF65-F5344CB8AC3E}">
        <p14:creationId xmlns:p14="http://schemas.microsoft.com/office/powerpoint/2010/main" val="1863141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58999"/>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58999"/>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58999"/>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58999"/>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58999"/>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58999"/>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58999"/>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58999"/>
                                          </p:stCondLst>
                                        </p:cTn>
                                        <p:tgtEl>
                                          <p:spTgt spid="5">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58999"/>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p"/>
      <p:bldP spid="6" grpId="0" animBg="1"/>
      <p:bldP spid="8" grpId="0" animBg="1"/>
      <p:bldP spid="10" grpId="0"/>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picture containing map&#10;&#10;Description automatically generated">
            <a:extLst>
              <a:ext uri="{FF2B5EF4-FFF2-40B4-BE49-F238E27FC236}">
                <a16:creationId xmlns:a16="http://schemas.microsoft.com/office/drawing/2014/main" id="{E0D46695-CFC0-421F-84C5-12A408B31F4D}"/>
              </a:ext>
            </a:extLst>
          </p:cNvPr>
          <p:cNvPicPr>
            <a:picLocks noChangeAspect="1"/>
          </p:cNvPicPr>
          <p:nvPr/>
        </p:nvPicPr>
        <p:blipFill>
          <a:blip r:embed="rId2"/>
          <a:srcRect l="19308" r="16420"/>
          <a:stretch>
            <a:fillRect/>
          </a:stretch>
        </p:blipFill>
        <p:spPr>
          <a:xfrm>
            <a:off x="11264326" y="5414657"/>
            <a:ext cx="927679" cy="1443342"/>
          </a:xfrm>
          <a:prstGeom prst="rect">
            <a:avLst/>
          </a:prstGeom>
          <a:noFill/>
          <a:ln cap="flat">
            <a:noFill/>
          </a:ln>
        </p:spPr>
      </p:pic>
      <p:sp>
        <p:nvSpPr>
          <p:cNvPr id="6" name="Title 1">
            <a:extLst>
              <a:ext uri="{FF2B5EF4-FFF2-40B4-BE49-F238E27FC236}">
                <a16:creationId xmlns:a16="http://schemas.microsoft.com/office/drawing/2014/main" id="{67EED58F-4CDF-4F44-8678-BF1A337CEEA3}"/>
              </a:ext>
            </a:extLst>
          </p:cNvPr>
          <p:cNvSpPr txBox="1">
            <a:spLocks/>
          </p:cNvSpPr>
          <p:nvPr/>
        </p:nvSpPr>
        <p:spPr>
          <a:xfrm>
            <a:off x="482046" y="829744"/>
            <a:ext cx="10515600" cy="627468"/>
          </a:xfrm>
          <a:prstGeom prst="rect">
            <a:avLst/>
          </a:prstGeom>
          <a:noFill/>
          <a:ln>
            <a:noFill/>
          </a:ln>
        </p:spPr>
        <p:txBody>
          <a:bodyPr vert="horz" wrap="square" lIns="91440" tIns="45720" rIns="91440" bIns="45720" anchor="ctr" anchorCtr="0" compatLnSpc="1">
            <a:normAutofit/>
          </a:bodyPr>
          <a:lst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Calibri Light"/>
              </a:defRPr>
            </a:lvl1pPr>
          </a:lstStyle>
          <a:p>
            <a:r>
              <a:rPr lang="en-US" sz="2400" b="1" dirty="0">
                <a:solidFill>
                  <a:schemeClr val="tx1">
                    <a:lumMod val="50000"/>
                    <a:lumOff val="50000"/>
                  </a:schemeClr>
                </a:solidFill>
                <a:latin typeface="Arial" pitchFamily="34"/>
                <a:cs typeface="Times New Roman" pitchFamily="18"/>
              </a:rPr>
              <a:t>Specific Industries that are relevant: </a:t>
            </a:r>
          </a:p>
        </p:txBody>
      </p:sp>
      <p:sp>
        <p:nvSpPr>
          <p:cNvPr id="9" name="Title 1">
            <a:extLst>
              <a:ext uri="{FF2B5EF4-FFF2-40B4-BE49-F238E27FC236}">
                <a16:creationId xmlns:a16="http://schemas.microsoft.com/office/drawing/2014/main" id="{AA74DB84-2D80-4C03-AA8D-E7EE3A606D97}"/>
              </a:ext>
            </a:extLst>
          </p:cNvPr>
          <p:cNvSpPr txBox="1">
            <a:spLocks noGrp="1"/>
          </p:cNvSpPr>
          <p:nvPr>
            <p:ph type="title"/>
          </p:nvPr>
        </p:nvSpPr>
        <p:spPr>
          <a:xfrm>
            <a:off x="696553" y="3138996"/>
            <a:ext cx="1577838" cy="406848"/>
          </a:xfrm>
        </p:spPr>
        <p:txBody>
          <a:bodyPr anchorCtr="1"/>
          <a:lstStyle/>
          <a:p>
            <a:pPr>
              <a:lnSpc>
                <a:spcPct val="80000"/>
              </a:lnSpc>
              <a:spcBef>
                <a:spcPts val="1000"/>
              </a:spcBef>
              <a:buSzPct val="100000"/>
              <a:defRPr/>
            </a:pPr>
            <a:r>
              <a:rPr lang="en-US" sz="2000" b="1" dirty="0">
                <a:solidFill>
                  <a:srgbClr val="A8048B"/>
                </a:solidFill>
                <a:latin typeface="Arial" pitchFamily="34"/>
                <a:ea typeface="+mn-ea"/>
                <a:cs typeface="Arial" pitchFamily="34"/>
              </a:rPr>
              <a:t>Agriculture</a:t>
            </a:r>
            <a:endParaRPr lang="en-IE" sz="2000" b="1" dirty="0">
              <a:solidFill>
                <a:srgbClr val="A8048B"/>
              </a:solidFill>
              <a:latin typeface="Arial" pitchFamily="34"/>
              <a:ea typeface="+mn-ea"/>
              <a:cs typeface="Arial" pitchFamily="34"/>
            </a:endParaRPr>
          </a:p>
        </p:txBody>
      </p:sp>
      <p:sp>
        <p:nvSpPr>
          <p:cNvPr id="11" name="TextBox 10">
            <a:extLst>
              <a:ext uri="{FF2B5EF4-FFF2-40B4-BE49-F238E27FC236}">
                <a16:creationId xmlns:a16="http://schemas.microsoft.com/office/drawing/2014/main" id="{052409F7-4F04-4B9D-86A6-58AA3F6B1842}"/>
              </a:ext>
            </a:extLst>
          </p:cNvPr>
          <p:cNvSpPr txBox="1"/>
          <p:nvPr/>
        </p:nvSpPr>
        <p:spPr>
          <a:xfrm>
            <a:off x="2786246" y="1877809"/>
            <a:ext cx="8467701" cy="1200329"/>
          </a:xfrm>
          <a:prstGeom prst="rect">
            <a:avLst/>
          </a:prstGeom>
          <a:noFill/>
        </p:spPr>
        <p:txBody>
          <a:bodyPr wrap="square">
            <a:spAutoFit/>
          </a:bodyPr>
          <a:lstStyle/>
          <a:p>
            <a:pPr marR="0" lvl="0" algn="l" defTabSz="914400" rtl="0" eaLnBrk="1" fontAlgn="auto" latinLnBrk="0" hangingPunct="1">
              <a:spcBef>
                <a:spcPts val="1000"/>
              </a:spcBef>
              <a:spcAft>
                <a:spcPts val="0"/>
              </a:spcAft>
              <a:buClrTx/>
              <a:buSzPct val="100000"/>
              <a:tabLst/>
              <a:defRPr/>
            </a:pPr>
            <a:r>
              <a:rPr kumimoji="0" lang="en-IE" sz="1800" b="0" i="0" u="none" strike="noStrike" kern="1200" cap="none" spc="0" normalizeH="0" baseline="0" noProof="0" dirty="0">
                <a:ln>
                  <a:noFill/>
                </a:ln>
                <a:solidFill>
                  <a:srgbClr val="000000"/>
                </a:solidFill>
                <a:effectLst/>
                <a:uLnTx/>
                <a:uFillTx/>
                <a:latin typeface="Arial" pitchFamily="34"/>
              </a:rPr>
              <a:t>Kildare Food and Beverage Strategy 2021-2023 sets out the ambition to harness the strengths of the food landscape in the County and the actions needed to facilitate the growth of the sector in the throes of a Brexit and pandemic environment.</a:t>
            </a:r>
            <a:endParaRPr kumimoji="0" lang="en-IE" sz="1800" b="1" i="0" u="none" strike="noStrike" kern="1200" cap="none" spc="0" normalizeH="0" baseline="0" noProof="0" dirty="0">
              <a:ln>
                <a:noFill/>
              </a:ln>
              <a:solidFill>
                <a:srgbClr val="000000"/>
              </a:solidFill>
              <a:effectLst/>
              <a:uLnTx/>
              <a:uFillTx/>
              <a:latin typeface="Arial" pitchFamily="34"/>
              <a:cs typeface="Times New Roman" pitchFamily="18"/>
            </a:endParaRPr>
          </a:p>
        </p:txBody>
      </p:sp>
      <p:sp>
        <p:nvSpPr>
          <p:cNvPr id="12" name="TextBox 11">
            <a:extLst>
              <a:ext uri="{FF2B5EF4-FFF2-40B4-BE49-F238E27FC236}">
                <a16:creationId xmlns:a16="http://schemas.microsoft.com/office/drawing/2014/main" id="{CC55E6E1-D686-47E4-A51A-0282C750084E}"/>
              </a:ext>
            </a:extLst>
          </p:cNvPr>
          <p:cNvSpPr txBox="1"/>
          <p:nvPr/>
        </p:nvSpPr>
        <p:spPr>
          <a:xfrm>
            <a:off x="2786246" y="3701591"/>
            <a:ext cx="8211400" cy="590931"/>
          </a:xfrm>
          <a:prstGeom prst="rect">
            <a:avLst/>
          </a:prstGeom>
          <a:noFill/>
        </p:spPr>
        <p:txBody>
          <a:bodyPr wrap="square">
            <a:spAutoFit/>
          </a:bodyPr>
          <a:lstStyle/>
          <a:p>
            <a:pPr marR="0" lvl="0" algn="l" defTabSz="914400" rtl="0" eaLnBrk="1" fontAlgn="auto" latinLnBrk="0" hangingPunct="1">
              <a:lnSpc>
                <a:spcPct val="90000"/>
              </a:lnSpc>
              <a:spcBef>
                <a:spcPts val="1000"/>
              </a:spcBef>
              <a:spcAft>
                <a:spcPts val="0"/>
              </a:spcAft>
              <a:buClrTx/>
              <a:buSzPct val="100000"/>
              <a:tabLst/>
              <a:defRPr/>
            </a:pPr>
            <a:r>
              <a:rPr kumimoji="0" lang="en-IE" sz="1800" b="0" i="0" u="none" strike="noStrike" kern="1200" cap="none" spc="0" normalizeH="0" baseline="0" noProof="0" dirty="0">
                <a:ln>
                  <a:noFill/>
                </a:ln>
                <a:solidFill>
                  <a:srgbClr val="000000"/>
                </a:solidFill>
                <a:effectLst/>
                <a:uLnTx/>
                <a:uFillTx/>
                <a:latin typeface="Arial" pitchFamily="34"/>
              </a:rPr>
              <a:t>Recognise and support the importance of farming and agriculture in the County &amp; continue to encourage the growth of part-time farmers.</a:t>
            </a:r>
            <a:endParaRPr kumimoji="0" lang="en-IE" sz="1800" b="0" i="0" u="none" strike="noStrike" kern="1200" cap="none" spc="0" normalizeH="0" baseline="0" noProof="0" dirty="0">
              <a:ln>
                <a:noFill/>
              </a:ln>
              <a:solidFill>
                <a:srgbClr val="000000"/>
              </a:solidFill>
              <a:effectLst/>
              <a:uLnTx/>
              <a:uFillTx/>
              <a:latin typeface="Arial" pitchFamily="34"/>
              <a:cs typeface="Arial" pitchFamily="34"/>
            </a:endParaRPr>
          </a:p>
        </p:txBody>
      </p:sp>
      <p:sp>
        <p:nvSpPr>
          <p:cNvPr id="13" name="TextBox 12">
            <a:extLst>
              <a:ext uri="{FF2B5EF4-FFF2-40B4-BE49-F238E27FC236}">
                <a16:creationId xmlns:a16="http://schemas.microsoft.com/office/drawing/2014/main" id="{4DFDFB86-96D8-4AD5-A0AB-CF5BED3CFACF}"/>
              </a:ext>
            </a:extLst>
          </p:cNvPr>
          <p:cNvSpPr txBox="1"/>
          <p:nvPr/>
        </p:nvSpPr>
        <p:spPr>
          <a:xfrm>
            <a:off x="2786247" y="5408722"/>
            <a:ext cx="8107040" cy="646331"/>
          </a:xfrm>
          <a:prstGeom prst="rect">
            <a:avLst/>
          </a:prstGeom>
          <a:noFill/>
          <a:ln cap="flat">
            <a:noFill/>
          </a:ln>
        </p:spPr>
        <p:txBody>
          <a:bodyPr vert="horz" wrap="square" lIns="91440" tIns="45720" rIns="91440" bIns="45720" anchor="t" anchorCtr="0" compatLnSpc="1">
            <a:spAutoFit/>
          </a:bodyPr>
          <a:lstStyle/>
          <a:p>
            <a:pPr marR="0" lvl="0" algn="l" defTabSz="914400" rtl="0" eaLnBrk="1" fontAlgn="auto" latinLnBrk="0" hangingPunct="1">
              <a:lnSpc>
                <a:spcPct val="100000"/>
              </a:lnSpc>
              <a:spcBef>
                <a:spcPts val="0"/>
              </a:spcBef>
              <a:spcAft>
                <a:spcPts val="0"/>
              </a:spcAft>
              <a:buClrTx/>
              <a:buSzPct val="100000"/>
              <a:tabLst/>
              <a:defRPr sz="1800" b="0" i="0" u="none" strike="noStrike" kern="0" cap="none" spc="0" baseline="0">
                <a:solidFill>
                  <a:srgbClr val="000000"/>
                </a:solidFill>
                <a:uFillTx/>
              </a:defRPr>
            </a:pPr>
            <a:r>
              <a:rPr kumimoji="0" lang="en-IE" sz="1800" b="0" i="0" u="none" strike="noStrike" kern="1200" cap="none" spc="0" normalizeH="0" baseline="0" noProof="0" dirty="0">
                <a:ln>
                  <a:noFill/>
                </a:ln>
                <a:solidFill>
                  <a:srgbClr val="000000"/>
                </a:solidFill>
                <a:effectLst/>
                <a:uLnTx/>
                <a:uFillTx/>
                <a:latin typeface="Arial" pitchFamily="34"/>
                <a:ea typeface="+mn-ea"/>
                <a:cs typeface="+mn-cs"/>
              </a:rPr>
              <a:t>Protect and nurture the environment which allows the equine industry to flourish in Co. Kildare.</a:t>
            </a:r>
          </a:p>
        </p:txBody>
      </p:sp>
      <p:sp>
        <p:nvSpPr>
          <p:cNvPr id="14" name="TextBox 13">
            <a:extLst>
              <a:ext uri="{FF2B5EF4-FFF2-40B4-BE49-F238E27FC236}">
                <a16:creationId xmlns:a16="http://schemas.microsoft.com/office/drawing/2014/main" id="{9F224900-8892-4659-B652-9CDFACB9F184}"/>
              </a:ext>
            </a:extLst>
          </p:cNvPr>
          <p:cNvSpPr txBox="1"/>
          <p:nvPr/>
        </p:nvSpPr>
        <p:spPr>
          <a:xfrm>
            <a:off x="2661703" y="91236"/>
            <a:ext cx="6415708" cy="707886"/>
          </a:xfrm>
          <a:prstGeom prst="rect">
            <a:avLst/>
          </a:prstGeom>
          <a:noFill/>
        </p:spPr>
        <p:txBody>
          <a:bodyPr wrap="square">
            <a:spAutoFit/>
          </a:bodyPr>
          <a:lstStyle/>
          <a:p>
            <a:pPr algn="ctr"/>
            <a:r>
              <a:rPr kumimoji="0" lang="en-US" sz="4000" b="1" i="0" u="none" strike="noStrike" kern="1200" cap="none" spc="0" normalizeH="0" baseline="0" noProof="0" dirty="0">
                <a:ln>
                  <a:noFill/>
                </a:ln>
                <a:solidFill>
                  <a:srgbClr val="A8048B"/>
                </a:solidFill>
                <a:effectLst/>
                <a:uLnTx/>
                <a:uFillTx/>
                <a:latin typeface="Arial" pitchFamily="34"/>
                <a:ea typeface="+mn-ea"/>
                <a:cs typeface="Times New Roman" pitchFamily="18"/>
              </a:rPr>
              <a:t>Rural Economy</a:t>
            </a:r>
            <a:endParaRPr lang="en-IE" sz="4000" dirty="0"/>
          </a:p>
        </p:txBody>
      </p:sp>
      <p:grpSp>
        <p:nvGrpSpPr>
          <p:cNvPr id="4" name="Group 3">
            <a:extLst>
              <a:ext uri="{FF2B5EF4-FFF2-40B4-BE49-F238E27FC236}">
                <a16:creationId xmlns:a16="http://schemas.microsoft.com/office/drawing/2014/main" id="{2B3F7936-34E0-4F3E-865F-93B6EEC89B90}"/>
              </a:ext>
            </a:extLst>
          </p:cNvPr>
          <p:cNvGrpSpPr/>
          <p:nvPr/>
        </p:nvGrpSpPr>
        <p:grpSpPr>
          <a:xfrm>
            <a:off x="482046" y="4767509"/>
            <a:ext cx="1933162" cy="1569992"/>
            <a:chOff x="482046" y="4767509"/>
            <a:chExt cx="1933162" cy="1569992"/>
          </a:xfrm>
        </p:grpSpPr>
        <p:sp>
          <p:nvSpPr>
            <p:cNvPr id="10" name="Title 1">
              <a:extLst>
                <a:ext uri="{FF2B5EF4-FFF2-40B4-BE49-F238E27FC236}">
                  <a16:creationId xmlns:a16="http://schemas.microsoft.com/office/drawing/2014/main" id="{9F2EF149-AD27-4661-9811-29D9BD22BA91}"/>
                </a:ext>
              </a:extLst>
            </p:cNvPr>
            <p:cNvSpPr txBox="1">
              <a:spLocks/>
            </p:cNvSpPr>
            <p:nvPr/>
          </p:nvSpPr>
          <p:spPr>
            <a:xfrm>
              <a:off x="482046" y="4767509"/>
              <a:ext cx="1133062" cy="423898"/>
            </a:xfrm>
            <a:prstGeom prst="rect">
              <a:avLst/>
            </a:prstGeom>
            <a:noFill/>
            <a:ln>
              <a:noFill/>
            </a:ln>
          </p:spPr>
          <p:txBody>
            <a:bodyPr vert="horz" wrap="square" lIns="91440" tIns="45720" rIns="91440" bIns="45720" anchor="ctr" anchorCtr="1" compatLnSpc="1">
              <a:normAutofit/>
            </a:bodyPr>
            <a:lst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Calibri Light"/>
                </a:defRPr>
              </a:lvl1pPr>
            </a:lstStyle>
            <a:p>
              <a:r>
                <a:rPr lang="en-IE" sz="2000" b="1" spc="-15" dirty="0">
                  <a:solidFill>
                    <a:srgbClr val="A8048B"/>
                  </a:solidFill>
                  <a:latin typeface="Arial" pitchFamily="34"/>
                  <a:cs typeface="Times New Roman" pitchFamily="18"/>
                </a:rPr>
                <a:t>Equine</a:t>
              </a:r>
              <a:endParaRPr lang="en-IE" sz="2000" dirty="0">
                <a:solidFill>
                  <a:srgbClr val="A8048B"/>
                </a:solidFill>
              </a:endParaRPr>
            </a:p>
          </p:txBody>
        </p:sp>
        <p:sp>
          <p:nvSpPr>
            <p:cNvPr id="16" name="Rectangle 15">
              <a:extLst>
                <a:ext uri="{FF2B5EF4-FFF2-40B4-BE49-F238E27FC236}">
                  <a16:creationId xmlns:a16="http://schemas.microsoft.com/office/drawing/2014/main" id="{D78A79D3-2431-45C1-B369-2A3A50450673}"/>
                </a:ext>
              </a:extLst>
            </p:cNvPr>
            <p:cNvSpPr/>
            <p:nvPr/>
          </p:nvSpPr>
          <p:spPr>
            <a:xfrm>
              <a:off x="555739" y="5192464"/>
              <a:ext cx="1859469" cy="1145037"/>
            </a:xfrm>
            <a:prstGeom prst="rect">
              <a:avLst/>
            </a:prstGeom>
            <a:solidFill>
              <a:schemeClr val="bg1">
                <a:lumMod val="95000"/>
              </a:schemeClr>
            </a:solidFill>
            <a:ln>
              <a:solidFill>
                <a:srgbClr val="8625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7" name="Graphic 6" descr="Horse with solid fill">
              <a:extLst>
                <a:ext uri="{FF2B5EF4-FFF2-40B4-BE49-F238E27FC236}">
                  <a16:creationId xmlns:a16="http://schemas.microsoft.com/office/drawing/2014/main" id="{25B26B4A-2CFF-413E-A446-8396FCD0FF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1062" y="5260571"/>
              <a:ext cx="1008821" cy="1008821"/>
            </a:xfrm>
            <a:prstGeom prst="rect">
              <a:avLst/>
            </a:prstGeom>
          </p:spPr>
        </p:pic>
      </p:grpSp>
      <p:sp>
        <p:nvSpPr>
          <p:cNvPr id="17" name="Rectangle 16">
            <a:extLst>
              <a:ext uri="{FF2B5EF4-FFF2-40B4-BE49-F238E27FC236}">
                <a16:creationId xmlns:a16="http://schemas.microsoft.com/office/drawing/2014/main" id="{D17FAF40-BA4C-4458-B280-B2CA764C9543}"/>
              </a:ext>
            </a:extLst>
          </p:cNvPr>
          <p:cNvSpPr/>
          <p:nvPr/>
        </p:nvSpPr>
        <p:spPr>
          <a:xfrm>
            <a:off x="555739" y="3549188"/>
            <a:ext cx="1859469" cy="1145037"/>
          </a:xfrm>
          <a:prstGeom prst="rect">
            <a:avLst/>
          </a:prstGeom>
          <a:solidFill>
            <a:schemeClr val="bg1">
              <a:lumMod val="95000"/>
            </a:schemeClr>
          </a:solidFill>
          <a:ln>
            <a:solidFill>
              <a:srgbClr val="8625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20" name="Graphic 19" descr="Crops outline">
            <a:extLst>
              <a:ext uri="{FF2B5EF4-FFF2-40B4-BE49-F238E27FC236}">
                <a16:creationId xmlns:a16="http://schemas.microsoft.com/office/drawing/2014/main" id="{15EAD8CE-0C1C-40C4-BEC6-4B19F9ABE4C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1062" y="3651007"/>
            <a:ext cx="1008821" cy="1008821"/>
          </a:xfrm>
          <a:prstGeom prst="rect">
            <a:avLst/>
          </a:prstGeom>
        </p:spPr>
      </p:pic>
      <p:grpSp>
        <p:nvGrpSpPr>
          <p:cNvPr id="2" name="Group 1">
            <a:extLst>
              <a:ext uri="{FF2B5EF4-FFF2-40B4-BE49-F238E27FC236}">
                <a16:creationId xmlns:a16="http://schemas.microsoft.com/office/drawing/2014/main" id="{7927F144-46C3-4929-8ECB-2C22B7045B43}"/>
              </a:ext>
            </a:extLst>
          </p:cNvPr>
          <p:cNvGrpSpPr/>
          <p:nvPr/>
        </p:nvGrpSpPr>
        <p:grpSpPr>
          <a:xfrm>
            <a:off x="319958" y="1512057"/>
            <a:ext cx="2590299" cy="1538436"/>
            <a:chOff x="319958" y="1512057"/>
            <a:chExt cx="2590299" cy="1538436"/>
          </a:xfrm>
        </p:grpSpPr>
        <p:sp>
          <p:nvSpPr>
            <p:cNvPr id="8" name="TextBox 7">
              <a:extLst>
                <a:ext uri="{FF2B5EF4-FFF2-40B4-BE49-F238E27FC236}">
                  <a16:creationId xmlns:a16="http://schemas.microsoft.com/office/drawing/2014/main" id="{653286EE-372E-4900-949A-CEB626753725}"/>
                </a:ext>
              </a:extLst>
            </p:cNvPr>
            <p:cNvSpPr txBox="1"/>
            <p:nvPr/>
          </p:nvSpPr>
          <p:spPr>
            <a:xfrm>
              <a:off x="319958" y="1512057"/>
              <a:ext cx="2590299" cy="338554"/>
            </a:xfrm>
            <a:prstGeom prst="rect">
              <a:avLst/>
            </a:prstGeom>
            <a:noFill/>
          </p:spPr>
          <p:txBody>
            <a:bodyPr wrap="square">
              <a:spAutoFit/>
            </a:bodyPr>
            <a:lstStyle/>
            <a:p>
              <a:pPr marL="0" marR="0" lvl="0" indent="0" algn="l" defTabSz="914400" rtl="0" eaLnBrk="1" fontAlgn="auto" latinLnBrk="0" hangingPunct="1">
                <a:lnSpc>
                  <a:spcPct val="80000"/>
                </a:lnSpc>
                <a:spcBef>
                  <a:spcPts val="1000"/>
                </a:spcBef>
                <a:spcAft>
                  <a:spcPts val="0"/>
                </a:spcAft>
                <a:buClrTx/>
                <a:buSzPct val="100000"/>
                <a:buFont typeface="Arial" pitchFamily="34"/>
                <a:buNone/>
                <a:tabLst/>
                <a:defRPr/>
              </a:pPr>
              <a:r>
                <a:rPr kumimoji="0" lang="en-IE" sz="2000" b="1" i="0" u="none" strike="noStrike" kern="1200" cap="none" spc="0" normalizeH="0" baseline="0" noProof="0" dirty="0">
                  <a:ln>
                    <a:noFill/>
                  </a:ln>
                  <a:solidFill>
                    <a:srgbClr val="A8048B"/>
                  </a:solidFill>
                  <a:effectLst/>
                  <a:uLnTx/>
                  <a:uFillTx/>
                  <a:latin typeface="Arial" pitchFamily="34"/>
                  <a:cs typeface="Arial" pitchFamily="34"/>
                </a:rPr>
                <a:t>Agri – Food Sector</a:t>
              </a:r>
              <a:endParaRPr kumimoji="0" lang="en-IE" sz="2000" b="0" i="0" u="none" strike="noStrike" kern="1200" cap="none" spc="0" normalizeH="0" baseline="0" noProof="0" dirty="0">
                <a:ln>
                  <a:noFill/>
                </a:ln>
                <a:solidFill>
                  <a:srgbClr val="A8048B"/>
                </a:solidFill>
                <a:effectLst/>
                <a:uLnTx/>
                <a:uFillTx/>
                <a:latin typeface="Arial" pitchFamily="34"/>
                <a:cs typeface="Arial" pitchFamily="34"/>
              </a:endParaRPr>
            </a:p>
          </p:txBody>
        </p:sp>
        <p:sp>
          <p:nvSpPr>
            <p:cNvPr id="18" name="Rectangle 17">
              <a:extLst>
                <a:ext uri="{FF2B5EF4-FFF2-40B4-BE49-F238E27FC236}">
                  <a16:creationId xmlns:a16="http://schemas.microsoft.com/office/drawing/2014/main" id="{E83D945B-7343-4532-A9FA-115E763C1F64}"/>
                </a:ext>
              </a:extLst>
            </p:cNvPr>
            <p:cNvSpPr/>
            <p:nvPr/>
          </p:nvSpPr>
          <p:spPr>
            <a:xfrm>
              <a:off x="555740" y="1905456"/>
              <a:ext cx="1859469" cy="1145037"/>
            </a:xfrm>
            <a:prstGeom prst="rect">
              <a:avLst/>
            </a:prstGeom>
            <a:solidFill>
              <a:schemeClr val="bg1">
                <a:lumMod val="95000"/>
              </a:schemeClr>
            </a:solidFill>
            <a:ln>
              <a:solidFill>
                <a:srgbClr val="8625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22" name="Graphic 21" descr="Grocery bag outline">
              <a:extLst>
                <a:ext uri="{FF2B5EF4-FFF2-40B4-BE49-F238E27FC236}">
                  <a16:creationId xmlns:a16="http://schemas.microsoft.com/office/drawing/2014/main" id="{9C59B93E-CB15-4557-BECF-B4E954EC515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05481" y="2015221"/>
              <a:ext cx="984402" cy="984402"/>
            </a:xfrm>
            <a:prstGeom prst="rect">
              <a:avLst/>
            </a:prstGeom>
          </p:spPr>
        </p:pic>
      </p:grpSp>
    </p:spTree>
    <p:extLst>
      <p:ext uri="{BB962C8B-B14F-4D97-AF65-F5344CB8AC3E}">
        <p14:creationId xmlns:p14="http://schemas.microsoft.com/office/powerpoint/2010/main" val="519616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58999"/>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58999"/>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58999"/>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58999"/>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58999"/>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58999"/>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58999"/>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58999"/>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58999"/>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1" grpId="0"/>
      <p:bldP spid="12" grpId="0"/>
      <p:bldP spid="13" grpId="0"/>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7EED58F-4CDF-4F44-8678-BF1A337CEEA3}"/>
              </a:ext>
            </a:extLst>
          </p:cNvPr>
          <p:cNvSpPr txBox="1">
            <a:spLocks/>
          </p:cNvSpPr>
          <p:nvPr/>
        </p:nvSpPr>
        <p:spPr>
          <a:xfrm>
            <a:off x="629727" y="-42115"/>
            <a:ext cx="10515600" cy="900655"/>
          </a:xfrm>
          <a:prstGeom prst="rect">
            <a:avLst/>
          </a:prstGeom>
          <a:noFill/>
          <a:ln>
            <a:noFill/>
          </a:ln>
        </p:spPr>
        <p:txBody>
          <a:bodyPr vert="horz" wrap="square" lIns="91440" tIns="45720" rIns="91440" bIns="45720" anchor="ctr" anchorCtr="0" compatLnSpc="1">
            <a:normAutofit/>
          </a:bodyPr>
          <a:lst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Calibri Light"/>
              </a:defRPr>
            </a:lvl1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A8048B"/>
                </a:solidFill>
                <a:effectLst/>
                <a:uLnTx/>
                <a:uFillTx/>
                <a:latin typeface="Arial" pitchFamily="34"/>
                <a:ea typeface="+mn-ea"/>
                <a:cs typeface="Times New Roman" pitchFamily="18"/>
              </a:rPr>
              <a:t>Rural Economy</a:t>
            </a:r>
            <a:endParaRPr kumimoji="0" lang="en-US" sz="2800" b="0" i="0" u="none" strike="noStrike" kern="1200" cap="none" spc="0" normalizeH="0" baseline="0" noProof="0" dirty="0">
              <a:ln>
                <a:noFill/>
              </a:ln>
              <a:solidFill>
                <a:srgbClr val="A8048B"/>
              </a:solidFill>
              <a:effectLst/>
              <a:uLnTx/>
              <a:uFillTx/>
              <a:latin typeface="Calibri Light"/>
              <a:ea typeface="+mn-ea"/>
              <a:cs typeface="+mn-cs"/>
            </a:endParaRPr>
          </a:p>
        </p:txBody>
      </p:sp>
      <p:sp>
        <p:nvSpPr>
          <p:cNvPr id="11" name="Title 1">
            <a:extLst>
              <a:ext uri="{FF2B5EF4-FFF2-40B4-BE49-F238E27FC236}">
                <a16:creationId xmlns:a16="http://schemas.microsoft.com/office/drawing/2014/main" id="{E620C2F6-44E9-4A0F-BAE6-02CB88FB134E}"/>
              </a:ext>
            </a:extLst>
          </p:cNvPr>
          <p:cNvSpPr txBox="1">
            <a:spLocks/>
          </p:cNvSpPr>
          <p:nvPr/>
        </p:nvSpPr>
        <p:spPr>
          <a:xfrm>
            <a:off x="9715630" y="1864129"/>
            <a:ext cx="1783847" cy="442182"/>
          </a:xfrm>
          <a:prstGeom prst="rect">
            <a:avLst/>
          </a:prstGeom>
          <a:noFill/>
          <a:ln>
            <a:noFill/>
          </a:ln>
        </p:spPr>
        <p:txBody>
          <a:bodyPr vert="horz" wrap="square" lIns="91440" tIns="45720" rIns="91440" bIns="45720" anchor="ctr" anchorCtr="1" compatLnSpc="1">
            <a:normAutofit/>
          </a:bodyPr>
          <a:lst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Calibri Light"/>
              </a:defRPr>
            </a:lvl1pPr>
          </a:lstStyle>
          <a:p>
            <a:pPr marL="0" marR="0" lvl="0" indent="0" defTabSz="914400" rtl="0" eaLnBrk="1" fontAlgn="auto" latinLnBrk="0" hangingPunct="1">
              <a:lnSpc>
                <a:spcPct val="90000"/>
              </a:lnSpc>
              <a:spcBef>
                <a:spcPts val="0"/>
              </a:spcBef>
              <a:spcAft>
                <a:spcPts val="0"/>
              </a:spcAft>
              <a:buClrTx/>
              <a:buSzTx/>
              <a:buFontTx/>
              <a:buNone/>
              <a:tabLst/>
              <a:defRPr/>
            </a:pPr>
            <a:r>
              <a:rPr kumimoji="0" lang="en-IE" sz="2000" b="1" i="0" u="none" strike="noStrike" kern="1200" cap="none" spc="0" normalizeH="0" baseline="0" noProof="0" dirty="0">
                <a:ln>
                  <a:noFill/>
                </a:ln>
                <a:solidFill>
                  <a:srgbClr val="A8048B"/>
                </a:solidFill>
                <a:effectLst/>
                <a:uLnTx/>
                <a:uFillTx/>
                <a:latin typeface="Arial" pitchFamily="34"/>
                <a:ea typeface="+mn-ea"/>
                <a:cs typeface="Arial" pitchFamily="34"/>
              </a:rPr>
              <a:t>Horticulture</a:t>
            </a:r>
            <a:endParaRPr kumimoji="0" lang="en-IE" sz="2000" b="0" i="0" u="none" strike="noStrike" kern="1200" cap="none" spc="0" normalizeH="0" baseline="0" noProof="0" dirty="0">
              <a:ln>
                <a:noFill/>
              </a:ln>
              <a:solidFill>
                <a:srgbClr val="4472C4"/>
              </a:solidFill>
              <a:effectLst/>
              <a:uLnTx/>
              <a:uFillTx/>
              <a:latin typeface="Arial" pitchFamily="34"/>
              <a:ea typeface="+mn-ea"/>
              <a:cs typeface="Arial" pitchFamily="34"/>
            </a:endParaRPr>
          </a:p>
        </p:txBody>
      </p:sp>
      <p:sp>
        <p:nvSpPr>
          <p:cNvPr id="12" name="Title 1">
            <a:extLst>
              <a:ext uri="{FF2B5EF4-FFF2-40B4-BE49-F238E27FC236}">
                <a16:creationId xmlns:a16="http://schemas.microsoft.com/office/drawing/2014/main" id="{D4DEFF20-285F-41E8-B1D4-AC257F7613E4}"/>
              </a:ext>
            </a:extLst>
          </p:cNvPr>
          <p:cNvSpPr txBox="1">
            <a:spLocks noGrp="1"/>
          </p:cNvSpPr>
          <p:nvPr>
            <p:ph type="title"/>
          </p:nvPr>
        </p:nvSpPr>
        <p:spPr>
          <a:xfrm>
            <a:off x="6344394" y="1890420"/>
            <a:ext cx="2504661" cy="464488"/>
          </a:xfrm>
        </p:spPr>
        <p:txBody>
          <a:bodyPr anchorCtr="1">
            <a:noAutofit/>
          </a:bodyPr>
          <a:lstStyle/>
          <a:p>
            <a:pPr lvl="0"/>
            <a:r>
              <a:rPr lang="en-IE" sz="2000" b="1" dirty="0">
                <a:solidFill>
                  <a:srgbClr val="A8048B"/>
                </a:solidFill>
                <a:latin typeface="Arial" pitchFamily="34"/>
                <a:cs typeface="Times New Roman" pitchFamily="18"/>
              </a:rPr>
              <a:t>Bogs &amp; Peatlands</a:t>
            </a:r>
            <a:endParaRPr lang="en-IE" sz="2000" dirty="0">
              <a:solidFill>
                <a:srgbClr val="A8048B"/>
              </a:solidFill>
            </a:endParaRPr>
          </a:p>
        </p:txBody>
      </p:sp>
      <p:sp>
        <p:nvSpPr>
          <p:cNvPr id="13" name="Title 1">
            <a:extLst>
              <a:ext uri="{FF2B5EF4-FFF2-40B4-BE49-F238E27FC236}">
                <a16:creationId xmlns:a16="http://schemas.microsoft.com/office/drawing/2014/main" id="{59B95F9E-E8C7-4231-9B56-458DD2E588DA}"/>
              </a:ext>
            </a:extLst>
          </p:cNvPr>
          <p:cNvSpPr txBox="1">
            <a:spLocks/>
          </p:cNvSpPr>
          <p:nvPr/>
        </p:nvSpPr>
        <p:spPr>
          <a:xfrm>
            <a:off x="223958" y="1770271"/>
            <a:ext cx="2882605" cy="457725"/>
          </a:xfrm>
          <a:prstGeom prst="rect">
            <a:avLst/>
          </a:prstGeom>
          <a:noFill/>
          <a:ln>
            <a:noFill/>
          </a:ln>
        </p:spPr>
        <p:txBody>
          <a:bodyPr vert="horz" wrap="square" lIns="91440" tIns="45720" rIns="91440" bIns="45720" anchor="ctr" anchorCtr="1" compatLnSpc="1">
            <a:noAutofit/>
          </a:bodyPr>
          <a:lst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Calibri Light"/>
              </a:defRPr>
            </a:lvl1pPr>
          </a:lstStyle>
          <a:p>
            <a:r>
              <a:rPr lang="en-IE" sz="2000" b="1" dirty="0">
                <a:solidFill>
                  <a:srgbClr val="A8048B"/>
                </a:solidFill>
                <a:latin typeface="Arial" pitchFamily="34"/>
                <a:cs typeface="Times New Roman" pitchFamily="18"/>
              </a:rPr>
              <a:t>Mineral Resources &amp; Extractive Industry</a:t>
            </a:r>
            <a:endParaRPr lang="en-IE" sz="2000" dirty="0">
              <a:solidFill>
                <a:srgbClr val="A8048B"/>
              </a:solidFill>
            </a:endParaRPr>
          </a:p>
        </p:txBody>
      </p:sp>
      <p:sp>
        <p:nvSpPr>
          <p:cNvPr id="8" name="TextBox 7">
            <a:extLst>
              <a:ext uri="{FF2B5EF4-FFF2-40B4-BE49-F238E27FC236}">
                <a16:creationId xmlns:a16="http://schemas.microsoft.com/office/drawing/2014/main" id="{53555F1E-87E4-49F6-AB4F-267452E0377C}"/>
              </a:ext>
            </a:extLst>
          </p:cNvPr>
          <p:cNvSpPr txBox="1"/>
          <p:nvPr/>
        </p:nvSpPr>
        <p:spPr>
          <a:xfrm>
            <a:off x="9173419" y="3411853"/>
            <a:ext cx="2868271" cy="1477328"/>
          </a:xfrm>
          <a:prstGeom prst="rect">
            <a:avLst/>
          </a:prstGeom>
          <a:solidFill>
            <a:srgbClr val="862599">
              <a:alpha val="8000"/>
            </a:srgbClr>
          </a:solidFill>
          <a:ln>
            <a:noFill/>
          </a:ln>
        </p:spPr>
        <p:txBody>
          <a:bodyPr wrap="square">
            <a:spAutoFit/>
          </a:bodyPr>
          <a:lstStyle/>
          <a:p>
            <a:pPr algn="ctr"/>
            <a:r>
              <a:rPr kumimoji="0" lang="en-IE" b="0" i="0" u="none" strike="noStrike" kern="1200" cap="none" spc="0" normalizeH="0" baseline="0" noProof="0" dirty="0">
                <a:ln>
                  <a:noFill/>
                </a:ln>
                <a:solidFill>
                  <a:srgbClr val="000000"/>
                </a:solidFill>
                <a:effectLst/>
                <a:uLnTx/>
                <a:uFillTx/>
                <a:latin typeface="Arial" pitchFamily="34"/>
                <a:cs typeface="Times New Roman" pitchFamily="18"/>
              </a:rPr>
              <a:t>Encourage the development of </a:t>
            </a:r>
            <a:r>
              <a:rPr kumimoji="0" lang="en-IE" b="1" i="1" u="none" strike="noStrike" kern="1200" cap="none" spc="0" normalizeH="0" baseline="0" noProof="0" dirty="0">
                <a:ln>
                  <a:noFill/>
                </a:ln>
                <a:solidFill>
                  <a:srgbClr val="000000"/>
                </a:solidFill>
                <a:effectLst/>
                <a:uLnTx/>
                <a:uFillTx/>
                <a:latin typeface="Arial" pitchFamily="34"/>
                <a:cs typeface="Times New Roman" pitchFamily="18"/>
              </a:rPr>
              <a:t>environmentally sustainable horticultural practices.</a:t>
            </a:r>
            <a:endParaRPr lang="en-IE" b="1" i="1" dirty="0"/>
          </a:p>
        </p:txBody>
      </p:sp>
      <p:sp>
        <p:nvSpPr>
          <p:cNvPr id="10" name="TextBox 9">
            <a:extLst>
              <a:ext uri="{FF2B5EF4-FFF2-40B4-BE49-F238E27FC236}">
                <a16:creationId xmlns:a16="http://schemas.microsoft.com/office/drawing/2014/main" id="{6905E9AB-9EA7-4507-AC05-2E0495E1B823}"/>
              </a:ext>
            </a:extLst>
          </p:cNvPr>
          <p:cNvSpPr txBox="1"/>
          <p:nvPr/>
        </p:nvSpPr>
        <p:spPr>
          <a:xfrm>
            <a:off x="3139093" y="3413372"/>
            <a:ext cx="2882350" cy="2086725"/>
          </a:xfrm>
          <a:prstGeom prst="rect">
            <a:avLst/>
          </a:prstGeom>
          <a:solidFill>
            <a:srgbClr val="862599">
              <a:alpha val="8000"/>
            </a:srgbClr>
          </a:solidFill>
          <a:ln>
            <a:noFill/>
          </a:ln>
        </p:spPr>
        <p:txBody>
          <a:bodyPr wrap="square">
            <a:spAutoFit/>
          </a:bodyPr>
          <a:lstStyle/>
          <a:p>
            <a:pPr marR="0" lvl="0" algn="ctr" defTabSz="914400" rtl="0" eaLnBrk="1" fontAlgn="auto" latinLnBrk="0" hangingPunct="1">
              <a:lnSpc>
                <a:spcPct val="90000"/>
              </a:lnSpc>
              <a:spcBef>
                <a:spcPts val="1000"/>
              </a:spcBef>
              <a:spcAft>
                <a:spcPts val="0"/>
              </a:spcAft>
              <a:buClrTx/>
              <a:buSzPct val="100000"/>
              <a:tabLst/>
              <a:defRPr sz="1800" b="0" i="0" u="none" strike="noStrike" kern="0" cap="none" spc="0" baseline="0">
                <a:solidFill>
                  <a:srgbClr val="000000"/>
                </a:solidFill>
                <a:uFillTx/>
              </a:defRPr>
            </a:pPr>
            <a:r>
              <a:rPr kumimoji="0" lang="en-IE" b="0" i="0" u="none" strike="noStrike" kern="1200" cap="none" spc="0" normalizeH="0" baseline="0" noProof="0" dirty="0">
                <a:ln>
                  <a:noFill/>
                </a:ln>
                <a:solidFill>
                  <a:srgbClr val="000000"/>
                </a:solidFill>
                <a:effectLst/>
                <a:uLnTx/>
                <a:uFillTx/>
                <a:latin typeface="Arial" pitchFamily="34"/>
                <a:ea typeface="+mn-ea"/>
                <a:cs typeface="+mn-cs"/>
              </a:rPr>
              <a:t>Discourage monocultural forestry and </a:t>
            </a:r>
            <a:r>
              <a:rPr kumimoji="0" lang="en-IE" b="1" i="1" u="none" strike="noStrike" kern="1200" cap="none" spc="0" normalizeH="0" baseline="0" noProof="0" dirty="0">
                <a:ln>
                  <a:noFill/>
                </a:ln>
                <a:solidFill>
                  <a:srgbClr val="000000"/>
                </a:solidFill>
                <a:effectLst/>
                <a:uLnTx/>
                <a:uFillTx/>
                <a:latin typeface="Arial" pitchFamily="34"/>
                <a:ea typeface="+mn-ea"/>
                <a:cs typeface="+mn-cs"/>
              </a:rPr>
              <a:t>encourage a greater range of tree species in forestry plantations </a:t>
            </a:r>
            <a:r>
              <a:rPr kumimoji="0" lang="en-IE" b="0" i="0" u="none" strike="noStrike" kern="1200" cap="none" spc="0" normalizeH="0" baseline="0" noProof="0" dirty="0">
                <a:ln>
                  <a:noFill/>
                </a:ln>
                <a:solidFill>
                  <a:srgbClr val="000000"/>
                </a:solidFill>
                <a:effectLst/>
                <a:uLnTx/>
                <a:uFillTx/>
                <a:latin typeface="Arial" pitchFamily="34"/>
                <a:ea typeface="+mn-ea"/>
                <a:cs typeface="+mn-cs"/>
              </a:rPr>
              <a:t>and promote, in particular, more native, deciduous hardwood woodlands. </a:t>
            </a:r>
            <a:endParaRPr kumimoji="0" lang="en-IE" b="0" i="0" u="none" strike="noStrike" kern="1200" cap="none" spc="0" normalizeH="0" baseline="0" noProof="0" dirty="0">
              <a:ln>
                <a:noFill/>
              </a:ln>
              <a:solidFill>
                <a:srgbClr val="000000"/>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C41D49D2-4CF2-4A9E-9716-DEB97C2FEA51}"/>
              </a:ext>
            </a:extLst>
          </p:cNvPr>
          <p:cNvSpPr txBox="1"/>
          <p:nvPr/>
        </p:nvSpPr>
        <p:spPr>
          <a:xfrm>
            <a:off x="6156256" y="3410487"/>
            <a:ext cx="2882350" cy="2308324"/>
          </a:xfrm>
          <a:prstGeom prst="rect">
            <a:avLst/>
          </a:prstGeom>
          <a:solidFill>
            <a:srgbClr val="862599">
              <a:alpha val="8000"/>
            </a:srgbClr>
          </a:solidFill>
          <a:ln cap="flat">
            <a:noFill/>
          </a:ln>
        </p:spPr>
        <p:txBody>
          <a:bodyPr vert="horz" wrap="square" lIns="91440" tIns="45720" rIns="91440" bIns="45720" anchor="t" anchorCtr="0" compatLnSpc="1">
            <a:spAutoFit/>
          </a:bodyPr>
          <a:lstStyle/>
          <a:p>
            <a:pPr marR="0" lvl="0" algn="ctr" defTabSz="914400" rtl="0" eaLnBrk="1" fontAlgn="auto" latinLnBrk="0" hangingPunct="1">
              <a:lnSpc>
                <a:spcPct val="100000"/>
              </a:lnSpc>
              <a:spcBef>
                <a:spcPts val="0"/>
              </a:spcBef>
              <a:spcAft>
                <a:spcPts val="0"/>
              </a:spcAft>
              <a:buClrTx/>
              <a:buSzPct val="100000"/>
              <a:tabLst/>
              <a:defRPr sz="1800" b="0" i="0" u="none" strike="noStrike" kern="0" cap="none" spc="0" baseline="0">
                <a:solidFill>
                  <a:srgbClr val="000000"/>
                </a:solidFill>
                <a:uFillTx/>
              </a:defRPr>
            </a:pPr>
            <a:r>
              <a:rPr kumimoji="0" lang="en-IE" sz="1800" b="1" i="1" u="none" strike="noStrike" kern="1200" cap="none" spc="0" normalizeH="0" baseline="0" noProof="0" dirty="0">
                <a:ln>
                  <a:noFill/>
                </a:ln>
                <a:solidFill>
                  <a:srgbClr val="000000"/>
                </a:solidFill>
                <a:effectLst/>
                <a:uLnTx/>
                <a:uFillTx/>
                <a:latin typeface="Arial" pitchFamily="34"/>
                <a:ea typeface="+mn-ea"/>
                <a:cs typeface="Times New Roman" pitchFamily="18"/>
              </a:rPr>
              <a:t>Encourage the re-wetting, restoring and/or re-wilding of former cutaway bogs and peatlands</a:t>
            </a:r>
            <a:r>
              <a:rPr kumimoji="0" lang="en-IE" sz="1800" b="0" i="0" u="none" strike="noStrike" kern="1200" cap="none" spc="0" normalizeH="0" baseline="0" noProof="0" dirty="0">
                <a:ln>
                  <a:noFill/>
                </a:ln>
                <a:solidFill>
                  <a:srgbClr val="000000"/>
                </a:solidFill>
                <a:effectLst/>
                <a:uLnTx/>
                <a:uFillTx/>
                <a:latin typeface="Arial" pitchFamily="34"/>
                <a:ea typeface="+mn-ea"/>
                <a:cs typeface="Times New Roman" pitchFamily="18"/>
              </a:rPr>
              <a:t> with an emphasis on promoting biodiversity and carbon sequestration.</a:t>
            </a:r>
            <a:endParaRPr kumimoji="0" lang="en-IE" sz="1800" b="0" i="0" u="none" strike="noStrike" kern="1200" cap="none" spc="0" normalizeH="0" baseline="0" noProof="0" dirty="0">
              <a:ln>
                <a:noFill/>
              </a:ln>
              <a:solidFill>
                <a:srgbClr val="000000"/>
              </a:solidFill>
              <a:effectLst/>
              <a:uLnTx/>
              <a:uFillTx/>
              <a:latin typeface="Calibri" pitchFamily="34"/>
              <a:ea typeface="+mn-ea"/>
              <a:cs typeface="Times New Roman" pitchFamily="18"/>
            </a:endParaRPr>
          </a:p>
        </p:txBody>
      </p:sp>
      <p:sp>
        <p:nvSpPr>
          <p:cNvPr id="15" name="Content Placeholder 2">
            <a:extLst>
              <a:ext uri="{FF2B5EF4-FFF2-40B4-BE49-F238E27FC236}">
                <a16:creationId xmlns:a16="http://schemas.microsoft.com/office/drawing/2014/main" id="{CEF99EAB-7EBD-4D3B-87E9-8A1D7228CBB7}"/>
              </a:ext>
            </a:extLst>
          </p:cNvPr>
          <p:cNvSpPr txBox="1">
            <a:spLocks/>
          </p:cNvSpPr>
          <p:nvPr/>
        </p:nvSpPr>
        <p:spPr>
          <a:xfrm>
            <a:off x="127367" y="3422552"/>
            <a:ext cx="2882350" cy="2519942"/>
          </a:xfrm>
          <a:prstGeom prst="rect">
            <a:avLst/>
          </a:prstGeom>
          <a:solidFill>
            <a:srgbClr val="862599">
              <a:alpha val="8000"/>
            </a:srgbClr>
          </a:solidFill>
          <a:ln>
            <a:noFill/>
          </a:ln>
        </p:spPr>
        <p:txBody>
          <a:bodyPr/>
          <a:lst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80000"/>
              </a:lnSpc>
              <a:buFont typeface="Arial" pitchFamily="34"/>
              <a:buNone/>
            </a:pPr>
            <a:r>
              <a:rPr lang="en-IE" sz="1800" dirty="0">
                <a:latin typeface="Arial" pitchFamily="34"/>
                <a:cs typeface="Times New Roman" pitchFamily="18"/>
              </a:rPr>
              <a:t>The industry can have damaging environmental effects and permission will only be granted where the Council is satisfied that residential and natural amenities will be protected, pollution will be prevented, and aquifers and ground water are safeguarded. </a:t>
            </a:r>
            <a:endParaRPr lang="en-IE" sz="1800" dirty="0">
              <a:latin typeface="Symbol" pitchFamily="18"/>
              <a:cs typeface="Times New Roman" pitchFamily="18"/>
            </a:endParaRPr>
          </a:p>
        </p:txBody>
      </p:sp>
      <p:sp>
        <p:nvSpPr>
          <p:cNvPr id="16" name="Title 1">
            <a:extLst>
              <a:ext uri="{FF2B5EF4-FFF2-40B4-BE49-F238E27FC236}">
                <a16:creationId xmlns:a16="http://schemas.microsoft.com/office/drawing/2014/main" id="{D53CA118-1CE4-4AAF-823B-05A3CB8896F8}"/>
              </a:ext>
            </a:extLst>
          </p:cNvPr>
          <p:cNvSpPr txBox="1">
            <a:spLocks/>
          </p:cNvSpPr>
          <p:nvPr/>
        </p:nvSpPr>
        <p:spPr>
          <a:xfrm>
            <a:off x="223958" y="998092"/>
            <a:ext cx="5651804" cy="457725"/>
          </a:xfrm>
          <a:prstGeom prst="rect">
            <a:avLst/>
          </a:prstGeom>
          <a:noFill/>
          <a:ln>
            <a:noFill/>
          </a:ln>
        </p:spPr>
        <p:txBody>
          <a:bodyPr vert="horz" wrap="square" lIns="91440" tIns="45720" rIns="91440" bIns="45720" anchor="ctr" anchorCtr="0" compatLnSpc="1">
            <a:normAutofit/>
          </a:bodyPr>
          <a:lst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Calibri Light"/>
              </a:defRPr>
            </a:lvl1pPr>
          </a:lstStyle>
          <a:p>
            <a:r>
              <a:rPr lang="en-US" sz="2400" b="1" i="1" dirty="0">
                <a:solidFill>
                  <a:schemeClr val="tx1">
                    <a:lumMod val="50000"/>
                    <a:lumOff val="50000"/>
                  </a:schemeClr>
                </a:solidFill>
                <a:latin typeface="Arial" pitchFamily="34"/>
                <a:cs typeface="Times New Roman" pitchFamily="18"/>
              </a:rPr>
              <a:t>Specific Industries that are relevant: </a:t>
            </a:r>
          </a:p>
        </p:txBody>
      </p:sp>
      <p:sp>
        <p:nvSpPr>
          <p:cNvPr id="17" name="Title 1">
            <a:extLst>
              <a:ext uri="{FF2B5EF4-FFF2-40B4-BE49-F238E27FC236}">
                <a16:creationId xmlns:a16="http://schemas.microsoft.com/office/drawing/2014/main" id="{48C1B3D1-81EB-4247-83C8-66E0271B5BE2}"/>
              </a:ext>
            </a:extLst>
          </p:cNvPr>
          <p:cNvSpPr txBox="1">
            <a:spLocks/>
          </p:cNvSpPr>
          <p:nvPr/>
        </p:nvSpPr>
        <p:spPr>
          <a:xfrm>
            <a:off x="3944354" y="1865861"/>
            <a:ext cx="1284052" cy="442181"/>
          </a:xfrm>
          <a:prstGeom prst="rect">
            <a:avLst/>
          </a:prstGeom>
          <a:noFill/>
          <a:ln>
            <a:noFill/>
          </a:ln>
        </p:spPr>
        <p:txBody>
          <a:bodyPr vert="horz" wrap="square" lIns="91440" tIns="45720" rIns="91440" bIns="45720" anchor="ctr" anchorCtr="1" compatLnSpc="1">
            <a:normAutofit/>
          </a:bodyPr>
          <a:lst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Calibri Light"/>
              </a:defRPr>
            </a:lvl1pPr>
          </a:lstStyle>
          <a:p>
            <a:pPr marL="0" marR="0" lvl="0" indent="0" defTabSz="914400" rtl="0" eaLnBrk="1" fontAlgn="auto" latinLnBrk="0" hangingPunct="1">
              <a:lnSpc>
                <a:spcPct val="90000"/>
              </a:lnSpc>
              <a:spcBef>
                <a:spcPts val="0"/>
              </a:spcBef>
              <a:spcAft>
                <a:spcPts val="0"/>
              </a:spcAft>
              <a:buClrTx/>
              <a:buSzTx/>
              <a:buFontTx/>
              <a:buNone/>
              <a:tabLst/>
              <a:defRPr/>
            </a:pPr>
            <a:r>
              <a:rPr kumimoji="0" lang="en-IE" sz="2000" b="1" i="0" u="none" strike="noStrike" kern="1200" cap="none" spc="0" normalizeH="0" baseline="0" noProof="0" dirty="0">
                <a:ln>
                  <a:noFill/>
                </a:ln>
                <a:solidFill>
                  <a:srgbClr val="A8048B"/>
                </a:solidFill>
                <a:effectLst/>
                <a:uLnTx/>
                <a:uFillTx/>
                <a:latin typeface="Arial" pitchFamily="34"/>
                <a:ea typeface="+mn-ea"/>
                <a:cs typeface="Arial" pitchFamily="34"/>
              </a:rPr>
              <a:t>Forestry</a:t>
            </a:r>
            <a:endParaRPr kumimoji="0" lang="en-IE" sz="2000" b="0" i="0" u="none" strike="noStrike" kern="1200" cap="none" spc="0" normalizeH="0" baseline="0" noProof="0" dirty="0">
              <a:ln>
                <a:noFill/>
              </a:ln>
              <a:solidFill>
                <a:srgbClr val="4472C4"/>
              </a:solidFill>
              <a:effectLst/>
              <a:uLnTx/>
              <a:uFillTx/>
              <a:latin typeface="Arial" pitchFamily="34"/>
              <a:ea typeface="+mn-ea"/>
              <a:cs typeface="Arial" pitchFamily="34"/>
            </a:endParaRPr>
          </a:p>
        </p:txBody>
      </p:sp>
      <p:grpSp>
        <p:nvGrpSpPr>
          <p:cNvPr id="31" name="Group 30">
            <a:extLst>
              <a:ext uri="{FF2B5EF4-FFF2-40B4-BE49-F238E27FC236}">
                <a16:creationId xmlns:a16="http://schemas.microsoft.com/office/drawing/2014/main" id="{AAA847B6-1840-4A0A-8CAF-2C62E34B4F5B}"/>
              </a:ext>
            </a:extLst>
          </p:cNvPr>
          <p:cNvGrpSpPr/>
          <p:nvPr/>
        </p:nvGrpSpPr>
        <p:grpSpPr>
          <a:xfrm>
            <a:off x="10109986" y="2380030"/>
            <a:ext cx="995136" cy="985683"/>
            <a:chOff x="355905" y="1505514"/>
            <a:chExt cx="995136" cy="985683"/>
          </a:xfrm>
        </p:grpSpPr>
        <p:sp>
          <p:nvSpPr>
            <p:cNvPr id="22" name="Rectangle 21">
              <a:extLst>
                <a:ext uri="{FF2B5EF4-FFF2-40B4-BE49-F238E27FC236}">
                  <a16:creationId xmlns:a16="http://schemas.microsoft.com/office/drawing/2014/main" id="{AA41D552-3A9C-4480-B2AC-34829D84F63F}"/>
                </a:ext>
              </a:extLst>
            </p:cNvPr>
            <p:cNvSpPr/>
            <p:nvPr/>
          </p:nvSpPr>
          <p:spPr>
            <a:xfrm>
              <a:off x="355905" y="1505514"/>
              <a:ext cx="995136" cy="958104"/>
            </a:xfrm>
            <a:prstGeom prst="rect">
              <a:avLst/>
            </a:prstGeom>
            <a:solidFill>
              <a:schemeClr val="bg1">
                <a:lumMod val="95000"/>
              </a:schemeClr>
            </a:solidFill>
            <a:ln>
              <a:solidFill>
                <a:srgbClr val="8625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7" name="Graphic 6" descr="Watering Plant with solid fill">
              <a:extLst>
                <a:ext uri="{FF2B5EF4-FFF2-40B4-BE49-F238E27FC236}">
                  <a16:creationId xmlns:a16="http://schemas.microsoft.com/office/drawing/2014/main" id="{0E5B85D4-5B5E-4852-BBFF-39CE0AA1323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6273" y="1576797"/>
              <a:ext cx="914400" cy="914400"/>
            </a:xfrm>
            <a:prstGeom prst="rect">
              <a:avLst/>
            </a:prstGeom>
          </p:spPr>
        </p:pic>
      </p:grpSp>
      <p:grpSp>
        <p:nvGrpSpPr>
          <p:cNvPr id="32" name="Group 31">
            <a:extLst>
              <a:ext uri="{FF2B5EF4-FFF2-40B4-BE49-F238E27FC236}">
                <a16:creationId xmlns:a16="http://schemas.microsoft.com/office/drawing/2014/main" id="{FAC724BB-382B-4FB9-8F8E-71A0CE22CE3A}"/>
              </a:ext>
            </a:extLst>
          </p:cNvPr>
          <p:cNvGrpSpPr/>
          <p:nvPr/>
        </p:nvGrpSpPr>
        <p:grpSpPr>
          <a:xfrm>
            <a:off x="4059630" y="2363692"/>
            <a:ext cx="1049680" cy="1049680"/>
            <a:chOff x="333799" y="2887799"/>
            <a:chExt cx="1049680" cy="1049680"/>
          </a:xfrm>
        </p:grpSpPr>
        <p:sp>
          <p:nvSpPr>
            <p:cNvPr id="23" name="Rectangle 22">
              <a:extLst>
                <a:ext uri="{FF2B5EF4-FFF2-40B4-BE49-F238E27FC236}">
                  <a16:creationId xmlns:a16="http://schemas.microsoft.com/office/drawing/2014/main" id="{89D4ADA3-FF0A-42CA-B458-8A60B33BA654}"/>
                </a:ext>
              </a:extLst>
            </p:cNvPr>
            <p:cNvSpPr/>
            <p:nvPr/>
          </p:nvSpPr>
          <p:spPr>
            <a:xfrm>
              <a:off x="355905" y="2890817"/>
              <a:ext cx="995136" cy="958104"/>
            </a:xfrm>
            <a:prstGeom prst="rect">
              <a:avLst/>
            </a:prstGeom>
            <a:solidFill>
              <a:schemeClr val="bg1">
                <a:lumMod val="95000"/>
              </a:schemeClr>
            </a:solidFill>
            <a:ln>
              <a:solidFill>
                <a:srgbClr val="8625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26" name="Graphic 25" descr="Forest scene with solid fill">
              <a:extLst>
                <a:ext uri="{FF2B5EF4-FFF2-40B4-BE49-F238E27FC236}">
                  <a16:creationId xmlns:a16="http://schemas.microsoft.com/office/drawing/2014/main" id="{73677A47-871D-4350-BDD2-2DE9AEDA33D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3799" y="2887799"/>
              <a:ext cx="1049680" cy="1049680"/>
            </a:xfrm>
            <a:prstGeom prst="rect">
              <a:avLst/>
            </a:prstGeom>
          </p:spPr>
        </p:pic>
      </p:grpSp>
      <p:grpSp>
        <p:nvGrpSpPr>
          <p:cNvPr id="33" name="Group 32">
            <a:extLst>
              <a:ext uri="{FF2B5EF4-FFF2-40B4-BE49-F238E27FC236}">
                <a16:creationId xmlns:a16="http://schemas.microsoft.com/office/drawing/2014/main" id="{C2D350BC-4AC9-4637-A7A0-37FCB5CBA147}"/>
              </a:ext>
            </a:extLst>
          </p:cNvPr>
          <p:cNvGrpSpPr/>
          <p:nvPr/>
        </p:nvGrpSpPr>
        <p:grpSpPr>
          <a:xfrm>
            <a:off x="7104361" y="2363692"/>
            <a:ext cx="984729" cy="1020290"/>
            <a:chOff x="366312" y="4300263"/>
            <a:chExt cx="984729" cy="1020290"/>
          </a:xfrm>
        </p:grpSpPr>
        <p:sp>
          <p:nvSpPr>
            <p:cNvPr id="24" name="Rectangle 23">
              <a:extLst>
                <a:ext uri="{FF2B5EF4-FFF2-40B4-BE49-F238E27FC236}">
                  <a16:creationId xmlns:a16="http://schemas.microsoft.com/office/drawing/2014/main" id="{F3C8D72E-68E7-4149-B33B-024AC9030508}"/>
                </a:ext>
              </a:extLst>
            </p:cNvPr>
            <p:cNvSpPr/>
            <p:nvPr/>
          </p:nvSpPr>
          <p:spPr>
            <a:xfrm>
              <a:off x="366312" y="4300263"/>
              <a:ext cx="984729" cy="958104"/>
            </a:xfrm>
            <a:prstGeom prst="rect">
              <a:avLst/>
            </a:prstGeom>
            <a:solidFill>
              <a:schemeClr val="bg1">
                <a:lumMod val="95000"/>
              </a:schemeClr>
            </a:solidFill>
            <a:ln>
              <a:solidFill>
                <a:srgbClr val="8625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30" name="Graphic 29" descr="Agriculture with solid fill">
              <a:extLst>
                <a:ext uri="{FF2B5EF4-FFF2-40B4-BE49-F238E27FC236}">
                  <a16:creationId xmlns:a16="http://schemas.microsoft.com/office/drawing/2014/main" id="{FF648D15-2C1C-4237-8678-7EEFE3DF21C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6312" y="4335824"/>
              <a:ext cx="984729" cy="984729"/>
            </a:xfrm>
            <a:prstGeom prst="rect">
              <a:avLst/>
            </a:prstGeom>
          </p:spPr>
        </p:pic>
      </p:grpSp>
      <p:grpSp>
        <p:nvGrpSpPr>
          <p:cNvPr id="36" name="Group 35">
            <a:extLst>
              <a:ext uri="{FF2B5EF4-FFF2-40B4-BE49-F238E27FC236}">
                <a16:creationId xmlns:a16="http://schemas.microsoft.com/office/drawing/2014/main" id="{5ED4E003-861B-4287-AC1D-6C72E3733A1B}"/>
              </a:ext>
            </a:extLst>
          </p:cNvPr>
          <p:cNvGrpSpPr/>
          <p:nvPr/>
        </p:nvGrpSpPr>
        <p:grpSpPr>
          <a:xfrm>
            <a:off x="1154660" y="2393820"/>
            <a:ext cx="991241" cy="1028731"/>
            <a:chOff x="366312" y="5716092"/>
            <a:chExt cx="991241" cy="1028731"/>
          </a:xfrm>
        </p:grpSpPr>
        <p:sp>
          <p:nvSpPr>
            <p:cNvPr id="25" name="Rectangle 24">
              <a:extLst>
                <a:ext uri="{FF2B5EF4-FFF2-40B4-BE49-F238E27FC236}">
                  <a16:creationId xmlns:a16="http://schemas.microsoft.com/office/drawing/2014/main" id="{F6B5E3C3-175D-4BAB-8C7B-9CB5160A9C8E}"/>
                </a:ext>
              </a:extLst>
            </p:cNvPr>
            <p:cNvSpPr/>
            <p:nvPr/>
          </p:nvSpPr>
          <p:spPr>
            <a:xfrm>
              <a:off x="366312" y="5716092"/>
              <a:ext cx="984729" cy="958104"/>
            </a:xfrm>
            <a:prstGeom prst="rect">
              <a:avLst/>
            </a:prstGeom>
            <a:solidFill>
              <a:schemeClr val="bg1">
                <a:lumMod val="95000"/>
              </a:schemeClr>
            </a:solidFill>
            <a:ln>
              <a:solidFill>
                <a:srgbClr val="8625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35" name="Graphic 34" descr="Labor with solid fill">
              <a:extLst>
                <a:ext uri="{FF2B5EF4-FFF2-40B4-BE49-F238E27FC236}">
                  <a16:creationId xmlns:a16="http://schemas.microsoft.com/office/drawing/2014/main" id="{3D2BC7E0-284E-484B-94E7-5C45754D0C7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96273" y="5783543"/>
              <a:ext cx="961280" cy="961280"/>
            </a:xfrm>
            <a:prstGeom prst="rect">
              <a:avLst/>
            </a:prstGeom>
          </p:spPr>
        </p:pic>
      </p:grpSp>
      <p:pic>
        <p:nvPicPr>
          <p:cNvPr id="27" name="Picture 3" descr="A picture containing map&#10;&#10;Description automatically generated">
            <a:extLst>
              <a:ext uri="{FF2B5EF4-FFF2-40B4-BE49-F238E27FC236}">
                <a16:creationId xmlns:a16="http://schemas.microsoft.com/office/drawing/2014/main" id="{2646B6F1-489A-4A3F-8C7E-6C7DEA3CEFE0}"/>
              </a:ext>
            </a:extLst>
          </p:cNvPr>
          <p:cNvPicPr>
            <a:picLocks noChangeAspect="1"/>
          </p:cNvPicPr>
          <p:nvPr/>
        </p:nvPicPr>
        <p:blipFill>
          <a:blip r:embed="rId11"/>
          <a:srcRect l="19308" r="16420"/>
          <a:stretch>
            <a:fillRect/>
          </a:stretch>
        </p:blipFill>
        <p:spPr>
          <a:xfrm>
            <a:off x="11264326" y="5414657"/>
            <a:ext cx="927679" cy="1443342"/>
          </a:xfrm>
          <a:prstGeom prst="rect">
            <a:avLst/>
          </a:prstGeom>
          <a:noFill/>
          <a:ln cap="flat">
            <a:noFill/>
          </a:ln>
        </p:spPr>
      </p:pic>
    </p:spTree>
    <p:extLst>
      <p:ext uri="{BB962C8B-B14F-4D97-AF65-F5344CB8AC3E}">
        <p14:creationId xmlns:p14="http://schemas.microsoft.com/office/powerpoint/2010/main" val="393212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58999"/>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58999"/>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58999"/>
                                          </p:stCondLst>
                                        </p:cTn>
                                        <p:tgtEl>
                                          <p:spTgt spid="3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58999"/>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58999"/>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58999"/>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58999"/>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58999"/>
                                          </p:stCondLst>
                                        </p:cTn>
                                        <p:tgtEl>
                                          <p:spTgt spid="1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58999"/>
                                          </p:stCondLst>
                                        </p:cTn>
                                        <p:tgtEl>
                                          <p:spTgt spid="3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58999"/>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58999"/>
                                          </p:stCondLst>
                                        </p:cTn>
                                        <p:tgtEl>
                                          <p:spTgt spid="1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58999"/>
                                          </p:stCondLst>
                                        </p:cTn>
                                        <p:tgtEl>
                                          <p:spTgt spid="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5899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8" grpId="0" animBg="1"/>
      <p:bldP spid="10" grpId="0" animBg="1"/>
      <p:bldP spid="14" grpId="0" animBg="1"/>
      <p:bldP spid="15" grpId="0" animBg="1"/>
      <p:bldP spid="16" grpId="0"/>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1334A2DF-914C-4C2B-889B-44AAD25B437A}"/>
              </a:ext>
            </a:extLst>
          </p:cNvPr>
          <p:cNvSpPr>
            <a:spLocks noGrp="1"/>
          </p:cNvSpPr>
          <p:nvPr>
            <p:ph idx="1"/>
          </p:nvPr>
        </p:nvSpPr>
        <p:spPr>
          <a:xfrm>
            <a:off x="841248" y="4624330"/>
            <a:ext cx="3976496" cy="1521620"/>
          </a:xfrm>
        </p:spPr>
        <p:txBody>
          <a:bodyPr vert="horz" lIns="91440" tIns="45720" rIns="91440" bIns="45720" rtlCol="0">
            <a:normAutofit/>
          </a:bodyPr>
          <a:lstStyle/>
          <a:p>
            <a:pPr marL="0" indent="0">
              <a:buNone/>
            </a:pPr>
            <a:r>
              <a:rPr lang="en-US" sz="2400" kern="1200" dirty="0">
                <a:solidFill>
                  <a:schemeClr val="tx1"/>
                </a:solidFill>
                <a:latin typeface="+mn-lt"/>
                <a:ea typeface="+mn-ea"/>
                <a:cs typeface="+mn-cs"/>
              </a:rPr>
              <a:t> </a:t>
            </a:r>
          </a:p>
        </p:txBody>
      </p:sp>
      <p:sp>
        <p:nvSpPr>
          <p:cNvPr id="7" name="TextBox 6">
            <a:extLst>
              <a:ext uri="{FF2B5EF4-FFF2-40B4-BE49-F238E27FC236}">
                <a16:creationId xmlns:a16="http://schemas.microsoft.com/office/drawing/2014/main" id="{C417BCC5-C2BB-4B7C-AE08-FE0586B5DC62}"/>
              </a:ext>
            </a:extLst>
          </p:cNvPr>
          <p:cNvSpPr txBox="1"/>
          <p:nvPr/>
        </p:nvSpPr>
        <p:spPr>
          <a:xfrm>
            <a:off x="1985134" y="175481"/>
            <a:ext cx="8221732" cy="707886"/>
          </a:xfrm>
          <a:prstGeom prst="rect">
            <a:avLst/>
          </a:prstGeom>
          <a:noFill/>
        </p:spPr>
        <p:txBody>
          <a:bodyPr wrap="square">
            <a:spAutoFit/>
          </a:bodyPr>
          <a:lstStyle/>
          <a:p>
            <a:pPr algn="ctr"/>
            <a:r>
              <a:rPr lang="en-US" sz="4000" b="1" dirty="0">
                <a:solidFill>
                  <a:schemeClr val="accent2"/>
                </a:solidFill>
                <a:ea typeface="+mj-ea"/>
                <a:cs typeface="+mj-cs"/>
              </a:rPr>
              <a:t>Heritage, Biodiversity &amp; Open Spaces </a:t>
            </a:r>
          </a:p>
        </p:txBody>
      </p:sp>
      <p:sp>
        <p:nvSpPr>
          <p:cNvPr id="5" name="TextBox 4">
            <a:extLst>
              <a:ext uri="{FF2B5EF4-FFF2-40B4-BE49-F238E27FC236}">
                <a16:creationId xmlns:a16="http://schemas.microsoft.com/office/drawing/2014/main" id="{A73DD94E-5EBB-4A69-81FE-0D5EA1F716E6}"/>
              </a:ext>
            </a:extLst>
          </p:cNvPr>
          <p:cNvSpPr txBox="1"/>
          <p:nvPr/>
        </p:nvSpPr>
        <p:spPr>
          <a:xfrm>
            <a:off x="1354179" y="1566554"/>
            <a:ext cx="3356113"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tx1">
                    <a:lumMod val="50000"/>
                    <a:lumOff val="50000"/>
                  </a:schemeClr>
                </a:solidFill>
                <a:effectLst/>
                <a:uLnTx/>
                <a:uFillTx/>
                <a:ea typeface="+mn-ea"/>
                <a:cs typeface="+mn-cs"/>
              </a:rPr>
              <a:t>Heritage</a:t>
            </a:r>
          </a:p>
        </p:txBody>
      </p:sp>
      <p:sp>
        <p:nvSpPr>
          <p:cNvPr id="8" name="TextBox 7">
            <a:extLst>
              <a:ext uri="{FF2B5EF4-FFF2-40B4-BE49-F238E27FC236}">
                <a16:creationId xmlns:a16="http://schemas.microsoft.com/office/drawing/2014/main" id="{63021308-593B-48B0-89DB-FBE782B02C7D}"/>
              </a:ext>
            </a:extLst>
          </p:cNvPr>
          <p:cNvSpPr txBox="1"/>
          <p:nvPr/>
        </p:nvSpPr>
        <p:spPr>
          <a:xfrm>
            <a:off x="1142187" y="3957816"/>
            <a:ext cx="4113198" cy="1754326"/>
          </a:xfrm>
          <a:prstGeom prst="rect">
            <a:avLst/>
          </a:prstGeom>
          <a:solidFill>
            <a:schemeClr val="bg1"/>
          </a:solidFill>
        </p:spPr>
        <p:txBody>
          <a:bodyPr wrap="square">
            <a:spAutoFit/>
          </a:bodyPr>
          <a:lstStyle/>
          <a:p>
            <a:pPr algn="ctr"/>
            <a:r>
              <a:rPr lang="en-US" dirty="0">
                <a:latin typeface="Arial" panose="020B0604020202020204" pitchFamily="34" charset="0"/>
                <a:cs typeface="Arial" panose="020B0604020202020204" pitchFamily="34" charset="0"/>
              </a:rPr>
              <a:t>Support the State in the </a:t>
            </a:r>
            <a:r>
              <a:rPr lang="en-US" b="1" i="1" dirty="0">
                <a:latin typeface="Arial" panose="020B0604020202020204" pitchFamily="34" charset="0"/>
                <a:cs typeface="Arial" panose="020B0604020202020204" pitchFamily="34" charset="0"/>
              </a:rPr>
              <a:t>nomination process of </a:t>
            </a:r>
            <a:r>
              <a:rPr lang="en-US" b="1" i="1" dirty="0" err="1">
                <a:latin typeface="Arial" panose="020B0604020202020204" pitchFamily="34" charset="0"/>
                <a:cs typeface="Arial" panose="020B0604020202020204" pitchFamily="34" charset="0"/>
              </a:rPr>
              <a:t>Dún</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Ailinne</a:t>
            </a:r>
            <a:r>
              <a:rPr lang="en-US" b="1" i="1" dirty="0">
                <a:latin typeface="Arial" panose="020B0604020202020204" pitchFamily="34" charset="0"/>
                <a:cs typeface="Arial" panose="020B0604020202020204" pitchFamily="34" charset="0"/>
              </a:rPr>
              <a:t> to World Heritage status</a:t>
            </a:r>
            <a:r>
              <a:rPr lang="en-US" dirty="0">
                <a:latin typeface="Arial" panose="020B0604020202020204" pitchFamily="34" charset="0"/>
                <a:cs typeface="Arial" panose="020B0604020202020204" pitchFamily="34" charset="0"/>
              </a:rPr>
              <a:t> as part of an assemblage of Royal and Monastic Sites in co-operation with the relevant Local Authorities.  </a:t>
            </a:r>
          </a:p>
        </p:txBody>
      </p:sp>
      <p:sp>
        <p:nvSpPr>
          <p:cNvPr id="9" name="TextBox 8">
            <a:extLst>
              <a:ext uri="{FF2B5EF4-FFF2-40B4-BE49-F238E27FC236}">
                <a16:creationId xmlns:a16="http://schemas.microsoft.com/office/drawing/2014/main" id="{CFF6B171-E1FB-442B-8891-C8257CF375D4}"/>
              </a:ext>
            </a:extLst>
          </p:cNvPr>
          <p:cNvSpPr txBox="1"/>
          <p:nvPr/>
        </p:nvSpPr>
        <p:spPr>
          <a:xfrm>
            <a:off x="6308375" y="3965842"/>
            <a:ext cx="4907988" cy="1477328"/>
          </a:xfrm>
          <a:prstGeom prst="rect">
            <a:avLst/>
          </a:prstGeom>
          <a:noFill/>
        </p:spPr>
        <p:txBody>
          <a:bodyPr wrap="square">
            <a:spAutoFit/>
          </a:bodyPr>
          <a:lstStyle/>
          <a:p>
            <a:pPr algn="ctr"/>
            <a:r>
              <a:rPr lang="en-US" dirty="0">
                <a:latin typeface="Arial" panose="020B0604020202020204" pitchFamily="34" charset="0"/>
                <a:cs typeface="Arial" panose="020B0604020202020204" pitchFamily="34" charset="0"/>
              </a:rPr>
              <a:t>Require, as part of the Development Management Process, the </a:t>
            </a:r>
            <a:r>
              <a:rPr lang="en-US" b="1" i="1" dirty="0">
                <a:latin typeface="Arial" panose="020B0604020202020204" pitchFamily="34" charset="0"/>
                <a:cs typeface="Arial" panose="020B0604020202020204" pitchFamily="34" charset="0"/>
              </a:rPr>
              <a:t>preparation of Ecological Impact Assessments </a:t>
            </a:r>
            <a:r>
              <a:rPr lang="en-US" dirty="0">
                <a:latin typeface="Arial" panose="020B0604020202020204" pitchFamily="34" charset="0"/>
                <a:cs typeface="Arial" panose="020B0604020202020204" pitchFamily="34" charset="0"/>
              </a:rPr>
              <a:t>that adequately assess the biodiversity resources within proposed development sites.  </a:t>
            </a:r>
          </a:p>
        </p:txBody>
      </p:sp>
      <p:sp>
        <p:nvSpPr>
          <p:cNvPr id="11" name="Title 1">
            <a:extLst>
              <a:ext uri="{FF2B5EF4-FFF2-40B4-BE49-F238E27FC236}">
                <a16:creationId xmlns:a16="http://schemas.microsoft.com/office/drawing/2014/main" id="{012F0165-4AD8-460F-BE10-B746A02B212B}"/>
              </a:ext>
            </a:extLst>
          </p:cNvPr>
          <p:cNvSpPr>
            <a:spLocks noGrp="1"/>
          </p:cNvSpPr>
          <p:nvPr>
            <p:ph type="title"/>
          </p:nvPr>
        </p:nvSpPr>
        <p:spPr>
          <a:xfrm>
            <a:off x="6624431" y="1558529"/>
            <a:ext cx="3899453" cy="829094"/>
          </a:xfrm>
        </p:spPr>
        <p:txBody>
          <a:bodyPr>
            <a:noAutofit/>
          </a:bodyPr>
          <a:lstStyle/>
          <a:p>
            <a:pPr algn="ctr"/>
            <a:br>
              <a:rPr lang="en-US" sz="4000" b="1" dirty="0">
                <a:solidFill>
                  <a:schemeClr val="accent2"/>
                </a:solidFill>
              </a:rPr>
            </a:br>
            <a:r>
              <a:rPr lang="en-US" sz="4000" b="1" dirty="0">
                <a:solidFill>
                  <a:schemeClr val="tx1">
                    <a:lumMod val="50000"/>
                    <a:lumOff val="50000"/>
                  </a:schemeClr>
                </a:solidFill>
                <a:latin typeface="+mn-lt"/>
              </a:rPr>
              <a:t>Biodiversity</a:t>
            </a:r>
            <a:br>
              <a:rPr lang="en-US" sz="4000" b="1" dirty="0">
                <a:solidFill>
                  <a:schemeClr val="accent4"/>
                </a:solidFill>
              </a:rPr>
            </a:br>
            <a:endParaRPr lang="en-IE" sz="4000" b="1" dirty="0">
              <a:solidFill>
                <a:schemeClr val="accent4"/>
              </a:solidFill>
            </a:endParaRPr>
          </a:p>
        </p:txBody>
      </p:sp>
      <p:pic>
        <p:nvPicPr>
          <p:cNvPr id="12" name="Picture 11" descr="Map&#10;&#10;Description automatically generated">
            <a:extLst>
              <a:ext uri="{FF2B5EF4-FFF2-40B4-BE49-F238E27FC236}">
                <a16:creationId xmlns:a16="http://schemas.microsoft.com/office/drawing/2014/main" id="{44CA9435-81BD-40AC-AFA5-A63E1C3AE632}"/>
              </a:ext>
            </a:extLst>
          </p:cNvPr>
          <p:cNvPicPr>
            <a:picLocks noChangeAspect="1"/>
          </p:cNvPicPr>
          <p:nvPr/>
        </p:nvPicPr>
        <p:blipFill rotWithShape="1">
          <a:blip r:embed="rId3"/>
          <a:srcRect l="16290" r="16389"/>
          <a:stretch/>
        </p:blipFill>
        <p:spPr>
          <a:xfrm>
            <a:off x="11049813" y="5336380"/>
            <a:ext cx="1092086" cy="1521620"/>
          </a:xfrm>
          <a:prstGeom prst="rect">
            <a:avLst/>
          </a:prstGeom>
        </p:spPr>
      </p:pic>
      <p:grpSp>
        <p:nvGrpSpPr>
          <p:cNvPr id="17" name="Group 16">
            <a:extLst>
              <a:ext uri="{FF2B5EF4-FFF2-40B4-BE49-F238E27FC236}">
                <a16:creationId xmlns:a16="http://schemas.microsoft.com/office/drawing/2014/main" id="{F2FF2848-E4AB-49A5-9DA2-CE4E6A7A3F6C}"/>
              </a:ext>
            </a:extLst>
          </p:cNvPr>
          <p:cNvGrpSpPr/>
          <p:nvPr/>
        </p:nvGrpSpPr>
        <p:grpSpPr>
          <a:xfrm>
            <a:off x="2373941" y="2387623"/>
            <a:ext cx="1432745" cy="1334921"/>
            <a:chOff x="2373941" y="2387623"/>
            <a:chExt cx="1432745" cy="1334921"/>
          </a:xfrm>
        </p:grpSpPr>
        <p:sp>
          <p:nvSpPr>
            <p:cNvPr id="13" name="Oval 12">
              <a:extLst>
                <a:ext uri="{FF2B5EF4-FFF2-40B4-BE49-F238E27FC236}">
                  <a16:creationId xmlns:a16="http://schemas.microsoft.com/office/drawing/2014/main" id="{A90E8B66-D210-4AB8-8CCF-B01356674737}"/>
                </a:ext>
              </a:extLst>
            </p:cNvPr>
            <p:cNvSpPr/>
            <p:nvPr/>
          </p:nvSpPr>
          <p:spPr>
            <a:xfrm>
              <a:off x="2373941" y="2387623"/>
              <a:ext cx="1432745" cy="1334921"/>
            </a:xfrm>
            <a:prstGeom prst="ellipse">
              <a:avLst/>
            </a:prstGeom>
            <a:solidFill>
              <a:schemeClr val="accent2">
                <a:lumMod val="20000"/>
                <a:lumOff val="80000"/>
                <a:alpha val="44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pic>
          <p:nvPicPr>
            <p:cNvPr id="1026" name="Picture 2">
              <a:extLst>
                <a:ext uri="{FF2B5EF4-FFF2-40B4-BE49-F238E27FC236}">
                  <a16:creationId xmlns:a16="http://schemas.microsoft.com/office/drawing/2014/main" id="{5621E500-4DA4-4511-A3F0-F3954466E481}"/>
                </a:ext>
              </a:extLst>
            </p:cNvPr>
            <p:cNvPicPr>
              <a:picLocks noChangeAspect="1" noChangeArrowheads="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585074" y="2504250"/>
              <a:ext cx="1010478" cy="1010478"/>
            </a:xfrm>
            <a:prstGeom prst="rect">
              <a:avLst/>
            </a:prstGeom>
            <a:noFill/>
            <a:ln>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675C047B-1E56-45AB-A999-2F3BD43A4CD4}"/>
              </a:ext>
            </a:extLst>
          </p:cNvPr>
          <p:cNvGrpSpPr/>
          <p:nvPr/>
        </p:nvGrpSpPr>
        <p:grpSpPr>
          <a:xfrm>
            <a:off x="7857784" y="2399095"/>
            <a:ext cx="1432745" cy="1334921"/>
            <a:chOff x="7857784" y="2399095"/>
            <a:chExt cx="1432745" cy="1334921"/>
          </a:xfrm>
        </p:grpSpPr>
        <p:sp>
          <p:nvSpPr>
            <p:cNvPr id="15" name="Oval 14">
              <a:extLst>
                <a:ext uri="{FF2B5EF4-FFF2-40B4-BE49-F238E27FC236}">
                  <a16:creationId xmlns:a16="http://schemas.microsoft.com/office/drawing/2014/main" id="{E4B5137C-8FCB-40BC-91E9-3B4F406333F4}"/>
                </a:ext>
              </a:extLst>
            </p:cNvPr>
            <p:cNvSpPr/>
            <p:nvPr/>
          </p:nvSpPr>
          <p:spPr>
            <a:xfrm>
              <a:off x="7857784" y="2399095"/>
              <a:ext cx="1432745" cy="1334921"/>
            </a:xfrm>
            <a:prstGeom prst="ellipse">
              <a:avLst/>
            </a:prstGeom>
            <a:solidFill>
              <a:schemeClr val="accent2">
                <a:lumMod val="20000"/>
                <a:lumOff val="80000"/>
                <a:alpha val="44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pic>
          <p:nvPicPr>
            <p:cNvPr id="16" name="Graphic 15" descr="Open hand with plant outline">
              <a:extLst>
                <a:ext uri="{FF2B5EF4-FFF2-40B4-BE49-F238E27FC236}">
                  <a16:creationId xmlns:a16="http://schemas.microsoft.com/office/drawing/2014/main" id="{C1AAC8A2-9E37-499D-B9E9-48EB6D407A7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16956" y="2614236"/>
              <a:ext cx="914400" cy="914400"/>
            </a:xfrm>
            <a:prstGeom prst="rect">
              <a:avLst/>
            </a:prstGeom>
          </p:spPr>
        </p:pic>
      </p:grpSp>
    </p:spTree>
    <p:extLst>
      <p:ext uri="{BB962C8B-B14F-4D97-AF65-F5344CB8AC3E}">
        <p14:creationId xmlns:p14="http://schemas.microsoft.com/office/powerpoint/2010/main" val="1339378698"/>
      </p:ext>
    </p:extLst>
  </p:cSld>
  <p:clrMapOvr>
    <a:masterClrMapping/>
  </p:clrMapOvr>
  <mc:AlternateContent xmlns:mc="http://schemas.openxmlformats.org/markup-compatibility/2006" xmlns:p14="http://schemas.microsoft.com/office/powerpoint/2010/main">
    <mc:Choice Requires="p14">
      <p:transition spd="slow" p14:dur="2000" advTm="41044"/>
    </mc:Choice>
    <mc:Fallback xmlns="">
      <p:transition spd="slow" advTm="4104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58999"/>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58999"/>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58999"/>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58999"/>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58999"/>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5899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12E20-293B-4F28-9CB7-92EAE568B173}"/>
              </a:ext>
            </a:extLst>
          </p:cNvPr>
          <p:cNvSpPr>
            <a:spLocks noGrp="1"/>
          </p:cNvSpPr>
          <p:nvPr>
            <p:ph type="title"/>
          </p:nvPr>
        </p:nvSpPr>
        <p:spPr>
          <a:xfrm>
            <a:off x="838200" y="153192"/>
            <a:ext cx="10411691" cy="844335"/>
          </a:xfrm>
        </p:spPr>
        <p:txBody>
          <a:bodyPr>
            <a:noAutofit/>
          </a:bodyPr>
          <a:lstStyle/>
          <a:p>
            <a:pPr algn="ctr"/>
            <a:br>
              <a:rPr lang="en-US" sz="4000" b="1" i="1" dirty="0">
                <a:solidFill>
                  <a:srgbClr val="0070C0"/>
                </a:solidFill>
              </a:rPr>
            </a:br>
            <a:r>
              <a:rPr lang="en-US" sz="4000" b="1" dirty="0">
                <a:solidFill>
                  <a:schemeClr val="accent2"/>
                </a:solidFill>
                <a:latin typeface="+mn-lt"/>
              </a:rPr>
              <a:t>Open</a:t>
            </a:r>
            <a:r>
              <a:rPr lang="en-US" sz="4000" b="1" i="1" dirty="0">
                <a:solidFill>
                  <a:schemeClr val="accent2"/>
                </a:solidFill>
                <a:latin typeface="+mn-lt"/>
              </a:rPr>
              <a:t> </a:t>
            </a:r>
            <a:r>
              <a:rPr lang="en-US" sz="4000" b="1" dirty="0">
                <a:solidFill>
                  <a:schemeClr val="accent2"/>
                </a:solidFill>
                <a:latin typeface="+mn-lt"/>
              </a:rPr>
              <a:t>Space</a:t>
            </a:r>
            <a:br>
              <a:rPr lang="en-US" sz="4000" b="1" i="1" dirty="0">
                <a:solidFill>
                  <a:srgbClr val="009400"/>
                </a:solidFill>
              </a:rPr>
            </a:br>
            <a:endParaRPr lang="en-IE" sz="4000" b="1" i="1" dirty="0">
              <a:solidFill>
                <a:srgbClr val="009400"/>
              </a:solidFill>
            </a:endParaRPr>
          </a:p>
        </p:txBody>
      </p:sp>
      <p:sp>
        <p:nvSpPr>
          <p:cNvPr id="6" name="Content Placeholder 5">
            <a:extLst>
              <a:ext uri="{FF2B5EF4-FFF2-40B4-BE49-F238E27FC236}">
                <a16:creationId xmlns:a16="http://schemas.microsoft.com/office/drawing/2014/main" id="{1334A2DF-914C-4C2B-889B-44AAD25B437A}"/>
              </a:ext>
            </a:extLst>
          </p:cNvPr>
          <p:cNvSpPr>
            <a:spLocks noGrp="1"/>
          </p:cNvSpPr>
          <p:nvPr>
            <p:ph idx="1"/>
          </p:nvPr>
        </p:nvSpPr>
        <p:spPr>
          <a:xfrm>
            <a:off x="3394935" y="2394936"/>
            <a:ext cx="3653549" cy="644461"/>
          </a:xfrm>
        </p:spPr>
        <p:txBody>
          <a:bodyPr>
            <a:normAutofit/>
          </a:bodyPr>
          <a:lstStyle/>
          <a:p>
            <a:pPr marL="0" indent="0">
              <a:buNone/>
            </a:pPr>
            <a:r>
              <a:rPr lang="en-US" i="1" dirty="0">
                <a:solidFill>
                  <a:schemeClr val="accent2"/>
                </a:solidFill>
              </a:rPr>
              <a:t>Recreation</a:t>
            </a:r>
          </a:p>
          <a:p>
            <a:pPr marL="0" indent="0">
              <a:buNone/>
            </a:pPr>
            <a:endParaRPr lang="en-US" sz="3200" dirty="0"/>
          </a:p>
          <a:p>
            <a:pPr lvl="1"/>
            <a:endParaRPr lang="en-US" sz="3100" dirty="0"/>
          </a:p>
        </p:txBody>
      </p:sp>
      <p:pic>
        <p:nvPicPr>
          <p:cNvPr id="7" name="Picture 6" descr="Map&#10;&#10;Description automatically generated">
            <a:extLst>
              <a:ext uri="{FF2B5EF4-FFF2-40B4-BE49-F238E27FC236}">
                <a16:creationId xmlns:a16="http://schemas.microsoft.com/office/drawing/2014/main" id="{41143507-4762-4F8B-B98D-906E048BB7C5}"/>
              </a:ext>
            </a:extLst>
          </p:cNvPr>
          <p:cNvPicPr>
            <a:picLocks noChangeAspect="1"/>
          </p:cNvPicPr>
          <p:nvPr/>
        </p:nvPicPr>
        <p:blipFill rotWithShape="1">
          <a:blip r:embed="rId3"/>
          <a:srcRect l="16290" r="16389"/>
          <a:stretch/>
        </p:blipFill>
        <p:spPr>
          <a:xfrm>
            <a:off x="11113719" y="5443382"/>
            <a:ext cx="1015290" cy="1414618"/>
          </a:xfrm>
          <a:prstGeom prst="rect">
            <a:avLst/>
          </a:prstGeom>
        </p:spPr>
      </p:pic>
      <p:pic>
        <p:nvPicPr>
          <p:cNvPr id="4" name="Picture 3">
            <a:extLst>
              <a:ext uri="{FF2B5EF4-FFF2-40B4-BE49-F238E27FC236}">
                <a16:creationId xmlns:a16="http://schemas.microsoft.com/office/drawing/2014/main" id="{61EAD791-2E5E-4B4F-8197-CC55C54FB46F}"/>
              </a:ext>
            </a:extLst>
          </p:cNvPr>
          <p:cNvPicPr>
            <a:picLocks noChangeAspect="1"/>
          </p:cNvPicPr>
          <p:nvPr/>
        </p:nvPicPr>
        <p:blipFill>
          <a:blip r:embed="rId4"/>
          <a:stretch>
            <a:fillRect/>
          </a:stretch>
        </p:blipFill>
        <p:spPr>
          <a:xfrm>
            <a:off x="684648" y="416634"/>
            <a:ext cx="2550395" cy="3609919"/>
          </a:xfrm>
          <a:prstGeom prst="rect">
            <a:avLst/>
          </a:prstGeom>
          <a:ln>
            <a:solidFill>
              <a:schemeClr val="bg1">
                <a:lumMod val="50000"/>
              </a:schemeClr>
            </a:solidFill>
          </a:ln>
        </p:spPr>
      </p:pic>
      <p:sp>
        <p:nvSpPr>
          <p:cNvPr id="13" name="TextBox 12">
            <a:extLst>
              <a:ext uri="{FF2B5EF4-FFF2-40B4-BE49-F238E27FC236}">
                <a16:creationId xmlns:a16="http://schemas.microsoft.com/office/drawing/2014/main" id="{87CFD146-CE53-4D6E-8CC3-245A828F8DEB}"/>
              </a:ext>
            </a:extLst>
          </p:cNvPr>
          <p:cNvSpPr txBox="1"/>
          <p:nvPr/>
        </p:nvSpPr>
        <p:spPr>
          <a:xfrm>
            <a:off x="3394935" y="1254053"/>
            <a:ext cx="8311290" cy="923330"/>
          </a:xfrm>
          <a:prstGeom prst="rect">
            <a:avLst/>
          </a:prstGeom>
          <a:solidFill>
            <a:schemeClr val="accent2">
              <a:lumMod val="20000"/>
              <a:lumOff val="80000"/>
              <a:alpha val="78000"/>
            </a:schemeClr>
          </a:solidFill>
        </p:spPr>
        <p:txBody>
          <a:bodyPr wrap="square">
            <a:spAutoFit/>
          </a:bodyPr>
          <a:lstStyle/>
          <a:p>
            <a:r>
              <a:rPr lang="en-US" b="1" i="1" dirty="0"/>
              <a:t>Vision</a:t>
            </a:r>
            <a:r>
              <a:rPr lang="en-US" dirty="0"/>
              <a:t> is to advance a network of accessible, inclusive and safe open spaces in order to sustain the recreational, environmental, health and well being needs of the community for current and future generations. </a:t>
            </a:r>
          </a:p>
        </p:txBody>
      </p:sp>
      <p:sp>
        <p:nvSpPr>
          <p:cNvPr id="18" name="TextBox 17">
            <a:extLst>
              <a:ext uri="{FF2B5EF4-FFF2-40B4-BE49-F238E27FC236}">
                <a16:creationId xmlns:a16="http://schemas.microsoft.com/office/drawing/2014/main" id="{B7D6C730-FDF2-44E9-99F8-05D0909AE2A3}"/>
              </a:ext>
            </a:extLst>
          </p:cNvPr>
          <p:cNvSpPr txBox="1"/>
          <p:nvPr/>
        </p:nvSpPr>
        <p:spPr>
          <a:xfrm>
            <a:off x="4598846" y="2908771"/>
            <a:ext cx="7316067" cy="923330"/>
          </a:xfrm>
          <a:prstGeom prst="rect">
            <a:avLst/>
          </a:prstGeom>
          <a:noFill/>
        </p:spPr>
        <p:txBody>
          <a:bodyPr wrap="square">
            <a:spAutoFit/>
          </a:bodyPr>
          <a:lstStyle/>
          <a:p>
            <a:r>
              <a:rPr lang="en-US" dirty="0"/>
              <a:t>Explore the provision of more recreational infrastructure at appropriate locations to include access ways and nature trails with a view to opening up state lands for recreational uses. </a:t>
            </a:r>
            <a:endParaRPr lang="en-IE" dirty="0"/>
          </a:p>
        </p:txBody>
      </p:sp>
      <p:sp>
        <p:nvSpPr>
          <p:cNvPr id="26" name="TextBox 25">
            <a:extLst>
              <a:ext uri="{FF2B5EF4-FFF2-40B4-BE49-F238E27FC236}">
                <a16:creationId xmlns:a16="http://schemas.microsoft.com/office/drawing/2014/main" id="{51DCDE3B-4CC7-471B-ABF3-02DEF6DD3F8F}"/>
              </a:ext>
            </a:extLst>
          </p:cNvPr>
          <p:cNvSpPr txBox="1"/>
          <p:nvPr/>
        </p:nvSpPr>
        <p:spPr>
          <a:xfrm>
            <a:off x="2108271" y="4274595"/>
            <a:ext cx="8212584" cy="646331"/>
          </a:xfrm>
          <a:prstGeom prst="rect">
            <a:avLst/>
          </a:prstGeom>
          <a:noFill/>
        </p:spPr>
        <p:txBody>
          <a:bodyPr wrap="square">
            <a:spAutoFit/>
          </a:bodyPr>
          <a:lstStyle/>
          <a:p>
            <a:r>
              <a:rPr lang="en-US" dirty="0"/>
              <a:t>Support the extension and interconnection of Greenways, </a:t>
            </a:r>
            <a:r>
              <a:rPr lang="en-US" dirty="0" err="1"/>
              <a:t>Blueways</a:t>
            </a:r>
            <a:r>
              <a:rPr lang="en-US" dirty="0"/>
              <a:t>, </a:t>
            </a:r>
            <a:r>
              <a:rPr lang="en-US" dirty="0" err="1"/>
              <a:t>Peatways</a:t>
            </a:r>
            <a:r>
              <a:rPr lang="en-US" dirty="0"/>
              <a:t> and trails.</a:t>
            </a:r>
            <a:endParaRPr lang="en-IE" dirty="0"/>
          </a:p>
        </p:txBody>
      </p:sp>
      <p:grpSp>
        <p:nvGrpSpPr>
          <p:cNvPr id="5" name="Group 4">
            <a:extLst>
              <a:ext uri="{FF2B5EF4-FFF2-40B4-BE49-F238E27FC236}">
                <a16:creationId xmlns:a16="http://schemas.microsoft.com/office/drawing/2014/main" id="{087BA984-E458-46EB-AA36-9ECAE802AA25}"/>
              </a:ext>
            </a:extLst>
          </p:cNvPr>
          <p:cNvGrpSpPr/>
          <p:nvPr/>
        </p:nvGrpSpPr>
        <p:grpSpPr>
          <a:xfrm>
            <a:off x="3513945" y="2957195"/>
            <a:ext cx="981123" cy="981123"/>
            <a:chOff x="3513945" y="2957195"/>
            <a:chExt cx="981123" cy="981123"/>
          </a:xfrm>
        </p:grpSpPr>
        <p:sp>
          <p:nvSpPr>
            <p:cNvPr id="37" name="Oval 36">
              <a:extLst>
                <a:ext uri="{FF2B5EF4-FFF2-40B4-BE49-F238E27FC236}">
                  <a16:creationId xmlns:a16="http://schemas.microsoft.com/office/drawing/2014/main" id="{2691C77D-E000-456E-B332-4BAD87E1541A}"/>
                </a:ext>
              </a:extLst>
            </p:cNvPr>
            <p:cNvSpPr/>
            <p:nvPr/>
          </p:nvSpPr>
          <p:spPr>
            <a:xfrm>
              <a:off x="3513945" y="2957195"/>
              <a:ext cx="981123" cy="981123"/>
            </a:xfrm>
            <a:prstGeom prst="ellipse">
              <a:avLst/>
            </a:prstGeom>
            <a:solidFill>
              <a:schemeClr val="accent2">
                <a:lumMod val="20000"/>
                <a:lumOff val="80000"/>
                <a:alpha val="44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pic>
          <p:nvPicPr>
            <p:cNvPr id="34" name="Graphic 33" descr="Hike outline">
              <a:extLst>
                <a:ext uri="{FF2B5EF4-FFF2-40B4-BE49-F238E27FC236}">
                  <a16:creationId xmlns:a16="http://schemas.microsoft.com/office/drawing/2014/main" id="{D9F454C1-2031-432B-9F93-A1F2BDF528A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32046" y="2990557"/>
              <a:ext cx="914400" cy="914400"/>
            </a:xfrm>
            <a:prstGeom prst="rect">
              <a:avLst/>
            </a:prstGeom>
          </p:spPr>
        </p:pic>
      </p:grpSp>
      <p:grpSp>
        <p:nvGrpSpPr>
          <p:cNvPr id="3" name="Group 2">
            <a:extLst>
              <a:ext uri="{FF2B5EF4-FFF2-40B4-BE49-F238E27FC236}">
                <a16:creationId xmlns:a16="http://schemas.microsoft.com/office/drawing/2014/main" id="{118FD04F-922B-4C51-A7E9-84DA81135B0B}"/>
              </a:ext>
            </a:extLst>
          </p:cNvPr>
          <p:cNvGrpSpPr/>
          <p:nvPr/>
        </p:nvGrpSpPr>
        <p:grpSpPr>
          <a:xfrm>
            <a:off x="837878" y="4157742"/>
            <a:ext cx="981123" cy="981123"/>
            <a:chOff x="837878" y="4157742"/>
            <a:chExt cx="981123" cy="981123"/>
          </a:xfrm>
        </p:grpSpPr>
        <p:sp>
          <p:nvSpPr>
            <p:cNvPr id="43" name="Oval 42">
              <a:extLst>
                <a:ext uri="{FF2B5EF4-FFF2-40B4-BE49-F238E27FC236}">
                  <a16:creationId xmlns:a16="http://schemas.microsoft.com/office/drawing/2014/main" id="{3C97A2A1-4491-4965-9358-42ED8E8E7F61}"/>
                </a:ext>
              </a:extLst>
            </p:cNvPr>
            <p:cNvSpPr/>
            <p:nvPr/>
          </p:nvSpPr>
          <p:spPr>
            <a:xfrm>
              <a:off x="837878" y="4157742"/>
              <a:ext cx="981123" cy="981123"/>
            </a:xfrm>
            <a:prstGeom prst="ellipse">
              <a:avLst/>
            </a:prstGeom>
            <a:solidFill>
              <a:schemeClr val="accent2">
                <a:lumMod val="20000"/>
                <a:lumOff val="80000"/>
                <a:alpha val="44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pic>
          <p:nvPicPr>
            <p:cNvPr id="45" name="Graphic 44" descr="Cycling outline">
              <a:extLst>
                <a:ext uri="{FF2B5EF4-FFF2-40B4-BE49-F238E27FC236}">
                  <a16:creationId xmlns:a16="http://schemas.microsoft.com/office/drawing/2014/main" id="{9C032744-4B85-4357-8ECB-219A6F0D1DB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39519" y="4217684"/>
              <a:ext cx="795518" cy="795518"/>
            </a:xfrm>
            <a:prstGeom prst="rect">
              <a:avLst/>
            </a:prstGeom>
          </p:spPr>
        </p:pic>
      </p:grpSp>
      <p:sp>
        <p:nvSpPr>
          <p:cNvPr id="19" name="TextBox 18">
            <a:extLst>
              <a:ext uri="{FF2B5EF4-FFF2-40B4-BE49-F238E27FC236}">
                <a16:creationId xmlns:a16="http://schemas.microsoft.com/office/drawing/2014/main" id="{B431B00F-CB9A-4AB6-BAB8-0CAD2BE0D323}"/>
              </a:ext>
            </a:extLst>
          </p:cNvPr>
          <p:cNvSpPr txBox="1"/>
          <p:nvPr/>
        </p:nvSpPr>
        <p:spPr>
          <a:xfrm>
            <a:off x="2227327" y="5527391"/>
            <a:ext cx="8834925" cy="646331"/>
          </a:xfrm>
          <a:prstGeom prst="rect">
            <a:avLst/>
          </a:prstGeom>
          <a:noFill/>
        </p:spPr>
        <p:txBody>
          <a:bodyPr wrap="square" rtlCol="0">
            <a:spAutoFit/>
          </a:bodyPr>
          <a:lstStyle/>
          <a:p>
            <a:r>
              <a:rPr lang="en-US" dirty="0"/>
              <a:t>The Council will seek the provision of open space at a standard of 2.5 hectares per 1,000 population in accordance with the Kildare Open Space Strategy (2021)</a:t>
            </a:r>
            <a:endParaRPr lang="en-IE" dirty="0"/>
          </a:p>
        </p:txBody>
      </p:sp>
      <p:grpSp>
        <p:nvGrpSpPr>
          <p:cNvPr id="20" name="Group 19">
            <a:extLst>
              <a:ext uri="{FF2B5EF4-FFF2-40B4-BE49-F238E27FC236}">
                <a16:creationId xmlns:a16="http://schemas.microsoft.com/office/drawing/2014/main" id="{699E9483-07BA-4F0A-B83D-706A5868F4CA}"/>
              </a:ext>
            </a:extLst>
          </p:cNvPr>
          <p:cNvGrpSpPr/>
          <p:nvPr/>
        </p:nvGrpSpPr>
        <p:grpSpPr>
          <a:xfrm>
            <a:off x="802740" y="5349479"/>
            <a:ext cx="981123" cy="981123"/>
            <a:chOff x="718158" y="1083478"/>
            <a:chExt cx="981123" cy="981123"/>
          </a:xfrm>
        </p:grpSpPr>
        <p:sp>
          <p:nvSpPr>
            <p:cNvPr id="21" name="Oval 20">
              <a:extLst>
                <a:ext uri="{FF2B5EF4-FFF2-40B4-BE49-F238E27FC236}">
                  <a16:creationId xmlns:a16="http://schemas.microsoft.com/office/drawing/2014/main" id="{66DCA270-E970-4DA6-A8C9-E142E8697B5B}"/>
                </a:ext>
              </a:extLst>
            </p:cNvPr>
            <p:cNvSpPr/>
            <p:nvPr/>
          </p:nvSpPr>
          <p:spPr>
            <a:xfrm>
              <a:off x="718158" y="1083478"/>
              <a:ext cx="981123" cy="981123"/>
            </a:xfrm>
            <a:prstGeom prst="ellipse">
              <a:avLst/>
            </a:prstGeom>
            <a:solidFill>
              <a:schemeClr val="accent2">
                <a:lumMod val="20000"/>
                <a:lumOff val="80000"/>
                <a:alpha val="44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pic>
          <p:nvPicPr>
            <p:cNvPr id="23" name="Graphic 22" descr="Soccer outline">
              <a:extLst>
                <a:ext uri="{FF2B5EF4-FFF2-40B4-BE49-F238E27FC236}">
                  <a16:creationId xmlns:a16="http://schemas.microsoft.com/office/drawing/2014/main" id="{FCF16CE0-FFE5-4B9F-A702-56A91590088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04222" y="1177381"/>
              <a:ext cx="780141" cy="780141"/>
            </a:xfrm>
            <a:prstGeom prst="rect">
              <a:avLst/>
            </a:prstGeom>
          </p:spPr>
        </p:pic>
      </p:grpSp>
    </p:spTree>
    <p:extLst>
      <p:ext uri="{BB962C8B-B14F-4D97-AF65-F5344CB8AC3E}">
        <p14:creationId xmlns:p14="http://schemas.microsoft.com/office/powerpoint/2010/main" val="1621327277"/>
      </p:ext>
    </p:extLst>
  </p:cSld>
  <p:clrMapOvr>
    <a:masterClrMapping/>
  </p:clrMapOvr>
  <mc:AlternateContent xmlns:mc="http://schemas.openxmlformats.org/markup-compatibility/2006" xmlns:p14="http://schemas.microsoft.com/office/powerpoint/2010/main">
    <mc:Choice Requires="p14">
      <p:transition spd="slow" p14:dur="2000" advTm="41044"/>
    </mc:Choice>
    <mc:Fallback xmlns="">
      <p:transition spd="slow" advTm="4104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58999"/>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58999"/>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58999"/>
                                          </p:stCondLst>
                                        </p:cTn>
                                        <p:tgtEl>
                                          <p:spTgt spid="6">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58999"/>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58999"/>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58999"/>
                                          </p:stCondLst>
                                        </p:cTn>
                                        <p:tgtEl>
                                          <p:spTgt spid="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58999"/>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58999"/>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58999"/>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3" grpId="0" animBg="1"/>
      <p:bldP spid="18" grpId="0"/>
      <p:bldP spid="26" grpId="0"/>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12E20-293B-4F28-9CB7-92EAE568B173}"/>
              </a:ext>
            </a:extLst>
          </p:cNvPr>
          <p:cNvSpPr>
            <a:spLocks noGrp="1"/>
          </p:cNvSpPr>
          <p:nvPr>
            <p:ph type="title"/>
          </p:nvPr>
        </p:nvSpPr>
        <p:spPr>
          <a:xfrm>
            <a:off x="483637" y="1114095"/>
            <a:ext cx="11224726" cy="873102"/>
          </a:xfrm>
          <a:noFill/>
        </p:spPr>
        <p:txBody>
          <a:bodyPr>
            <a:normAutofit fontScale="90000"/>
          </a:bodyPr>
          <a:lstStyle/>
          <a:p>
            <a:pPr algn="ctr"/>
            <a:br>
              <a:rPr lang="en-US" sz="4300" spc="-50" dirty="0">
                <a:solidFill>
                  <a:schemeClr val="bg2">
                    <a:lumMod val="50000"/>
                  </a:schemeClr>
                </a:solidFill>
              </a:rPr>
            </a:br>
            <a:r>
              <a:rPr lang="en-US" sz="3600" b="1" i="1" spc="-50" dirty="0">
                <a:solidFill>
                  <a:schemeClr val="tx1">
                    <a:lumMod val="65000"/>
                    <a:lumOff val="35000"/>
                  </a:schemeClr>
                </a:solidFill>
                <a:latin typeface="+mn-lt"/>
              </a:rPr>
              <a:t>Modal Shift Targets</a:t>
            </a:r>
            <a:br>
              <a:rPr lang="en-US" b="1" i="1" dirty="0"/>
            </a:br>
            <a:endParaRPr lang="en-IE" b="1" i="1" dirty="0"/>
          </a:p>
        </p:txBody>
      </p:sp>
      <p:pic>
        <p:nvPicPr>
          <p:cNvPr id="27" name="Picture 26">
            <a:extLst>
              <a:ext uri="{FF2B5EF4-FFF2-40B4-BE49-F238E27FC236}">
                <a16:creationId xmlns:a16="http://schemas.microsoft.com/office/drawing/2014/main" id="{32970C23-B577-4C03-9341-49F884AB4F38}"/>
              </a:ext>
            </a:extLst>
          </p:cNvPr>
          <p:cNvPicPr>
            <a:picLocks noChangeAspect="1"/>
          </p:cNvPicPr>
          <p:nvPr/>
        </p:nvPicPr>
        <p:blipFill>
          <a:blip r:embed="rId3"/>
          <a:stretch>
            <a:fillRect/>
          </a:stretch>
        </p:blipFill>
        <p:spPr>
          <a:xfrm>
            <a:off x="11285034" y="5387352"/>
            <a:ext cx="824895" cy="1443177"/>
          </a:xfrm>
          <a:prstGeom prst="rect">
            <a:avLst/>
          </a:prstGeom>
        </p:spPr>
      </p:pic>
      <p:sp>
        <p:nvSpPr>
          <p:cNvPr id="18" name="Content Placeholder 5">
            <a:extLst>
              <a:ext uri="{FF2B5EF4-FFF2-40B4-BE49-F238E27FC236}">
                <a16:creationId xmlns:a16="http://schemas.microsoft.com/office/drawing/2014/main" id="{1D5D8789-6433-462F-968F-D95F6BC203C4}"/>
              </a:ext>
            </a:extLst>
          </p:cNvPr>
          <p:cNvSpPr txBox="1">
            <a:spLocks/>
          </p:cNvSpPr>
          <p:nvPr/>
        </p:nvSpPr>
        <p:spPr>
          <a:xfrm>
            <a:off x="543064" y="1874011"/>
            <a:ext cx="11105871" cy="2212386"/>
          </a:xfrm>
          <a:prstGeom prst="rect">
            <a:avLst/>
          </a:prstGeom>
          <a:solidFill>
            <a:schemeClr val="bg1">
              <a:lumMod val="95000"/>
            </a:schemeClr>
          </a:solidFill>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IE"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228600" marR="0" lvl="0" indent="-228600" algn="just"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r>
              <a:rPr kumimoji="0" lang="en-IE" sz="2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The RSES acknowledges that the transport sector is one of the main contributors to national Green House Gas (GHG) emissions and emphasises the importance of </a:t>
            </a:r>
            <a:r>
              <a:rPr kumimoji="0" lang="en-IE" sz="2900" i="1"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rPr>
              <a:t>promoting a modal shift away from a dependence on the private car </a:t>
            </a:r>
            <a:r>
              <a:rPr kumimoji="0" lang="en-IE" sz="2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to more sustainable modes of transport, in order to facilitate greater efficiency in transport networks thereby </a:t>
            </a:r>
            <a:r>
              <a:rPr kumimoji="0" lang="en-IE" sz="2900" i="1"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rPr>
              <a:t>addressing the impacts of climate change.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2E36A5E6-0ED7-4B89-941B-3A9E52AAC009}"/>
              </a:ext>
            </a:extLst>
          </p:cNvPr>
          <p:cNvPicPr/>
          <p:nvPr/>
        </p:nvPicPr>
        <p:blipFill rotWithShape="1">
          <a:blip r:embed="rId4">
            <a:grayscl/>
          </a:blip>
          <a:srcRect r="59252" b="20748"/>
          <a:stretch/>
        </p:blipFill>
        <p:spPr>
          <a:xfrm>
            <a:off x="2133600" y="4629321"/>
            <a:ext cx="2787131" cy="2090774"/>
          </a:xfrm>
          <a:prstGeom prst="rect">
            <a:avLst/>
          </a:prstGeom>
        </p:spPr>
      </p:pic>
      <p:grpSp>
        <p:nvGrpSpPr>
          <p:cNvPr id="20" name="Group 19">
            <a:extLst>
              <a:ext uri="{FF2B5EF4-FFF2-40B4-BE49-F238E27FC236}">
                <a16:creationId xmlns:a16="http://schemas.microsoft.com/office/drawing/2014/main" id="{279949C2-CCD7-44AE-BFF7-F7401A6D06D1}"/>
              </a:ext>
            </a:extLst>
          </p:cNvPr>
          <p:cNvGrpSpPr/>
          <p:nvPr/>
        </p:nvGrpSpPr>
        <p:grpSpPr>
          <a:xfrm>
            <a:off x="5684529" y="5285430"/>
            <a:ext cx="981123" cy="981123"/>
            <a:chOff x="7260844" y="1698308"/>
            <a:chExt cx="981123" cy="981123"/>
          </a:xfrm>
        </p:grpSpPr>
        <p:sp>
          <p:nvSpPr>
            <p:cNvPr id="23" name="Oval 22">
              <a:extLst>
                <a:ext uri="{FF2B5EF4-FFF2-40B4-BE49-F238E27FC236}">
                  <a16:creationId xmlns:a16="http://schemas.microsoft.com/office/drawing/2014/main" id="{634D0FFB-98E5-4D7D-8929-290A31E70252}"/>
                </a:ext>
              </a:extLst>
            </p:cNvPr>
            <p:cNvSpPr/>
            <p:nvPr/>
          </p:nvSpPr>
          <p:spPr>
            <a:xfrm>
              <a:off x="7260844" y="1698308"/>
              <a:ext cx="981123" cy="981123"/>
            </a:xfrm>
            <a:prstGeom prst="ellipse">
              <a:avLst/>
            </a:prstGeom>
            <a:solidFill>
              <a:schemeClr val="bg1">
                <a:lumMod val="95000"/>
              </a:schemeClr>
            </a:solidFill>
            <a:ln w="0">
              <a:solidFill>
                <a:srgbClr val="00FF00"/>
              </a:solid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pic>
          <p:nvPicPr>
            <p:cNvPr id="24" name="Graphic 23" descr="Classroom outline">
              <a:extLst>
                <a:ext uri="{FF2B5EF4-FFF2-40B4-BE49-F238E27FC236}">
                  <a16:creationId xmlns:a16="http://schemas.microsoft.com/office/drawing/2014/main" id="{7AD5B104-9409-448E-93EB-90CEE9124E9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64755" y="1794101"/>
              <a:ext cx="773302" cy="773302"/>
            </a:xfrm>
            <a:prstGeom prst="rect">
              <a:avLst/>
            </a:prstGeom>
          </p:spPr>
        </p:pic>
      </p:grpSp>
      <p:grpSp>
        <p:nvGrpSpPr>
          <p:cNvPr id="28" name="Group 27">
            <a:extLst>
              <a:ext uri="{FF2B5EF4-FFF2-40B4-BE49-F238E27FC236}">
                <a16:creationId xmlns:a16="http://schemas.microsoft.com/office/drawing/2014/main" id="{6255D94F-0996-497A-88E9-4359D5A99B96}"/>
              </a:ext>
            </a:extLst>
          </p:cNvPr>
          <p:cNvGrpSpPr/>
          <p:nvPr/>
        </p:nvGrpSpPr>
        <p:grpSpPr>
          <a:xfrm>
            <a:off x="752452" y="5285430"/>
            <a:ext cx="981123" cy="981123"/>
            <a:chOff x="5414536" y="4973613"/>
            <a:chExt cx="981123" cy="981123"/>
          </a:xfrm>
        </p:grpSpPr>
        <p:sp>
          <p:nvSpPr>
            <p:cNvPr id="29" name="Oval 28">
              <a:extLst>
                <a:ext uri="{FF2B5EF4-FFF2-40B4-BE49-F238E27FC236}">
                  <a16:creationId xmlns:a16="http://schemas.microsoft.com/office/drawing/2014/main" id="{33206A94-A868-435F-8E2F-7AA45C73A627}"/>
                </a:ext>
              </a:extLst>
            </p:cNvPr>
            <p:cNvSpPr/>
            <p:nvPr/>
          </p:nvSpPr>
          <p:spPr>
            <a:xfrm>
              <a:off x="5414536" y="4973613"/>
              <a:ext cx="981123" cy="981123"/>
            </a:xfrm>
            <a:prstGeom prst="ellipse">
              <a:avLst/>
            </a:prstGeom>
            <a:solidFill>
              <a:schemeClr val="bg1">
                <a:lumMod val="95000"/>
              </a:schemeClr>
            </a:solidFill>
            <a:ln w="0">
              <a:solidFill>
                <a:srgbClr val="00FF00"/>
              </a:solid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pic>
          <p:nvPicPr>
            <p:cNvPr id="30" name="Graphic 29" descr="Work from home desk outline">
              <a:extLst>
                <a:ext uri="{FF2B5EF4-FFF2-40B4-BE49-F238E27FC236}">
                  <a16:creationId xmlns:a16="http://schemas.microsoft.com/office/drawing/2014/main" id="{DF0DB59C-5E1C-4B5E-9CE8-D8E1DE48F28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447897" y="5012785"/>
              <a:ext cx="914400" cy="914400"/>
            </a:xfrm>
            <a:prstGeom prst="rect">
              <a:avLst/>
            </a:prstGeom>
          </p:spPr>
        </p:pic>
      </p:grpSp>
      <p:pic>
        <p:nvPicPr>
          <p:cNvPr id="31" name="Picture 30">
            <a:extLst>
              <a:ext uri="{FF2B5EF4-FFF2-40B4-BE49-F238E27FC236}">
                <a16:creationId xmlns:a16="http://schemas.microsoft.com/office/drawing/2014/main" id="{2D934925-1CE7-4EA8-B340-445B532BBC27}"/>
              </a:ext>
            </a:extLst>
          </p:cNvPr>
          <p:cNvPicPr/>
          <p:nvPr/>
        </p:nvPicPr>
        <p:blipFill rotWithShape="1">
          <a:blip r:embed="rId4">
            <a:grayscl/>
          </a:blip>
          <a:srcRect l="53963" b="17932"/>
          <a:stretch/>
        </p:blipFill>
        <p:spPr>
          <a:xfrm>
            <a:off x="7429450" y="4629320"/>
            <a:ext cx="2962325" cy="2090773"/>
          </a:xfrm>
          <a:prstGeom prst="rect">
            <a:avLst/>
          </a:prstGeom>
        </p:spPr>
      </p:pic>
      <p:sp>
        <p:nvSpPr>
          <p:cNvPr id="13" name="TextBox 12">
            <a:extLst>
              <a:ext uri="{FF2B5EF4-FFF2-40B4-BE49-F238E27FC236}">
                <a16:creationId xmlns:a16="http://schemas.microsoft.com/office/drawing/2014/main" id="{0E0EF019-0CA1-4EFE-8A90-C10E58E352CB}"/>
              </a:ext>
            </a:extLst>
          </p:cNvPr>
          <p:cNvSpPr txBox="1"/>
          <p:nvPr/>
        </p:nvSpPr>
        <p:spPr>
          <a:xfrm>
            <a:off x="1700213" y="231004"/>
            <a:ext cx="856297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4000" b="1" i="0" u="none" strike="noStrike" kern="1200" cap="none" spc="-50" normalizeH="0" baseline="0" noProof="0" dirty="0">
                <a:ln>
                  <a:noFill/>
                </a:ln>
                <a:solidFill>
                  <a:srgbClr val="3CF85B"/>
                </a:solidFill>
                <a:effectLst/>
                <a:uLnTx/>
                <a:uFillTx/>
                <a:latin typeface="Calibri" panose="020F0502020204030204"/>
                <a:ea typeface="+mn-ea"/>
                <a:cs typeface="+mn-cs"/>
              </a:rPr>
              <a:t>Sustainable Mobility &amp; Transport</a:t>
            </a:r>
          </a:p>
        </p:txBody>
      </p:sp>
    </p:spTree>
    <p:extLst>
      <p:ext uri="{BB962C8B-B14F-4D97-AF65-F5344CB8AC3E}">
        <p14:creationId xmlns:p14="http://schemas.microsoft.com/office/powerpoint/2010/main" val="310886092"/>
      </p:ext>
    </p:extLst>
  </p:cSld>
  <p:clrMapOvr>
    <a:masterClrMapping/>
  </p:clrMapOvr>
  <mc:AlternateContent xmlns:mc="http://schemas.openxmlformats.org/markup-compatibility/2006" xmlns:p14="http://schemas.microsoft.com/office/powerpoint/2010/main">
    <mc:Choice Requires="p14">
      <p:transition spd="slow" p14:dur="2000" advTm="41044"/>
    </mc:Choice>
    <mc:Fallback xmlns="">
      <p:transition spd="slow" advTm="4104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58999"/>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58999"/>
                                          </p:stCondLst>
                                        </p:cTn>
                                        <p:tgtEl>
                                          <p:spTgt spid="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58999"/>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58999"/>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58999"/>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27D5DC62-CA21-4E4E-987C-9E21EECA1016}"/>
              </a:ext>
            </a:extLst>
          </p:cNvPr>
          <p:cNvSpPr txBox="1"/>
          <p:nvPr/>
        </p:nvSpPr>
        <p:spPr>
          <a:xfrm>
            <a:off x="1912512" y="4584861"/>
            <a:ext cx="9212688" cy="2031325"/>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Investigate the feasibility of developing high-quality, suitable, safe and sustainable cycling pathways: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from Leixlip, Maynooth and Naas into Dublin;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between Naas and Newbridge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Newbridge and Kildare town and westwards towards Portlaoise as far as the Kildare county boundary,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Kildare Town to </a:t>
            </a:r>
            <a:r>
              <a:rPr lang="en-US" dirty="0" err="1">
                <a:latin typeface="Arial" panose="020B0604020202020204" pitchFamily="34" charset="0"/>
                <a:cs typeface="Arial" panose="020B0604020202020204" pitchFamily="34" charset="0"/>
              </a:rPr>
              <a:t>Monasterevin</a:t>
            </a:r>
            <a:r>
              <a:rPr lang="en-US" dirty="0">
                <a:latin typeface="Arial" panose="020B0604020202020204" pitchFamily="34" charset="0"/>
                <a:cs typeface="Arial" panose="020B0604020202020204" pitchFamily="34" charset="0"/>
              </a:rPr>
              <a:t>.</a:t>
            </a:r>
          </a:p>
        </p:txBody>
      </p:sp>
      <p:sp>
        <p:nvSpPr>
          <p:cNvPr id="2" name="Title 1">
            <a:extLst>
              <a:ext uri="{FF2B5EF4-FFF2-40B4-BE49-F238E27FC236}">
                <a16:creationId xmlns:a16="http://schemas.microsoft.com/office/drawing/2014/main" id="{B5E12E20-293B-4F28-9CB7-92EAE568B173}"/>
              </a:ext>
            </a:extLst>
          </p:cNvPr>
          <p:cNvSpPr>
            <a:spLocks noGrp="1"/>
          </p:cNvSpPr>
          <p:nvPr>
            <p:ph type="title"/>
          </p:nvPr>
        </p:nvSpPr>
        <p:spPr>
          <a:xfrm>
            <a:off x="483637" y="121119"/>
            <a:ext cx="11224726" cy="873102"/>
          </a:xfrm>
        </p:spPr>
        <p:txBody>
          <a:bodyPr>
            <a:normAutofit fontScale="90000"/>
          </a:bodyPr>
          <a:lstStyle/>
          <a:p>
            <a:pPr algn="ctr"/>
            <a:br>
              <a:rPr lang="en-US" sz="4300" spc="-50" dirty="0">
                <a:solidFill>
                  <a:schemeClr val="bg2">
                    <a:lumMod val="50000"/>
                  </a:schemeClr>
                </a:solidFill>
              </a:rPr>
            </a:br>
            <a:r>
              <a:rPr lang="en-US" sz="3600" b="1" spc="-50" dirty="0">
                <a:solidFill>
                  <a:srgbClr val="3CF85B"/>
                </a:solidFill>
                <a:latin typeface="+mn-lt"/>
              </a:rPr>
              <a:t>Sustainable Mobility &amp; Transport</a:t>
            </a:r>
            <a:br>
              <a:rPr lang="en-US" b="1" i="1" dirty="0"/>
            </a:br>
            <a:endParaRPr lang="en-IE" b="1" i="1" dirty="0"/>
          </a:p>
        </p:txBody>
      </p:sp>
      <p:pic>
        <p:nvPicPr>
          <p:cNvPr id="27" name="Picture 26">
            <a:extLst>
              <a:ext uri="{FF2B5EF4-FFF2-40B4-BE49-F238E27FC236}">
                <a16:creationId xmlns:a16="http://schemas.microsoft.com/office/drawing/2014/main" id="{32970C23-B577-4C03-9341-49F884AB4F38}"/>
              </a:ext>
            </a:extLst>
          </p:cNvPr>
          <p:cNvPicPr>
            <a:picLocks noChangeAspect="1"/>
          </p:cNvPicPr>
          <p:nvPr/>
        </p:nvPicPr>
        <p:blipFill>
          <a:blip r:embed="rId3"/>
          <a:stretch>
            <a:fillRect/>
          </a:stretch>
        </p:blipFill>
        <p:spPr>
          <a:xfrm>
            <a:off x="11377285" y="5548747"/>
            <a:ext cx="732644" cy="1281782"/>
          </a:xfrm>
          <a:prstGeom prst="rect">
            <a:avLst/>
          </a:prstGeom>
        </p:spPr>
      </p:pic>
      <p:sp>
        <p:nvSpPr>
          <p:cNvPr id="12" name="Content Placeholder 5">
            <a:extLst>
              <a:ext uri="{FF2B5EF4-FFF2-40B4-BE49-F238E27FC236}">
                <a16:creationId xmlns:a16="http://schemas.microsoft.com/office/drawing/2014/main" id="{96E65845-058C-4576-993C-09717E1131FA}"/>
              </a:ext>
            </a:extLst>
          </p:cNvPr>
          <p:cNvSpPr>
            <a:spLocks noGrp="1"/>
          </p:cNvSpPr>
          <p:nvPr>
            <p:ph idx="1"/>
          </p:nvPr>
        </p:nvSpPr>
        <p:spPr>
          <a:xfrm>
            <a:off x="483637" y="873533"/>
            <a:ext cx="11224726" cy="603437"/>
          </a:xfrm>
          <a:solidFill>
            <a:schemeClr val="bg1">
              <a:lumMod val="95000"/>
            </a:schemeClr>
          </a:solidFill>
        </p:spPr>
        <p:txBody>
          <a:bodyPr>
            <a:normAutofit/>
          </a:bodyPr>
          <a:lstStyle/>
          <a:p>
            <a:pPr marL="0" indent="0" algn="ctr">
              <a:buNone/>
            </a:pPr>
            <a:r>
              <a:rPr lang="en-US" sz="1800" dirty="0">
                <a:latin typeface="Arial" panose="020B0604020202020204" pitchFamily="34" charset="0"/>
                <a:cs typeface="Arial" panose="020B0604020202020204" pitchFamily="34" charset="0"/>
              </a:rPr>
              <a:t>A number of interventions are identified for the County which will assist in </a:t>
            </a:r>
            <a:r>
              <a:rPr lang="en-US" sz="1800" b="1" dirty="0">
                <a:latin typeface="Arial" panose="020B0604020202020204" pitchFamily="34" charset="0"/>
                <a:cs typeface="Arial" panose="020B0604020202020204" pitchFamily="34" charset="0"/>
              </a:rPr>
              <a:t>delivering the modal shift targets</a:t>
            </a:r>
            <a:r>
              <a:rPr lang="en-US" sz="1800" dirty="0">
                <a:latin typeface="Arial" panose="020B0604020202020204" pitchFamily="34" charset="0"/>
                <a:cs typeface="Arial" panose="020B0604020202020204" pitchFamily="34" charset="0"/>
              </a:rPr>
              <a:t>, such as the provision of walking &amp; cycling infrastructure and public transport measures.</a:t>
            </a:r>
          </a:p>
        </p:txBody>
      </p:sp>
      <p:grpSp>
        <p:nvGrpSpPr>
          <p:cNvPr id="32" name="Group 31">
            <a:extLst>
              <a:ext uri="{FF2B5EF4-FFF2-40B4-BE49-F238E27FC236}">
                <a16:creationId xmlns:a16="http://schemas.microsoft.com/office/drawing/2014/main" id="{17782782-ECCA-4169-AB34-6DDB43B36AF1}"/>
              </a:ext>
            </a:extLst>
          </p:cNvPr>
          <p:cNvGrpSpPr/>
          <p:nvPr/>
        </p:nvGrpSpPr>
        <p:grpSpPr>
          <a:xfrm>
            <a:off x="2262696" y="4981245"/>
            <a:ext cx="7910004" cy="740448"/>
            <a:chOff x="2077375" y="5548095"/>
            <a:chExt cx="7828547" cy="740448"/>
          </a:xfrm>
        </p:grpSpPr>
        <p:sp>
          <p:nvSpPr>
            <p:cNvPr id="9" name="TextBox 8">
              <a:extLst>
                <a:ext uri="{FF2B5EF4-FFF2-40B4-BE49-F238E27FC236}">
                  <a16:creationId xmlns:a16="http://schemas.microsoft.com/office/drawing/2014/main" id="{787D7C0A-BE78-4F9E-86B3-538462D8821D}"/>
                </a:ext>
              </a:extLst>
            </p:cNvPr>
            <p:cNvSpPr txBox="1"/>
            <p:nvPr/>
          </p:nvSpPr>
          <p:spPr>
            <a:xfrm>
              <a:off x="7814979" y="5584903"/>
              <a:ext cx="18805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Active Travel Funded Project</a:t>
              </a:r>
              <a:endParaRPr kumimoji="0" lang="en-I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34764E63-2DED-45F1-B98A-B7121BCCC6B0}"/>
                </a:ext>
              </a:extLst>
            </p:cNvPr>
            <p:cNvPicPr>
              <a:picLocks noChangeAspect="1"/>
            </p:cNvPicPr>
            <p:nvPr/>
          </p:nvPicPr>
          <p:blipFill rotWithShape="1">
            <a:blip r:embed="rId4">
              <a:duotone>
                <a:schemeClr val="accent3">
                  <a:shade val="45000"/>
                  <a:satMod val="135000"/>
                </a:schemeClr>
                <a:prstClr val="white"/>
              </a:duotone>
            </a:blip>
            <a:srcRect l="16778" t="32462" r="74368" b="23301"/>
            <a:stretch/>
          </p:blipFill>
          <p:spPr>
            <a:xfrm>
              <a:off x="7099079" y="5559805"/>
              <a:ext cx="666128" cy="688019"/>
            </a:xfrm>
            <a:prstGeom prst="rect">
              <a:avLst/>
            </a:prstGeom>
          </p:spPr>
        </p:pic>
        <p:pic>
          <p:nvPicPr>
            <p:cNvPr id="14" name="Picture 13">
              <a:extLst>
                <a:ext uri="{FF2B5EF4-FFF2-40B4-BE49-F238E27FC236}">
                  <a16:creationId xmlns:a16="http://schemas.microsoft.com/office/drawing/2014/main" id="{443581BF-CE00-4AF1-8048-CB06AF0C268A}"/>
                </a:ext>
              </a:extLst>
            </p:cNvPr>
            <p:cNvPicPr>
              <a:picLocks noChangeAspect="1"/>
            </p:cNvPicPr>
            <p:nvPr/>
          </p:nvPicPr>
          <p:blipFill rotWithShape="1">
            <a:blip r:embed="rId4">
              <a:duotone>
                <a:schemeClr val="accent3">
                  <a:shade val="45000"/>
                  <a:satMod val="135000"/>
                </a:schemeClr>
                <a:prstClr val="white"/>
              </a:duotone>
            </a:blip>
            <a:srcRect l="4700" t="32462" r="88939" b="23301"/>
            <a:stretch/>
          </p:blipFill>
          <p:spPr>
            <a:xfrm>
              <a:off x="9427409" y="5600524"/>
              <a:ext cx="478513" cy="688019"/>
            </a:xfrm>
            <a:prstGeom prst="rect">
              <a:avLst/>
            </a:prstGeom>
          </p:spPr>
        </p:pic>
        <p:sp>
          <p:nvSpPr>
            <p:cNvPr id="17" name="Rectangle: Rounded Corners 16">
              <a:extLst>
                <a:ext uri="{FF2B5EF4-FFF2-40B4-BE49-F238E27FC236}">
                  <a16:creationId xmlns:a16="http://schemas.microsoft.com/office/drawing/2014/main" id="{976C17D7-7E82-4E59-A4AD-D02DC5A05913}"/>
                </a:ext>
              </a:extLst>
            </p:cNvPr>
            <p:cNvSpPr/>
            <p:nvPr/>
          </p:nvSpPr>
          <p:spPr>
            <a:xfrm>
              <a:off x="7063807" y="5548095"/>
              <a:ext cx="2842115" cy="699730"/>
            </a:xfrm>
            <a:prstGeom prst="roundRect">
              <a:avLst/>
            </a:prstGeom>
            <a:noFill/>
            <a:ln w="127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0" name="Straight Connector 19">
              <a:extLst>
                <a:ext uri="{FF2B5EF4-FFF2-40B4-BE49-F238E27FC236}">
                  <a16:creationId xmlns:a16="http://schemas.microsoft.com/office/drawing/2014/main" id="{45DD954A-2C8B-46CC-902F-6911B22EFD2C}"/>
                </a:ext>
              </a:extLst>
            </p:cNvPr>
            <p:cNvCxnSpPr>
              <a:cxnSpLocks/>
            </p:cNvCxnSpPr>
            <p:nvPr/>
          </p:nvCxnSpPr>
          <p:spPr>
            <a:xfrm>
              <a:off x="2077375" y="6288543"/>
              <a:ext cx="3052791" cy="0"/>
            </a:xfrm>
            <a:prstGeom prst="line">
              <a:avLst/>
            </a:prstGeom>
            <a:ln w="12700">
              <a:solidFill>
                <a:srgbClr val="00FF00"/>
              </a:solidFill>
            </a:ln>
          </p:spPr>
          <p:style>
            <a:lnRef idx="1">
              <a:schemeClr val="accent2"/>
            </a:lnRef>
            <a:fillRef idx="0">
              <a:schemeClr val="accent2"/>
            </a:fillRef>
            <a:effectRef idx="0">
              <a:schemeClr val="accent2"/>
            </a:effectRef>
            <a:fontRef idx="minor">
              <a:schemeClr val="tx1"/>
            </a:fontRef>
          </p:style>
        </p:cxnSp>
        <p:cxnSp>
          <p:nvCxnSpPr>
            <p:cNvPr id="29" name="Straight Arrow Connector 28">
              <a:extLst>
                <a:ext uri="{FF2B5EF4-FFF2-40B4-BE49-F238E27FC236}">
                  <a16:creationId xmlns:a16="http://schemas.microsoft.com/office/drawing/2014/main" id="{1E376A54-4AF0-4B9D-BEA8-D2820F3EA5AB}"/>
                </a:ext>
              </a:extLst>
            </p:cNvPr>
            <p:cNvCxnSpPr>
              <a:cxnSpLocks/>
            </p:cNvCxnSpPr>
            <p:nvPr/>
          </p:nvCxnSpPr>
          <p:spPr>
            <a:xfrm>
              <a:off x="5238371" y="6192943"/>
              <a:ext cx="1736612"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7A4E8A56-544D-4DDC-9BF4-487C14BDC3CE}"/>
              </a:ext>
            </a:extLst>
          </p:cNvPr>
          <p:cNvGrpSpPr/>
          <p:nvPr/>
        </p:nvGrpSpPr>
        <p:grpSpPr>
          <a:xfrm>
            <a:off x="612788" y="1673418"/>
            <a:ext cx="981123" cy="997349"/>
            <a:chOff x="612788" y="1673418"/>
            <a:chExt cx="981123" cy="997349"/>
          </a:xfrm>
        </p:grpSpPr>
        <p:grpSp>
          <p:nvGrpSpPr>
            <p:cNvPr id="18" name="Group 17">
              <a:extLst>
                <a:ext uri="{FF2B5EF4-FFF2-40B4-BE49-F238E27FC236}">
                  <a16:creationId xmlns:a16="http://schemas.microsoft.com/office/drawing/2014/main" id="{E18C6228-B751-4A53-92D6-5DAF0287FFE8}"/>
                </a:ext>
              </a:extLst>
            </p:cNvPr>
            <p:cNvGrpSpPr/>
            <p:nvPr/>
          </p:nvGrpSpPr>
          <p:grpSpPr>
            <a:xfrm>
              <a:off x="612788" y="1673418"/>
              <a:ext cx="981123" cy="997349"/>
              <a:chOff x="742048" y="1968193"/>
              <a:chExt cx="981123" cy="997349"/>
            </a:xfrm>
          </p:grpSpPr>
          <p:sp>
            <p:nvSpPr>
              <p:cNvPr id="19" name="Oval 18">
                <a:extLst>
                  <a:ext uri="{FF2B5EF4-FFF2-40B4-BE49-F238E27FC236}">
                    <a16:creationId xmlns:a16="http://schemas.microsoft.com/office/drawing/2014/main" id="{22651A0F-E921-48D2-97BE-8F3E53B62A37}"/>
                  </a:ext>
                </a:extLst>
              </p:cNvPr>
              <p:cNvSpPr/>
              <p:nvPr/>
            </p:nvSpPr>
            <p:spPr>
              <a:xfrm>
                <a:off x="742048" y="1968193"/>
                <a:ext cx="981123" cy="981123"/>
              </a:xfrm>
              <a:prstGeom prst="ellipse">
                <a:avLst/>
              </a:prstGeom>
              <a:solidFill>
                <a:schemeClr val="bg1">
                  <a:lumMod val="95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pic>
            <p:nvPicPr>
              <p:cNvPr id="21" name="Graphic 20" descr="Bus outline">
                <a:extLst>
                  <a:ext uri="{FF2B5EF4-FFF2-40B4-BE49-F238E27FC236}">
                    <a16:creationId xmlns:a16="http://schemas.microsoft.com/office/drawing/2014/main" id="{7CB4FD88-FF35-402F-9BB2-A03268B819E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8193" y="2402198"/>
                <a:ext cx="563344" cy="563344"/>
              </a:xfrm>
              <a:prstGeom prst="rect">
                <a:avLst/>
              </a:prstGeom>
            </p:spPr>
          </p:pic>
        </p:grpSp>
        <p:pic>
          <p:nvPicPr>
            <p:cNvPr id="22" name="Graphic 21" descr="Train outline">
              <a:extLst>
                <a:ext uri="{FF2B5EF4-FFF2-40B4-BE49-F238E27FC236}">
                  <a16:creationId xmlns:a16="http://schemas.microsoft.com/office/drawing/2014/main" id="{F8F33A0C-2E81-4881-AF47-F226B55C714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56224" y="1709406"/>
              <a:ext cx="494249" cy="494249"/>
            </a:xfrm>
            <a:prstGeom prst="rect">
              <a:avLst/>
            </a:prstGeom>
          </p:spPr>
        </p:pic>
      </p:grpSp>
      <p:sp>
        <p:nvSpPr>
          <p:cNvPr id="23" name="TextBox 22">
            <a:extLst>
              <a:ext uri="{FF2B5EF4-FFF2-40B4-BE49-F238E27FC236}">
                <a16:creationId xmlns:a16="http://schemas.microsoft.com/office/drawing/2014/main" id="{298F73B3-A05B-4F8C-B88A-A073EE5EADCB}"/>
              </a:ext>
            </a:extLst>
          </p:cNvPr>
          <p:cNvSpPr txBox="1"/>
          <p:nvPr/>
        </p:nvSpPr>
        <p:spPr>
          <a:xfrm>
            <a:off x="1912512" y="1743667"/>
            <a:ext cx="9464773" cy="959943"/>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tab pos="704850" algn="l"/>
              </a:tabLst>
              <a:defRPr/>
            </a:pPr>
            <a:r>
              <a:rPr kumimoji="0" lang="en-IE" sz="1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Facilitate and secure the </a:t>
            </a:r>
            <a:r>
              <a:rPr kumimoji="0" lang="en-IE" sz="1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delivery/implementation of the public transport projects </a:t>
            </a:r>
            <a:r>
              <a:rPr kumimoji="0" lang="en-IE" sz="1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within the Integrated Implementation Plan (2019-2024), including the DART+ programme and Bus Connects.</a:t>
            </a:r>
            <a:endParaRPr kumimoji="0" lang="en-IE"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C559D43A-A2BF-49D9-8DA6-8EAF80993359}"/>
              </a:ext>
            </a:extLst>
          </p:cNvPr>
          <p:cNvSpPr txBox="1"/>
          <p:nvPr/>
        </p:nvSpPr>
        <p:spPr>
          <a:xfrm>
            <a:off x="1912512" y="3070972"/>
            <a:ext cx="9586426" cy="968278"/>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tab pos="704850" algn="l"/>
              </a:tabLst>
              <a:defRPr/>
            </a:pPr>
            <a:r>
              <a:rPr kumimoji="0" lang="en-IE" sz="1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Facilitate and secure the </a:t>
            </a:r>
            <a:r>
              <a:rPr kumimoji="0" lang="en-IE" sz="1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delivery/implementation of the public transport regional corridor proposals</a:t>
            </a:r>
            <a:r>
              <a:rPr kumimoji="0" lang="en-IE" sz="1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IE" sz="1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and the local route proposals as identified within the NTA’s </a:t>
            </a:r>
            <a:r>
              <a:rPr kumimoji="0" lang="en-IE" sz="1800" b="1"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‘The Connecting Ireland Rural Mobility Plan’</a:t>
            </a:r>
            <a:r>
              <a:rPr kumimoji="0" lang="en-IE" sz="1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IE" sz="1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(November 2021). </a:t>
            </a:r>
            <a:endParaRPr kumimoji="0" lang="en-IE"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35" name="Group 34">
            <a:extLst>
              <a:ext uri="{FF2B5EF4-FFF2-40B4-BE49-F238E27FC236}">
                <a16:creationId xmlns:a16="http://schemas.microsoft.com/office/drawing/2014/main" id="{A6C2C3C3-9180-4387-857C-29A535C0C967}"/>
              </a:ext>
            </a:extLst>
          </p:cNvPr>
          <p:cNvGrpSpPr/>
          <p:nvPr/>
        </p:nvGrpSpPr>
        <p:grpSpPr>
          <a:xfrm>
            <a:off x="598569" y="3070972"/>
            <a:ext cx="981123" cy="981123"/>
            <a:chOff x="598569" y="3070972"/>
            <a:chExt cx="981123" cy="981123"/>
          </a:xfrm>
        </p:grpSpPr>
        <p:sp>
          <p:nvSpPr>
            <p:cNvPr id="30" name="Oval 29">
              <a:extLst>
                <a:ext uri="{FF2B5EF4-FFF2-40B4-BE49-F238E27FC236}">
                  <a16:creationId xmlns:a16="http://schemas.microsoft.com/office/drawing/2014/main" id="{E3289D0B-4DF3-4473-A200-ADEB19DCEA59}"/>
                </a:ext>
              </a:extLst>
            </p:cNvPr>
            <p:cNvSpPr/>
            <p:nvPr/>
          </p:nvSpPr>
          <p:spPr>
            <a:xfrm>
              <a:off x="598569" y="3070972"/>
              <a:ext cx="981123" cy="981123"/>
            </a:xfrm>
            <a:prstGeom prst="ellipse">
              <a:avLst/>
            </a:prstGeom>
            <a:solidFill>
              <a:schemeClr val="bg1">
                <a:lumMod val="95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pic>
          <p:nvPicPr>
            <p:cNvPr id="31" name="Graphic 30" descr="Bus outline">
              <a:extLst>
                <a:ext uri="{FF2B5EF4-FFF2-40B4-BE49-F238E27FC236}">
                  <a16:creationId xmlns:a16="http://schemas.microsoft.com/office/drawing/2014/main" id="{F3B8D51C-3BEF-49B7-9588-13F67393A38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3959" y="3215656"/>
              <a:ext cx="729391" cy="729391"/>
            </a:xfrm>
            <a:prstGeom prst="rect">
              <a:avLst/>
            </a:prstGeom>
          </p:spPr>
        </p:pic>
      </p:grpSp>
      <p:grpSp>
        <p:nvGrpSpPr>
          <p:cNvPr id="36" name="Group 35">
            <a:extLst>
              <a:ext uri="{FF2B5EF4-FFF2-40B4-BE49-F238E27FC236}">
                <a16:creationId xmlns:a16="http://schemas.microsoft.com/office/drawing/2014/main" id="{EB2E9FAB-A4F2-46EC-A1C4-D051F91F0901}"/>
              </a:ext>
            </a:extLst>
          </p:cNvPr>
          <p:cNvGrpSpPr/>
          <p:nvPr/>
        </p:nvGrpSpPr>
        <p:grpSpPr>
          <a:xfrm>
            <a:off x="612788" y="4544142"/>
            <a:ext cx="981123" cy="981123"/>
            <a:chOff x="612788" y="4544142"/>
            <a:chExt cx="981123" cy="981123"/>
          </a:xfrm>
        </p:grpSpPr>
        <p:sp>
          <p:nvSpPr>
            <p:cNvPr id="33" name="Oval 32">
              <a:extLst>
                <a:ext uri="{FF2B5EF4-FFF2-40B4-BE49-F238E27FC236}">
                  <a16:creationId xmlns:a16="http://schemas.microsoft.com/office/drawing/2014/main" id="{2873D30A-FB77-4861-84A8-4C39A9FD9861}"/>
                </a:ext>
              </a:extLst>
            </p:cNvPr>
            <p:cNvSpPr/>
            <p:nvPr/>
          </p:nvSpPr>
          <p:spPr>
            <a:xfrm>
              <a:off x="612788" y="4544142"/>
              <a:ext cx="981123" cy="981123"/>
            </a:xfrm>
            <a:prstGeom prst="ellipse">
              <a:avLst/>
            </a:prstGeom>
            <a:solidFill>
              <a:schemeClr val="bg1">
                <a:lumMod val="95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pic>
          <p:nvPicPr>
            <p:cNvPr id="28" name="Graphic 27" descr="Cycling outline">
              <a:extLst>
                <a:ext uri="{FF2B5EF4-FFF2-40B4-BE49-F238E27FC236}">
                  <a16:creationId xmlns:a16="http://schemas.microsoft.com/office/drawing/2014/main" id="{4EED4D15-7E81-4FCC-9F4E-ABF878478B1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33959" y="4636572"/>
              <a:ext cx="712766" cy="712766"/>
            </a:xfrm>
            <a:prstGeom prst="rect">
              <a:avLst/>
            </a:prstGeom>
          </p:spPr>
        </p:pic>
      </p:grpSp>
    </p:spTree>
    <p:extLst>
      <p:ext uri="{BB962C8B-B14F-4D97-AF65-F5344CB8AC3E}">
        <p14:creationId xmlns:p14="http://schemas.microsoft.com/office/powerpoint/2010/main" val="1167559225"/>
      </p:ext>
    </p:extLst>
  </p:cSld>
  <p:clrMapOvr>
    <a:masterClrMapping/>
  </p:clrMapOvr>
  <mc:AlternateContent xmlns:mc="http://schemas.openxmlformats.org/markup-compatibility/2006" xmlns:p14="http://schemas.microsoft.com/office/powerpoint/2010/main">
    <mc:Choice Requires="p14">
      <p:transition spd="slow" p14:dur="2000" advTm="41044"/>
    </mc:Choice>
    <mc:Fallback xmlns="">
      <p:transition spd="slow" advTm="4104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58999"/>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58999"/>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58999"/>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58999"/>
                                          </p:stCondLst>
                                        </p:cTn>
                                        <p:tgtEl>
                                          <p:spTgt spid="3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58999"/>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58999"/>
                                          </p:stCondLst>
                                        </p:cTn>
                                        <p:tgtEl>
                                          <p:spTgt spid="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58999"/>
                                          </p:stCondLst>
                                        </p:cTn>
                                        <p:tgtEl>
                                          <p:spTgt spid="3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58999"/>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2" grpId="0" build="p"/>
      <p:bldP spid="23" grpId="0"/>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9AE21D-8DD0-4EF8-A2B9-AE8CEACDADD7}"/>
              </a:ext>
            </a:extLst>
          </p:cNvPr>
          <p:cNvSpPr>
            <a:spLocks noGrp="1"/>
          </p:cNvSpPr>
          <p:nvPr>
            <p:ph type="title"/>
          </p:nvPr>
        </p:nvSpPr>
        <p:spPr/>
        <p:txBody>
          <a:bodyPr>
            <a:normAutofit/>
          </a:bodyPr>
          <a:lstStyle/>
          <a:p>
            <a:pPr algn="ctr">
              <a:lnSpc>
                <a:spcPct val="85000"/>
              </a:lnSpc>
              <a:defRPr/>
            </a:pPr>
            <a:r>
              <a:rPr lang="en-US" sz="4700" spc="-50" dirty="0">
                <a:solidFill>
                  <a:srgbClr val="009400"/>
                </a:solidFill>
                <a:latin typeface="Arial" panose="020B0604020202020204" pitchFamily="34" charset="0"/>
                <a:cs typeface="Arial" panose="020B0604020202020204" pitchFamily="34" charset="0"/>
              </a:rPr>
              <a:t>What is the purpose of the County Development Plan? </a:t>
            </a:r>
            <a:endParaRPr lang="en-IE" sz="4700" spc="-50" dirty="0">
              <a:solidFill>
                <a:srgbClr val="009400"/>
              </a:solidFill>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E74F46EF-69D4-43F6-AA00-1385671A4A74}"/>
              </a:ext>
            </a:extLst>
          </p:cNvPr>
          <p:cNvSpPr>
            <a:spLocks noGrp="1"/>
          </p:cNvSpPr>
          <p:nvPr>
            <p:ph idx="1"/>
          </p:nvPr>
        </p:nvSpPr>
        <p:spPr>
          <a:xfrm>
            <a:off x="422031" y="1974002"/>
            <a:ext cx="11475217" cy="4351338"/>
          </a:xfrm>
        </p:spPr>
        <p:txBody>
          <a:bodyPr/>
          <a:lstStyle/>
          <a:p>
            <a:pPr marL="342900" lvl="0" indent="-342900">
              <a:lnSpc>
                <a:spcPct val="107000"/>
              </a:lnSpc>
              <a:buFont typeface="Tahoma" panose="020B0604030504040204" pitchFamily="34" charset="0"/>
              <a:buChar char="-"/>
            </a:pPr>
            <a:r>
              <a:rPr lang="en-US" dirty="0">
                <a:ea typeface="Calibri" panose="020F0502020204030204" pitchFamily="34" charset="0"/>
                <a:cs typeface="Times New Roman" panose="02020603050405020304" pitchFamily="18" charset="0"/>
              </a:rPr>
              <a:t>Sets out a framework for the proper planning and sustainable development of the county over a 6-year period </a:t>
            </a:r>
            <a:endParaRPr lang="en-IE" sz="2400" dirty="0">
              <a:effectLst/>
              <a:ea typeface="Calibri" panose="020F0502020204030204" pitchFamily="34" charset="0"/>
              <a:cs typeface="Times New Roman" panose="02020603050405020304" pitchFamily="18" charset="0"/>
            </a:endParaRPr>
          </a:p>
          <a:p>
            <a:pPr marL="342900" lvl="0" indent="-342900">
              <a:lnSpc>
                <a:spcPct val="107000"/>
              </a:lnSpc>
              <a:buFont typeface="Tahoma" panose="020B0604030504040204" pitchFamily="34" charset="0"/>
              <a:buChar char="-"/>
            </a:pPr>
            <a:r>
              <a:rPr lang="en-US" dirty="0">
                <a:ea typeface="Calibri" panose="020F0502020204030204" pitchFamily="34" charset="0"/>
                <a:cs typeface="Times New Roman" panose="02020603050405020304" pitchFamily="18" charset="0"/>
              </a:rPr>
              <a:t>Takes into account EU, national and regional policy requirements</a:t>
            </a:r>
            <a:endParaRPr lang="en-IE" sz="2400" dirty="0">
              <a:effectLst/>
              <a:ea typeface="Calibri" panose="020F0502020204030204" pitchFamily="34" charset="0"/>
              <a:cs typeface="Times New Roman" panose="02020603050405020304" pitchFamily="18" charset="0"/>
            </a:endParaRPr>
          </a:p>
          <a:p>
            <a:pPr marL="342900" lvl="0" indent="-342900">
              <a:lnSpc>
                <a:spcPct val="107000"/>
              </a:lnSpc>
              <a:buFont typeface="Tahoma" panose="020B0604030504040204" pitchFamily="34" charset="0"/>
              <a:buChar char="-"/>
            </a:pPr>
            <a:r>
              <a:rPr lang="en-US" dirty="0">
                <a:ea typeface="Calibri" panose="020F0502020204030204" pitchFamily="34" charset="0"/>
                <a:cs typeface="Times New Roman" panose="02020603050405020304" pitchFamily="18" charset="0"/>
              </a:rPr>
              <a:t>Ensures a coordinated approach to delivery of services in line with areas of projected growth</a:t>
            </a:r>
            <a:endParaRPr lang="en-IE" sz="2400" dirty="0">
              <a:effectLst/>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Tahoma" panose="020B0604030504040204" pitchFamily="34" charset="0"/>
              <a:buChar char="-"/>
            </a:pPr>
            <a:r>
              <a:rPr lang="en-US" dirty="0">
                <a:ea typeface="Calibri" panose="020F0502020204030204" pitchFamily="34" charset="0"/>
                <a:cs typeface="Times New Roman" panose="02020603050405020304" pitchFamily="18" charset="0"/>
              </a:rPr>
              <a:t>Funding opportunities are strengthened where specific objectives are listed in the Plan </a:t>
            </a:r>
            <a:endParaRPr lang="en-IE" sz="2400" dirty="0">
              <a:effectLst/>
              <a:ea typeface="Calibri" panose="020F0502020204030204" pitchFamily="34" charset="0"/>
              <a:cs typeface="Times New Roman" panose="02020603050405020304" pitchFamily="18" charset="0"/>
            </a:endParaRPr>
          </a:p>
          <a:p>
            <a:endParaRPr lang="en-IE" dirty="0"/>
          </a:p>
        </p:txBody>
      </p:sp>
    </p:spTree>
    <p:extLst>
      <p:ext uri="{BB962C8B-B14F-4D97-AF65-F5344CB8AC3E}">
        <p14:creationId xmlns:p14="http://schemas.microsoft.com/office/powerpoint/2010/main" val="28607170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12E20-293B-4F28-9CB7-92EAE568B173}"/>
              </a:ext>
            </a:extLst>
          </p:cNvPr>
          <p:cNvSpPr>
            <a:spLocks noGrp="1"/>
          </p:cNvSpPr>
          <p:nvPr>
            <p:ph type="title"/>
          </p:nvPr>
        </p:nvSpPr>
        <p:spPr>
          <a:xfrm>
            <a:off x="483637" y="54036"/>
            <a:ext cx="11224726" cy="873102"/>
          </a:xfrm>
        </p:spPr>
        <p:txBody>
          <a:bodyPr>
            <a:normAutofit fontScale="90000"/>
          </a:bodyPr>
          <a:lstStyle/>
          <a:p>
            <a:pPr algn="ctr"/>
            <a:br>
              <a:rPr lang="en-US" sz="4300" spc="-50" dirty="0">
                <a:solidFill>
                  <a:schemeClr val="bg2">
                    <a:lumMod val="50000"/>
                  </a:schemeClr>
                </a:solidFill>
              </a:rPr>
            </a:br>
            <a:r>
              <a:rPr lang="en-US" sz="3600" b="1" spc="-50" dirty="0">
                <a:solidFill>
                  <a:srgbClr val="3CF85B"/>
                </a:solidFill>
                <a:latin typeface="+mn-lt"/>
              </a:rPr>
              <a:t>Key Road and Street Network</a:t>
            </a:r>
            <a:br>
              <a:rPr lang="en-US" b="1" i="1" dirty="0">
                <a:solidFill>
                  <a:schemeClr val="tx2">
                    <a:lumMod val="60000"/>
                    <a:lumOff val="40000"/>
                  </a:schemeClr>
                </a:solidFill>
              </a:rPr>
            </a:br>
            <a:endParaRPr lang="en-IE" b="1" i="1" dirty="0">
              <a:solidFill>
                <a:schemeClr val="tx2">
                  <a:lumMod val="60000"/>
                  <a:lumOff val="40000"/>
                </a:schemeClr>
              </a:solidFill>
            </a:endParaRPr>
          </a:p>
        </p:txBody>
      </p:sp>
      <p:pic>
        <p:nvPicPr>
          <p:cNvPr id="27" name="Picture 26">
            <a:extLst>
              <a:ext uri="{FF2B5EF4-FFF2-40B4-BE49-F238E27FC236}">
                <a16:creationId xmlns:a16="http://schemas.microsoft.com/office/drawing/2014/main" id="{32970C23-B577-4C03-9341-49F884AB4F38}"/>
              </a:ext>
            </a:extLst>
          </p:cNvPr>
          <p:cNvPicPr>
            <a:picLocks noChangeAspect="1"/>
          </p:cNvPicPr>
          <p:nvPr/>
        </p:nvPicPr>
        <p:blipFill>
          <a:blip r:embed="rId3"/>
          <a:stretch>
            <a:fillRect/>
          </a:stretch>
        </p:blipFill>
        <p:spPr>
          <a:xfrm>
            <a:off x="11392971" y="5576190"/>
            <a:ext cx="716958" cy="1254339"/>
          </a:xfrm>
          <a:prstGeom prst="rect">
            <a:avLst/>
          </a:prstGeom>
        </p:spPr>
      </p:pic>
      <p:sp>
        <p:nvSpPr>
          <p:cNvPr id="5" name="Rectangle: Rounded Corners 4">
            <a:extLst>
              <a:ext uri="{FF2B5EF4-FFF2-40B4-BE49-F238E27FC236}">
                <a16:creationId xmlns:a16="http://schemas.microsoft.com/office/drawing/2014/main" id="{F74BCABD-0997-443F-A883-6A742541A7DE}"/>
              </a:ext>
            </a:extLst>
          </p:cNvPr>
          <p:cNvSpPr/>
          <p:nvPr/>
        </p:nvSpPr>
        <p:spPr>
          <a:xfrm>
            <a:off x="4824258" y="923225"/>
            <a:ext cx="4695476" cy="1510311"/>
          </a:xfrm>
          <a:prstGeom prst="roundRect">
            <a:avLst/>
          </a:prstGeom>
          <a:noFill/>
          <a:ln w="476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b="0" i="0" u="none" strike="noStrike" kern="1200" cap="none" spc="0" normalizeH="0" baseline="0" noProof="0" dirty="0">
                <a:ln>
                  <a:noFill/>
                </a:ln>
                <a:solidFill>
                  <a:prstClr val="black"/>
                </a:solidFill>
                <a:effectLst/>
                <a:uLnTx/>
                <a:uFillTx/>
                <a:latin typeface="Calibri" panose="020F0502020204030204"/>
              </a:rPr>
              <a:t>Celbridge Second Bridge and link road scheme, including </a:t>
            </a:r>
            <a:r>
              <a:rPr kumimoji="0" lang="en-IE" b="0" i="0" u="none" strike="noStrike" kern="1200" cap="none" spc="0" normalizeH="0" baseline="0" noProof="0" dirty="0">
                <a:ln>
                  <a:noFill/>
                </a:ln>
                <a:solidFill>
                  <a:srgbClr val="000000"/>
                </a:solidFill>
                <a:effectLst/>
                <a:uLnTx/>
                <a:uFillTx/>
              </a:rPr>
              <a:t>n</a:t>
            </a:r>
            <a:r>
              <a:rPr kumimoji="0" lang="en-IE" b="0" i="0" u="none" strike="noStrike" kern="1200" cap="none" spc="0" normalizeH="0" baseline="0" noProof="0" dirty="0" err="1">
                <a:ln>
                  <a:noFill/>
                </a:ln>
                <a:solidFill>
                  <a:srgbClr val="000000"/>
                </a:solidFill>
                <a:effectLst/>
                <a:uLnTx/>
                <a:uFillTx/>
                <a:ea typeface="Calibri" panose="020F0502020204030204" pitchFamily="34" charset="0"/>
              </a:rPr>
              <a:t>ew</a:t>
            </a:r>
            <a:r>
              <a:rPr kumimoji="0" lang="en-IE" b="0" i="0" u="none" strike="noStrike" kern="1200" cap="none" spc="0" normalizeH="0" baseline="0" noProof="0" dirty="0">
                <a:ln>
                  <a:noFill/>
                </a:ln>
                <a:solidFill>
                  <a:srgbClr val="000000"/>
                </a:solidFill>
                <a:effectLst/>
                <a:uLnTx/>
                <a:uFillTx/>
                <a:ea typeface="Calibri" panose="020F0502020204030204" pitchFamily="34" charset="0"/>
              </a:rPr>
              <a:t> pedestrian and cycling infrastructure.</a:t>
            </a:r>
          </a:p>
          <a:p>
            <a:pPr marR="0" lvl="0" algn="l" defTabSz="914400" rtl="0" eaLnBrk="1" fontAlgn="auto" latinLnBrk="0" hangingPunct="1">
              <a:lnSpc>
                <a:spcPct val="100000"/>
              </a:lnSpc>
              <a:spcBef>
                <a:spcPts val="0"/>
              </a:spcBef>
              <a:spcAft>
                <a:spcPts val="0"/>
              </a:spcAft>
              <a:buClrTx/>
              <a:buSzTx/>
              <a:tabLst/>
              <a:defRPr/>
            </a:pPr>
            <a:endParaRPr kumimoji="0" lang="en-IE"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b="0" i="0" u="none" strike="noStrike" kern="1200" cap="none" spc="0" normalizeH="0" baseline="0" noProof="0" dirty="0">
                <a:ln>
                  <a:noFill/>
                </a:ln>
                <a:solidFill>
                  <a:srgbClr val="000000"/>
                </a:solidFill>
                <a:effectLst/>
                <a:uLnTx/>
                <a:uFillTx/>
                <a:ea typeface="Book Antiqua" panose="02040602050305030304" pitchFamily="18" charset="0"/>
                <a:cs typeface="Arial" panose="020B0604020202020204" pitchFamily="34" charset="0"/>
              </a:rPr>
              <a:t>Second bridge crossing in Newbridge </a:t>
            </a:r>
            <a:endParaRPr kumimoji="0" lang="en-IE" b="0" i="0" u="none" strike="noStrike" kern="1200" cap="none" spc="0" normalizeH="0" baseline="0" noProof="0" dirty="0">
              <a:ln>
                <a:noFill/>
              </a:ln>
              <a:solidFill>
                <a:prstClr val="black"/>
              </a:solidFill>
              <a:effectLst/>
              <a:uLnTx/>
              <a:uFillTx/>
            </a:endParaRPr>
          </a:p>
        </p:txBody>
      </p:sp>
      <p:sp>
        <p:nvSpPr>
          <p:cNvPr id="13" name="TextBox 12">
            <a:extLst>
              <a:ext uri="{FF2B5EF4-FFF2-40B4-BE49-F238E27FC236}">
                <a16:creationId xmlns:a16="http://schemas.microsoft.com/office/drawing/2014/main" id="{2B61C75B-AD4B-47CF-AE25-CC027FD20B6A}"/>
              </a:ext>
            </a:extLst>
          </p:cNvPr>
          <p:cNvSpPr txBox="1"/>
          <p:nvPr/>
        </p:nvSpPr>
        <p:spPr>
          <a:xfrm>
            <a:off x="799029" y="949201"/>
            <a:ext cx="3583006" cy="1323439"/>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Book Antiqua" panose="02040602050305030304" pitchFamily="18" charset="0"/>
                <a:cs typeface="Arial" panose="020B0604020202020204" pitchFamily="34" charset="0"/>
              </a:rPr>
              <a:t>To facilitate future roads, cycle facilities and other </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Book Antiqua" panose="02040602050305030304" pitchFamily="18" charset="0"/>
                <a:cs typeface="Arial" panose="020B0604020202020204" pitchFamily="34" charset="0"/>
              </a:rPr>
              <a:t>transport infrastructure improvement</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Book Antiqua" panose="02040602050305030304" pitchFamily="18" charset="0"/>
                <a:cs typeface="Arial" panose="020B0604020202020204" pitchFamily="34" charset="0"/>
              </a:rPr>
              <a:t> identified within this Plan (Table 5.4 &amp; Table 5.5) and Local Area Plans. </a:t>
            </a:r>
            <a:endParaRPr kumimoji="0" lang="en-IE"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2A7C2C6F-5DBB-4C72-BB18-420F18E4EE2F}"/>
              </a:ext>
            </a:extLst>
          </p:cNvPr>
          <p:cNvSpPr txBox="1"/>
          <p:nvPr/>
        </p:nvSpPr>
        <p:spPr>
          <a:xfrm>
            <a:off x="799029" y="3631927"/>
            <a:ext cx="3206440" cy="1077218"/>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Book Antiqua" panose="02040602050305030304" pitchFamily="18" charset="0"/>
                <a:cs typeface="Arial" panose="020B0604020202020204" pitchFamily="34" charset="0"/>
              </a:rPr>
              <a:t>Support and facilitate enhanced orbital movement between the N3, the N4 and N7 national roads</a:t>
            </a:r>
            <a:r>
              <a:rPr lang="en-US" sz="1600" dirty="0">
                <a:solidFill>
                  <a:srgbClr val="000000"/>
                </a:solidFill>
                <a:latin typeface="Arial" panose="020B0604020202020204" pitchFamily="34" charset="0"/>
                <a:ea typeface="Book Antiqua" panose="02040602050305030304" pitchFamily="18" charset="0"/>
                <a:cs typeface="Arial" panose="020B0604020202020204" pitchFamily="34" charset="0"/>
              </a:rPr>
              <a:t>.</a:t>
            </a:r>
            <a:endParaRPr kumimoji="0" lang="en-IE"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B41B501B-2611-4D19-AC42-0350AC33D9C4}"/>
              </a:ext>
            </a:extLst>
          </p:cNvPr>
          <p:cNvSpPr/>
          <p:nvPr/>
        </p:nvSpPr>
        <p:spPr>
          <a:xfrm>
            <a:off x="4824258" y="2609583"/>
            <a:ext cx="4695476" cy="793740"/>
          </a:xfrm>
          <a:prstGeom prst="roundRect">
            <a:avLst/>
          </a:prstGeom>
          <a:noFill/>
          <a:ln w="476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Measure ROAD6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Catering for Orbital</a:t>
            </a:r>
            <a:r>
              <a:rPr kumimoji="0" lang="en-US" sz="1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Movement in Leinster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Book Antiqua" panose="02040602050305030304" pitchFamily="18" charset="0"/>
                <a:cs typeface="Arial" panose="020B0604020202020204" pitchFamily="34" charset="0"/>
              </a:rPr>
              <a:t>Draft GDA Transport Strategy </a:t>
            </a:r>
            <a:endParaRPr kumimoji="0" lang="en-IE"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267DFA63-F6B5-4E57-9933-6229E022E16F}"/>
              </a:ext>
            </a:extLst>
          </p:cNvPr>
          <p:cNvSpPr txBox="1"/>
          <p:nvPr/>
        </p:nvSpPr>
        <p:spPr>
          <a:xfrm>
            <a:off x="805659" y="2711353"/>
            <a:ext cx="3733214" cy="584775"/>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Book Antiqua" panose="02040602050305030304" pitchFamily="18" charset="0"/>
                <a:cs typeface="Arial" panose="020B0604020202020204" pitchFamily="34" charset="0"/>
              </a:rPr>
              <a:t>Support and facilitate Orbital Movement in Leinster.</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Book Antiqua" panose="02040602050305030304" pitchFamily="18" charset="0"/>
                <a:cs typeface="Arial" panose="020B0604020202020204" pitchFamily="34" charset="0"/>
              </a:rPr>
              <a:t> </a:t>
            </a:r>
            <a:endParaRPr kumimoji="0" lang="en-IE"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8" name="Rectangle: Rounded Corners 17">
            <a:extLst>
              <a:ext uri="{FF2B5EF4-FFF2-40B4-BE49-F238E27FC236}">
                <a16:creationId xmlns:a16="http://schemas.microsoft.com/office/drawing/2014/main" id="{CC57FA72-71CB-4208-A658-CDCE62031B79}"/>
              </a:ext>
            </a:extLst>
          </p:cNvPr>
          <p:cNvSpPr/>
          <p:nvPr/>
        </p:nvSpPr>
        <p:spPr>
          <a:xfrm>
            <a:off x="4824258" y="3773666"/>
            <a:ext cx="4695476" cy="793740"/>
          </a:xfrm>
          <a:prstGeom prst="roundRect">
            <a:avLst/>
          </a:prstGeom>
          <a:noFill/>
          <a:ln w="476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Measure ROAD9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Regional and Local Roads Policy</a:t>
            </a:r>
            <a:endParaRPr kumimoji="0" lang="en-I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Book Antiqua" panose="02040602050305030304" pitchFamily="18" charset="0"/>
                <a:cs typeface="Arial" panose="020B0604020202020204" pitchFamily="34" charset="0"/>
              </a:rPr>
              <a:t>Draft GDA Transport Strategy </a:t>
            </a:r>
            <a:endParaRPr kumimoji="0" lang="en-IE"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F835306A-A0E8-4243-B663-99E6D1B9E66F}"/>
              </a:ext>
            </a:extLst>
          </p:cNvPr>
          <p:cNvGrpSpPr/>
          <p:nvPr/>
        </p:nvGrpSpPr>
        <p:grpSpPr>
          <a:xfrm>
            <a:off x="9679682" y="966423"/>
            <a:ext cx="1713289" cy="1288996"/>
            <a:chOff x="9241144" y="2133715"/>
            <a:chExt cx="1569343" cy="1288996"/>
          </a:xfrm>
        </p:grpSpPr>
        <p:sp>
          <p:nvSpPr>
            <p:cNvPr id="22" name="Rectangle: Rounded Corners 21">
              <a:extLst>
                <a:ext uri="{FF2B5EF4-FFF2-40B4-BE49-F238E27FC236}">
                  <a16:creationId xmlns:a16="http://schemas.microsoft.com/office/drawing/2014/main" id="{2EE22F97-3882-4DF4-8CF1-63D4B51C6F0A}"/>
                </a:ext>
              </a:extLst>
            </p:cNvPr>
            <p:cNvSpPr/>
            <p:nvPr/>
          </p:nvSpPr>
          <p:spPr>
            <a:xfrm>
              <a:off x="9241144" y="2133715"/>
              <a:ext cx="1569343" cy="1288996"/>
            </a:xfrm>
            <a:prstGeom prst="roundRect">
              <a:avLst/>
            </a:prstGeom>
            <a:solidFill>
              <a:schemeClr val="bg1"/>
            </a:solidFill>
            <a:ln w="127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24416C02-A50A-4A37-87FD-CE49E741E6DE}"/>
                </a:ext>
              </a:extLst>
            </p:cNvPr>
            <p:cNvSpPr txBox="1"/>
            <p:nvPr/>
          </p:nvSpPr>
          <p:spPr>
            <a:xfrm>
              <a:off x="9241144" y="2133715"/>
              <a:ext cx="156934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Active Travel Funded Project</a:t>
              </a:r>
              <a:endParaRPr kumimoji="0" lang="en-I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971B188A-C5E8-44DE-8FC5-B9FBEC70792A}"/>
                </a:ext>
              </a:extLst>
            </p:cNvPr>
            <p:cNvPicPr>
              <a:picLocks noChangeAspect="1"/>
            </p:cNvPicPr>
            <p:nvPr/>
          </p:nvPicPr>
          <p:blipFill rotWithShape="1">
            <a:blip r:embed="rId4">
              <a:duotone>
                <a:schemeClr val="accent3">
                  <a:shade val="45000"/>
                  <a:satMod val="135000"/>
                </a:schemeClr>
                <a:prstClr val="white"/>
              </a:duotone>
            </a:blip>
            <a:srcRect l="16778" t="32462" r="74368" b="23301"/>
            <a:stretch/>
          </p:blipFill>
          <p:spPr>
            <a:xfrm>
              <a:off x="9581710" y="2750666"/>
              <a:ext cx="515297" cy="577087"/>
            </a:xfrm>
            <a:prstGeom prst="rect">
              <a:avLst/>
            </a:prstGeom>
          </p:spPr>
        </p:pic>
        <p:pic>
          <p:nvPicPr>
            <p:cNvPr id="21" name="Picture 20">
              <a:extLst>
                <a:ext uri="{FF2B5EF4-FFF2-40B4-BE49-F238E27FC236}">
                  <a16:creationId xmlns:a16="http://schemas.microsoft.com/office/drawing/2014/main" id="{880D741E-9AC7-4405-A791-BAB265296CA1}"/>
                </a:ext>
              </a:extLst>
            </p:cNvPr>
            <p:cNvPicPr>
              <a:picLocks noChangeAspect="1"/>
            </p:cNvPicPr>
            <p:nvPr/>
          </p:nvPicPr>
          <p:blipFill rotWithShape="1">
            <a:blip r:embed="rId4">
              <a:duotone>
                <a:schemeClr val="accent3">
                  <a:shade val="45000"/>
                  <a:satMod val="135000"/>
                </a:schemeClr>
                <a:prstClr val="white"/>
              </a:duotone>
            </a:blip>
            <a:srcRect l="4700" t="32462" r="88939" b="23301"/>
            <a:stretch/>
          </p:blipFill>
          <p:spPr>
            <a:xfrm>
              <a:off x="10098125" y="2778213"/>
              <a:ext cx="367402" cy="572782"/>
            </a:xfrm>
            <a:prstGeom prst="rect">
              <a:avLst/>
            </a:prstGeom>
          </p:spPr>
        </p:pic>
      </p:grpSp>
      <p:grpSp>
        <p:nvGrpSpPr>
          <p:cNvPr id="23" name="Group 22">
            <a:extLst>
              <a:ext uri="{FF2B5EF4-FFF2-40B4-BE49-F238E27FC236}">
                <a16:creationId xmlns:a16="http://schemas.microsoft.com/office/drawing/2014/main" id="{3626DDAA-9991-4587-BF67-8768B899D1DB}"/>
              </a:ext>
            </a:extLst>
          </p:cNvPr>
          <p:cNvGrpSpPr/>
          <p:nvPr/>
        </p:nvGrpSpPr>
        <p:grpSpPr>
          <a:xfrm>
            <a:off x="664946" y="5604141"/>
            <a:ext cx="981123" cy="981123"/>
            <a:chOff x="279805" y="3324783"/>
            <a:chExt cx="981123" cy="981123"/>
          </a:xfrm>
        </p:grpSpPr>
        <p:sp>
          <p:nvSpPr>
            <p:cNvPr id="24" name="Oval 23">
              <a:extLst>
                <a:ext uri="{FF2B5EF4-FFF2-40B4-BE49-F238E27FC236}">
                  <a16:creationId xmlns:a16="http://schemas.microsoft.com/office/drawing/2014/main" id="{F961D5B8-9CCB-4BB1-BE4E-0CABF223F8CD}"/>
                </a:ext>
              </a:extLst>
            </p:cNvPr>
            <p:cNvSpPr/>
            <p:nvPr/>
          </p:nvSpPr>
          <p:spPr>
            <a:xfrm>
              <a:off x="279805" y="3324783"/>
              <a:ext cx="981123" cy="981123"/>
            </a:xfrm>
            <a:prstGeom prst="ellipse">
              <a:avLst/>
            </a:prstGeom>
            <a:solidFill>
              <a:schemeClr val="bg1">
                <a:lumMod val="95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pic>
          <p:nvPicPr>
            <p:cNvPr id="25" name="Graphic 24" descr="No Driving outline">
              <a:extLst>
                <a:ext uri="{FF2B5EF4-FFF2-40B4-BE49-F238E27FC236}">
                  <a16:creationId xmlns:a16="http://schemas.microsoft.com/office/drawing/2014/main" id="{49C010F7-1C6F-439D-B12B-EBEBC27809D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3166" y="3358144"/>
              <a:ext cx="914400" cy="914400"/>
            </a:xfrm>
            <a:prstGeom prst="rect">
              <a:avLst/>
            </a:prstGeom>
          </p:spPr>
        </p:pic>
      </p:grpSp>
      <p:sp>
        <p:nvSpPr>
          <p:cNvPr id="26" name="TextBox 25">
            <a:extLst>
              <a:ext uri="{FF2B5EF4-FFF2-40B4-BE49-F238E27FC236}">
                <a16:creationId xmlns:a16="http://schemas.microsoft.com/office/drawing/2014/main" id="{2042EBCB-4574-4AC7-88D1-114738306F03}"/>
              </a:ext>
            </a:extLst>
          </p:cNvPr>
          <p:cNvSpPr txBox="1"/>
          <p:nvPr/>
        </p:nvSpPr>
        <p:spPr>
          <a:xfrm>
            <a:off x="2004333" y="5771536"/>
            <a:ext cx="8399452" cy="646331"/>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Book Antiqua" panose="02040602050305030304" pitchFamily="18" charset="0"/>
                <a:cs typeface="Arial" panose="020B0604020202020204" pitchFamily="34" charset="0"/>
              </a:rPr>
              <a:t>Car parking limits will be considered on an area wide basis, where appropriate, in locations where the highest density of development occurs.</a:t>
            </a:r>
          </a:p>
        </p:txBody>
      </p:sp>
      <p:sp>
        <p:nvSpPr>
          <p:cNvPr id="28" name="TextBox 27">
            <a:extLst>
              <a:ext uri="{FF2B5EF4-FFF2-40B4-BE49-F238E27FC236}">
                <a16:creationId xmlns:a16="http://schemas.microsoft.com/office/drawing/2014/main" id="{D8FF5B9C-E8B9-4BCB-9FFE-6994AB2221FE}"/>
              </a:ext>
            </a:extLst>
          </p:cNvPr>
          <p:cNvSpPr txBox="1"/>
          <p:nvPr/>
        </p:nvSpPr>
        <p:spPr>
          <a:xfrm>
            <a:off x="664946" y="4923793"/>
            <a:ext cx="9434719" cy="584775"/>
          </a:xfrm>
          <a:prstGeom prst="rect">
            <a:avLst/>
          </a:prstGeom>
          <a:noFill/>
        </p:spPr>
        <p:txBody>
          <a:bodyPr wrap="square">
            <a:spAutoFit/>
          </a:bodyPr>
          <a:lstStyle/>
          <a:p>
            <a:r>
              <a:rPr lang="en-US" sz="3200" b="1" spc="-50" dirty="0">
                <a:solidFill>
                  <a:srgbClr val="3CF85B"/>
                </a:solidFill>
                <a:ea typeface="+mj-ea"/>
                <a:cs typeface="+mj-cs"/>
              </a:rPr>
              <a:t>Supply and Management of Parking</a:t>
            </a:r>
            <a:endParaRPr lang="en-IE" sz="3200" b="1" spc="-50" dirty="0">
              <a:solidFill>
                <a:srgbClr val="3CF85B"/>
              </a:solidFill>
              <a:ea typeface="+mj-ea"/>
              <a:cs typeface="+mj-cs"/>
            </a:endParaRPr>
          </a:p>
        </p:txBody>
      </p:sp>
    </p:spTree>
    <p:extLst>
      <p:ext uri="{BB962C8B-B14F-4D97-AF65-F5344CB8AC3E}">
        <p14:creationId xmlns:p14="http://schemas.microsoft.com/office/powerpoint/2010/main" val="1820198255"/>
      </p:ext>
    </p:extLst>
  </p:cSld>
  <p:clrMapOvr>
    <a:masterClrMapping/>
  </p:clrMapOvr>
  <mc:AlternateContent xmlns:mc="http://schemas.openxmlformats.org/markup-compatibility/2006" xmlns:p14="http://schemas.microsoft.com/office/powerpoint/2010/main">
    <mc:Choice Requires="p14">
      <p:transition spd="slow" p14:dur="2000" advTm="41044"/>
    </mc:Choice>
    <mc:Fallback xmlns="">
      <p:transition spd="slow" advTm="4104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58999"/>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58999"/>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58999"/>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58999"/>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58999"/>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58999"/>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58999"/>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58999"/>
                                          </p:stCondLst>
                                        </p:cTn>
                                        <p:tgtEl>
                                          <p:spTgt spid="2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58999"/>
                                          </p:stCondLst>
                                        </p:cTn>
                                        <p:tgtEl>
                                          <p:spTgt spid="2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58999"/>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p:bldP spid="15" grpId="0"/>
      <p:bldP spid="16" grpId="0" animBg="1"/>
      <p:bldP spid="17" grpId="0"/>
      <p:bldP spid="18" grpId="0" animBg="1"/>
      <p:bldP spid="26" grpId="0"/>
      <p:bldP spid="2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12E20-293B-4F28-9CB7-92EAE568B173}"/>
              </a:ext>
            </a:extLst>
          </p:cNvPr>
          <p:cNvSpPr>
            <a:spLocks noGrp="1"/>
          </p:cNvSpPr>
          <p:nvPr>
            <p:ph type="title"/>
          </p:nvPr>
        </p:nvSpPr>
        <p:spPr>
          <a:xfrm>
            <a:off x="483637" y="54036"/>
            <a:ext cx="11224726" cy="873102"/>
          </a:xfrm>
        </p:spPr>
        <p:txBody>
          <a:bodyPr>
            <a:normAutofit fontScale="90000"/>
          </a:bodyPr>
          <a:lstStyle/>
          <a:p>
            <a:pPr algn="ctr"/>
            <a:br>
              <a:rPr lang="en-US" sz="4300" spc="-50" dirty="0">
                <a:solidFill>
                  <a:schemeClr val="bg2">
                    <a:lumMod val="50000"/>
                  </a:schemeClr>
                </a:solidFill>
              </a:rPr>
            </a:br>
            <a:r>
              <a:rPr lang="en-US" sz="3600" b="1" spc="-50" dirty="0">
                <a:solidFill>
                  <a:srgbClr val="3CF85B"/>
                </a:solidFill>
                <a:latin typeface="+mn-lt"/>
              </a:rPr>
              <a:t>Electric Vehicles</a:t>
            </a:r>
            <a:br>
              <a:rPr lang="en-US" b="1" i="1" dirty="0">
                <a:solidFill>
                  <a:schemeClr val="tx2">
                    <a:lumMod val="60000"/>
                    <a:lumOff val="40000"/>
                  </a:schemeClr>
                </a:solidFill>
              </a:rPr>
            </a:br>
            <a:endParaRPr lang="en-IE" b="1" i="1" dirty="0">
              <a:solidFill>
                <a:schemeClr val="tx2">
                  <a:lumMod val="60000"/>
                  <a:lumOff val="40000"/>
                </a:schemeClr>
              </a:solidFill>
            </a:endParaRPr>
          </a:p>
        </p:txBody>
      </p:sp>
      <p:sp>
        <p:nvSpPr>
          <p:cNvPr id="10" name="Rectangle: Rounded Corners 9">
            <a:extLst>
              <a:ext uri="{FF2B5EF4-FFF2-40B4-BE49-F238E27FC236}">
                <a16:creationId xmlns:a16="http://schemas.microsoft.com/office/drawing/2014/main" id="{60DCAFC3-A463-40E3-B9FC-7BB3AD1A0153}"/>
              </a:ext>
            </a:extLst>
          </p:cNvPr>
          <p:cNvSpPr/>
          <p:nvPr/>
        </p:nvSpPr>
        <p:spPr>
          <a:xfrm>
            <a:off x="917826" y="1167826"/>
            <a:ext cx="2727798" cy="1178965"/>
          </a:xfrm>
          <a:prstGeom prst="roundRect">
            <a:avLst/>
          </a:prstGeom>
          <a:solidFill>
            <a:schemeClr val="bg1">
              <a:lumMod val="95000"/>
            </a:schemeClr>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r>
              <a:rPr lang="en-US" dirty="0">
                <a:solidFill>
                  <a:schemeClr val="tx1"/>
                </a:solidFill>
                <a:ea typeface="Calibri" panose="020F0502020204030204" pitchFamily="34" charset="0"/>
                <a:cs typeface="Times New Roman" panose="02020603050405020304" pitchFamily="18" charset="0"/>
              </a:rPr>
              <a:t>C</a:t>
            </a:r>
            <a:r>
              <a:rPr lang="en-US" sz="1800" dirty="0">
                <a:solidFill>
                  <a:schemeClr val="tx1"/>
                </a:solidFill>
                <a:effectLst/>
                <a:latin typeface="+mn-lt"/>
                <a:ea typeface="Calibri" panose="020F0502020204030204" pitchFamily="34" charset="0"/>
                <a:cs typeface="Times New Roman" panose="02020603050405020304" pitchFamily="18" charset="0"/>
              </a:rPr>
              <a:t>ommitted to a </a:t>
            </a:r>
            <a:r>
              <a:rPr lang="en-US" sz="1800" b="1" i="1" dirty="0">
                <a:solidFill>
                  <a:schemeClr val="tx1"/>
                </a:solidFill>
                <a:effectLst/>
                <a:latin typeface="+mn-lt"/>
                <a:ea typeface="Calibri" panose="020F0502020204030204" pitchFamily="34" charset="0"/>
                <a:cs typeface="Times New Roman" panose="02020603050405020304" pitchFamily="18" charset="0"/>
              </a:rPr>
              <a:t>target of 936,000 electric vehicles </a:t>
            </a:r>
            <a:r>
              <a:rPr lang="en-US" sz="1800" dirty="0">
                <a:solidFill>
                  <a:schemeClr val="tx1"/>
                </a:solidFill>
                <a:effectLst/>
                <a:latin typeface="+mn-lt"/>
                <a:ea typeface="Calibri" panose="020F0502020204030204" pitchFamily="34" charset="0"/>
                <a:cs typeface="Times New Roman" panose="02020603050405020304" pitchFamily="18" charset="0"/>
              </a:rPr>
              <a:t>on Irish roads by 2030. </a:t>
            </a:r>
            <a:endParaRPr lang="en-IE" sz="1800" dirty="0">
              <a:solidFill>
                <a:schemeClr val="tx1"/>
              </a:solidFill>
              <a:effectLst/>
              <a:latin typeface="+mn-lt"/>
              <a:ea typeface="Calibri" panose="020F0502020204030204"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id="{3902B95A-7267-43D6-B3ED-78740042896C}"/>
              </a:ext>
            </a:extLst>
          </p:cNvPr>
          <p:cNvPicPr>
            <a:picLocks noChangeAspect="1"/>
          </p:cNvPicPr>
          <p:nvPr/>
        </p:nvPicPr>
        <p:blipFill>
          <a:blip r:embed="rId3"/>
          <a:stretch>
            <a:fillRect/>
          </a:stretch>
        </p:blipFill>
        <p:spPr>
          <a:xfrm>
            <a:off x="1078029" y="2670268"/>
            <a:ext cx="2407392" cy="3338249"/>
          </a:xfrm>
          <a:prstGeom prst="rect">
            <a:avLst/>
          </a:prstGeom>
          <a:ln>
            <a:solidFill>
              <a:schemeClr val="bg1">
                <a:lumMod val="50000"/>
              </a:schemeClr>
            </a:solidFill>
          </a:ln>
        </p:spPr>
      </p:pic>
      <p:pic>
        <p:nvPicPr>
          <p:cNvPr id="18" name="Picture 17">
            <a:extLst>
              <a:ext uri="{FF2B5EF4-FFF2-40B4-BE49-F238E27FC236}">
                <a16:creationId xmlns:a16="http://schemas.microsoft.com/office/drawing/2014/main" id="{D6963E38-0DF5-4BE3-A180-B70D415FC172}"/>
              </a:ext>
            </a:extLst>
          </p:cNvPr>
          <p:cNvPicPr/>
          <p:nvPr/>
        </p:nvPicPr>
        <p:blipFill>
          <a:blip r:embed="rId4">
            <a:grayscl/>
            <a:extLst>
              <a:ext uri="{28A0092B-C50C-407E-A947-70E740481C1C}">
                <a14:useLocalDpi xmlns:a14="http://schemas.microsoft.com/office/drawing/2010/main" val="0"/>
              </a:ext>
            </a:extLst>
          </a:blip>
          <a:stretch>
            <a:fillRect/>
          </a:stretch>
        </p:blipFill>
        <p:spPr>
          <a:xfrm>
            <a:off x="4746394" y="927138"/>
            <a:ext cx="3502337" cy="5081379"/>
          </a:xfrm>
          <a:prstGeom prst="rect">
            <a:avLst/>
          </a:prstGeom>
        </p:spPr>
      </p:pic>
      <p:sp>
        <p:nvSpPr>
          <p:cNvPr id="20" name="Oval 19">
            <a:extLst>
              <a:ext uri="{FF2B5EF4-FFF2-40B4-BE49-F238E27FC236}">
                <a16:creationId xmlns:a16="http://schemas.microsoft.com/office/drawing/2014/main" id="{1EDE3B51-77D7-4808-AA1B-9BAFB7129FB2}"/>
              </a:ext>
            </a:extLst>
          </p:cNvPr>
          <p:cNvSpPr/>
          <p:nvPr/>
        </p:nvSpPr>
        <p:spPr>
          <a:xfrm>
            <a:off x="5112142" y="3942525"/>
            <a:ext cx="1564737" cy="1037791"/>
          </a:xfrm>
          <a:prstGeom prst="ellipse">
            <a:avLst/>
          </a:prstGeom>
          <a:noFill/>
          <a:ln w="28575">
            <a:solidFill>
              <a:srgbClr val="3CF8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B5EEF153-4673-4B51-8C35-BF5AECA167E2}"/>
              </a:ext>
            </a:extLst>
          </p:cNvPr>
          <p:cNvSpPr txBox="1"/>
          <p:nvPr/>
        </p:nvSpPr>
        <p:spPr>
          <a:xfrm>
            <a:off x="8717615" y="1146740"/>
            <a:ext cx="3236535" cy="2031325"/>
          </a:xfrm>
          <a:prstGeom prst="rect">
            <a:avLst/>
          </a:prstGeom>
          <a:solidFill>
            <a:schemeClr val="bg1">
              <a:lumMod val="85000"/>
            </a:schemeClr>
          </a:solid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Ensure</a:t>
            </a:r>
            <a:r>
              <a:rPr kumimoji="0" lang="en-IE" sz="1800" b="0"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 a </a:t>
            </a:r>
            <a:r>
              <a:rPr kumimoji="0" lang="en-IE" sz="1800" b="1"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future proofed approach to the rollout of EV charging infrastructure </a:t>
            </a:r>
            <a:r>
              <a:rPr kumimoji="0" lang="en-IE" sz="1800" b="0"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by means of planning decisions</a:t>
            </a:r>
            <a:r>
              <a:rPr lang="en-IE" dirty="0">
                <a:solidFill>
                  <a:srgbClr val="000000"/>
                </a:solidFill>
                <a:latin typeface="Calibri" panose="020F0502020204030204"/>
                <a:cs typeface="Arial" panose="020B0604020202020204" pitchFamily="34" charset="0"/>
              </a:rPr>
              <a:t> by applying requirements to all n</a:t>
            </a:r>
            <a:r>
              <a:rPr kumimoji="0" lang="en-IE" sz="1800" b="0" i="0" u="none" strike="noStrike" kern="1200" cap="none" spc="0" normalizeH="0" baseline="0" noProof="0" dirty="0" err="1">
                <a:ln>
                  <a:noFill/>
                </a:ln>
                <a:solidFill>
                  <a:srgbClr val="000000"/>
                </a:solidFill>
                <a:effectLst/>
                <a:uLnTx/>
                <a:uFillTx/>
                <a:latin typeface="Calibri" panose="020F0502020204030204"/>
                <a:ea typeface="+mn-ea"/>
                <a:cs typeface="Arial" panose="020B0604020202020204" pitchFamily="34" charset="0"/>
              </a:rPr>
              <a:t>ew</a:t>
            </a:r>
            <a:r>
              <a:rPr kumimoji="0" lang="en-IE" sz="1800" b="0"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 buildings or buildings undergoing major renovations.</a:t>
            </a:r>
            <a:endParaRPr kumimoji="0" lang="en-I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Rectangle: Diagonal Corners Rounded 21">
            <a:extLst>
              <a:ext uri="{FF2B5EF4-FFF2-40B4-BE49-F238E27FC236}">
                <a16:creationId xmlns:a16="http://schemas.microsoft.com/office/drawing/2014/main" id="{CAEB11D9-9FF6-4879-B442-EBFF65F72AD3}"/>
              </a:ext>
            </a:extLst>
          </p:cNvPr>
          <p:cNvSpPr/>
          <p:nvPr/>
        </p:nvSpPr>
        <p:spPr>
          <a:xfrm>
            <a:off x="8884564" y="3429000"/>
            <a:ext cx="2962275" cy="1857539"/>
          </a:xfrm>
          <a:prstGeom prst="round2DiagRect">
            <a:avLst/>
          </a:prstGeom>
          <a:noFill/>
          <a:ln w="25400">
            <a:solidFill>
              <a:srgbClr val="3CF8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D7456AA2-3423-448E-B8BE-31097B6687B8}"/>
              </a:ext>
            </a:extLst>
          </p:cNvPr>
          <p:cNvSpPr txBox="1"/>
          <p:nvPr/>
        </p:nvSpPr>
        <p:spPr>
          <a:xfrm>
            <a:off x="9031131" y="3544263"/>
            <a:ext cx="2669139"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Requirements of the EU (Energy Performance of Buildings) Regulations 2021 (S.I. 393 2021) for Electric Vehicle recharging infrastructure</a:t>
            </a:r>
            <a:endParaRPr kumimoji="0" lang="en-I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7" name="Picture 26">
            <a:extLst>
              <a:ext uri="{FF2B5EF4-FFF2-40B4-BE49-F238E27FC236}">
                <a16:creationId xmlns:a16="http://schemas.microsoft.com/office/drawing/2014/main" id="{32970C23-B577-4C03-9341-49F884AB4F38}"/>
              </a:ext>
            </a:extLst>
          </p:cNvPr>
          <p:cNvPicPr>
            <a:picLocks noChangeAspect="1"/>
          </p:cNvPicPr>
          <p:nvPr/>
        </p:nvPicPr>
        <p:blipFill>
          <a:blip r:embed="rId5"/>
          <a:stretch>
            <a:fillRect/>
          </a:stretch>
        </p:blipFill>
        <p:spPr>
          <a:xfrm>
            <a:off x="11262732" y="5348334"/>
            <a:ext cx="847197" cy="1482195"/>
          </a:xfrm>
          <a:prstGeom prst="rect">
            <a:avLst/>
          </a:prstGeom>
        </p:spPr>
      </p:pic>
    </p:spTree>
    <p:extLst>
      <p:ext uri="{BB962C8B-B14F-4D97-AF65-F5344CB8AC3E}">
        <p14:creationId xmlns:p14="http://schemas.microsoft.com/office/powerpoint/2010/main" val="3804070027"/>
      </p:ext>
    </p:extLst>
  </p:cSld>
  <p:clrMapOvr>
    <a:masterClrMapping/>
  </p:clrMapOvr>
  <mc:AlternateContent xmlns:mc="http://schemas.openxmlformats.org/markup-compatibility/2006" xmlns:p14="http://schemas.microsoft.com/office/powerpoint/2010/main">
    <mc:Choice Requires="p14">
      <p:transition spd="slow" p14:dur="2000" advTm="41044"/>
    </mc:Choice>
    <mc:Fallback xmlns="">
      <p:transition spd="slow" advTm="4104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58999"/>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58999"/>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58999"/>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58999"/>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58999"/>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58999"/>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58999"/>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0" grpId="0" animBg="1"/>
      <p:bldP spid="21" grpId="0" animBg="1"/>
      <p:bldP spid="22" grpId="0" animBg="1"/>
      <p:bldP spid="2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5">
            <a:extLst>
              <a:ext uri="{FF2B5EF4-FFF2-40B4-BE49-F238E27FC236}">
                <a16:creationId xmlns:a16="http://schemas.microsoft.com/office/drawing/2014/main" id="{44984AD0-BAF4-4300-8726-1A18A779DF5C}"/>
              </a:ext>
            </a:extLst>
          </p:cNvPr>
          <p:cNvSpPr txBox="1">
            <a:spLocks/>
          </p:cNvSpPr>
          <p:nvPr/>
        </p:nvSpPr>
        <p:spPr>
          <a:xfrm>
            <a:off x="7437820" y="512213"/>
            <a:ext cx="4572783" cy="4834938"/>
          </a:xfrm>
          <a:prstGeom prst="rect">
            <a:avLst/>
          </a:prstGeom>
          <a:ln w="19050">
            <a:solidFill>
              <a:schemeClr val="bg1">
                <a:lumMod val="50000"/>
              </a:schemeClr>
            </a:solidFill>
          </a:ln>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IE"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0" lvl="0" indent="0">
              <a:buNone/>
            </a:pPr>
            <a:r>
              <a:rPr lang="en-US" sz="9600" b="1" dirty="0">
                <a:solidFill>
                  <a:prstClr val="black"/>
                </a:solidFill>
              </a:rPr>
              <a:t>County Kildare Climate Change Adaptation Strategy, 2019</a:t>
            </a:r>
          </a:p>
          <a:p>
            <a:pPr lvl="0" algn="just">
              <a:lnSpc>
                <a:spcPct val="117000"/>
              </a:lnSpc>
              <a:spcAft>
                <a:spcPts val="800"/>
              </a:spcAft>
            </a:pPr>
            <a:r>
              <a:rPr lang="en-IE" sz="7200" dirty="0">
                <a:ea typeface="Calibri" panose="020F0502020204030204" pitchFamily="34" charset="0"/>
              </a:rPr>
              <a:t>Takes on the role as the primary instrument at local level to: </a:t>
            </a:r>
          </a:p>
          <a:p>
            <a:pPr lvl="1" algn="just">
              <a:lnSpc>
                <a:spcPct val="117000"/>
              </a:lnSpc>
              <a:spcAft>
                <a:spcPts val="800"/>
              </a:spcAft>
            </a:pPr>
            <a:r>
              <a:rPr lang="en-US" sz="7200" dirty="0">
                <a:solidFill>
                  <a:prstClr val="black"/>
                </a:solidFill>
              </a:rPr>
              <a:t>Ensure a proper comprehension of the key risks and vulnerabilities of climate change; </a:t>
            </a:r>
          </a:p>
          <a:p>
            <a:pPr lvl="1" algn="just">
              <a:lnSpc>
                <a:spcPct val="117000"/>
              </a:lnSpc>
              <a:spcAft>
                <a:spcPts val="800"/>
              </a:spcAft>
            </a:pPr>
            <a:r>
              <a:rPr lang="en-US" sz="7200" dirty="0">
                <a:solidFill>
                  <a:prstClr val="black"/>
                </a:solidFill>
              </a:rPr>
              <a:t>Bring forward the implementation of climate resilient actions in a planned and proactive manner; </a:t>
            </a:r>
          </a:p>
          <a:p>
            <a:pPr lvl="1" algn="just">
              <a:lnSpc>
                <a:spcPct val="117000"/>
              </a:lnSpc>
              <a:spcAft>
                <a:spcPts val="800"/>
              </a:spcAft>
            </a:pPr>
            <a:r>
              <a:rPr lang="en-US" sz="7200" dirty="0">
                <a:solidFill>
                  <a:prstClr val="black"/>
                </a:solidFill>
              </a:rPr>
              <a:t>Ensure that climate adaptation considerations are mainstreamed into all plans and policies and integrated into all operations and functions of Kildare County Council.</a:t>
            </a:r>
            <a:endParaRPr kumimoji="0" lang="en-US" sz="7200" b="0" i="0" u="none" strike="noStrike" kern="1200" cap="none" spc="0" normalizeH="0" baseline="0" noProof="0" dirty="0">
              <a:ln>
                <a:noFill/>
              </a:ln>
              <a:solidFill>
                <a:prstClr val="black"/>
              </a:solidFill>
              <a:effectLst/>
              <a:uLnTx/>
              <a:uFillTx/>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descr="Map&#10;&#10;Description automatically generated with medium confidence">
            <a:extLst>
              <a:ext uri="{FF2B5EF4-FFF2-40B4-BE49-F238E27FC236}">
                <a16:creationId xmlns:a16="http://schemas.microsoft.com/office/drawing/2014/main" id="{12292D18-6E45-46ED-9902-F86CC4F08CAE}"/>
              </a:ext>
            </a:extLst>
          </p:cNvPr>
          <p:cNvPicPr>
            <a:picLocks noChangeAspect="1"/>
          </p:cNvPicPr>
          <p:nvPr/>
        </p:nvPicPr>
        <p:blipFill rotWithShape="1">
          <a:blip r:embed="rId3"/>
          <a:srcRect l="23081" r="20964"/>
          <a:stretch/>
        </p:blipFill>
        <p:spPr>
          <a:xfrm>
            <a:off x="11375923" y="5399557"/>
            <a:ext cx="816077" cy="1458443"/>
          </a:xfrm>
          <a:prstGeom prst="rect">
            <a:avLst/>
          </a:prstGeom>
        </p:spPr>
      </p:pic>
      <p:pic>
        <p:nvPicPr>
          <p:cNvPr id="4" name="Picture 3">
            <a:extLst>
              <a:ext uri="{FF2B5EF4-FFF2-40B4-BE49-F238E27FC236}">
                <a16:creationId xmlns:a16="http://schemas.microsoft.com/office/drawing/2014/main" id="{F67DB9B5-11D0-45D3-964D-4ADC0ED2D803}"/>
              </a:ext>
            </a:extLst>
          </p:cNvPr>
          <p:cNvPicPr>
            <a:picLocks noChangeAspect="1"/>
          </p:cNvPicPr>
          <p:nvPr/>
        </p:nvPicPr>
        <p:blipFill>
          <a:blip r:embed="rId4"/>
          <a:stretch>
            <a:fillRect/>
          </a:stretch>
        </p:blipFill>
        <p:spPr>
          <a:xfrm>
            <a:off x="3271191" y="1688771"/>
            <a:ext cx="2097015" cy="2907861"/>
          </a:xfrm>
          <a:prstGeom prst="rect">
            <a:avLst/>
          </a:prstGeom>
          <a:ln>
            <a:solidFill>
              <a:schemeClr val="bg1">
                <a:lumMod val="50000"/>
              </a:schemeClr>
            </a:solidFill>
          </a:ln>
        </p:spPr>
      </p:pic>
      <p:pic>
        <p:nvPicPr>
          <p:cNvPr id="5" name="Picture 4">
            <a:extLst>
              <a:ext uri="{FF2B5EF4-FFF2-40B4-BE49-F238E27FC236}">
                <a16:creationId xmlns:a16="http://schemas.microsoft.com/office/drawing/2014/main" id="{77814915-AFDA-49EA-A56E-A4D80E1387BB}"/>
              </a:ext>
            </a:extLst>
          </p:cNvPr>
          <p:cNvPicPr>
            <a:picLocks noChangeAspect="1"/>
          </p:cNvPicPr>
          <p:nvPr/>
        </p:nvPicPr>
        <p:blipFill>
          <a:blip r:embed="rId5"/>
          <a:stretch>
            <a:fillRect/>
          </a:stretch>
        </p:blipFill>
        <p:spPr>
          <a:xfrm>
            <a:off x="5749876" y="2059522"/>
            <a:ext cx="2147840" cy="3152677"/>
          </a:xfrm>
          <a:prstGeom prst="rect">
            <a:avLst/>
          </a:prstGeom>
          <a:ln>
            <a:solidFill>
              <a:schemeClr val="tx1">
                <a:lumMod val="65000"/>
                <a:lumOff val="35000"/>
              </a:schemeClr>
            </a:solidFill>
          </a:ln>
        </p:spPr>
      </p:pic>
      <p:sp>
        <p:nvSpPr>
          <p:cNvPr id="10" name="Rectangle: Rounded Corners 9">
            <a:extLst>
              <a:ext uri="{FF2B5EF4-FFF2-40B4-BE49-F238E27FC236}">
                <a16:creationId xmlns:a16="http://schemas.microsoft.com/office/drawing/2014/main" id="{107CAE76-2A46-4BCC-99A1-8C68C9F415E0}"/>
              </a:ext>
            </a:extLst>
          </p:cNvPr>
          <p:cNvSpPr/>
          <p:nvPr/>
        </p:nvSpPr>
        <p:spPr>
          <a:xfrm>
            <a:off x="280977" y="4241802"/>
            <a:ext cx="2727798" cy="2497304"/>
          </a:xfrm>
          <a:prstGeom prst="roundRect">
            <a:avLst/>
          </a:prstGeom>
          <a:solidFill>
            <a:schemeClr val="bg1">
              <a:lumMod val="95000"/>
            </a:schemeClr>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r>
              <a:rPr lang="en-IE" sz="1800" b="1" i="1" dirty="0">
                <a:solidFill>
                  <a:srgbClr val="000000"/>
                </a:solidFill>
                <a:effectLst/>
                <a:latin typeface="+mn-lt"/>
                <a:ea typeface="Times New Roman" panose="02020603050405020304" pitchFamily="18" charset="0"/>
                <a:cs typeface="Times New Roman" panose="02020603050405020304" pitchFamily="18" charset="0"/>
              </a:rPr>
              <a:t>Key Action of this Plan</a:t>
            </a:r>
          </a:p>
          <a:p>
            <a:pPr algn="just" fontAlgn="auto"/>
            <a:r>
              <a:rPr lang="en-IE" sz="1800" dirty="0">
                <a:solidFill>
                  <a:srgbClr val="000000"/>
                </a:solidFill>
                <a:effectLst/>
                <a:latin typeface="+mn-lt"/>
                <a:ea typeface="Times New Roman" panose="02020603050405020304" pitchFamily="18" charset="0"/>
                <a:cs typeface="Times New Roman" panose="02020603050405020304" pitchFamily="18" charset="0"/>
              </a:rPr>
              <a:t>Prepare, within 1 year of the adoption of the County Development Plan a </a:t>
            </a:r>
            <a:r>
              <a:rPr lang="en-IE" sz="1800" b="1" i="1" dirty="0">
                <a:solidFill>
                  <a:srgbClr val="FF00FF"/>
                </a:solidFill>
                <a:effectLst/>
                <a:latin typeface="+mn-lt"/>
                <a:ea typeface="Times New Roman" panose="02020603050405020304" pitchFamily="18" charset="0"/>
                <a:cs typeface="Times New Roman" panose="02020603050405020304" pitchFamily="18" charset="0"/>
              </a:rPr>
              <a:t>Sustainable Energy Climate Action Plan (SECAP) for County Kildare.</a:t>
            </a:r>
            <a:endParaRPr lang="en-IE" sz="1800" dirty="0">
              <a:effectLst/>
              <a:latin typeface="+mn-lt"/>
              <a:ea typeface="Calibri" panose="020F0502020204030204" pitchFamily="34"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6B359663-24E1-456F-851D-55DB8535AD74}"/>
              </a:ext>
            </a:extLst>
          </p:cNvPr>
          <p:cNvSpPr/>
          <p:nvPr/>
        </p:nvSpPr>
        <p:spPr>
          <a:xfrm>
            <a:off x="3484225" y="5490454"/>
            <a:ext cx="7121933" cy="1276648"/>
          </a:xfrm>
          <a:prstGeom prst="roundRect">
            <a:avLst/>
          </a:prstGeom>
          <a:solidFill>
            <a:schemeClr val="bg1">
              <a:lumMod val="95000"/>
            </a:schemeClr>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r>
              <a:rPr lang="en-IE" sz="1800" b="1" i="1" dirty="0">
                <a:solidFill>
                  <a:srgbClr val="000000"/>
                </a:solidFill>
                <a:effectLst/>
                <a:latin typeface="+mn-lt"/>
                <a:ea typeface="Times New Roman" panose="02020603050405020304" pitchFamily="18" charset="0"/>
                <a:cs typeface="Times New Roman" panose="02020603050405020304" pitchFamily="18" charset="0"/>
              </a:rPr>
              <a:t>Key Objective of this Plan</a:t>
            </a:r>
          </a:p>
          <a:p>
            <a:pPr algn="just" fontAlgn="auto"/>
            <a:r>
              <a:rPr lang="en-US" dirty="0">
                <a:solidFill>
                  <a:srgbClr val="000000"/>
                </a:solidFill>
                <a:ea typeface="Times New Roman" panose="02020603050405020304" pitchFamily="18" charset="0"/>
                <a:cs typeface="Times New Roman" panose="02020603050405020304" pitchFamily="18" charset="0"/>
              </a:rPr>
              <a:t>T</a:t>
            </a:r>
            <a:r>
              <a:rPr lang="en-US" sz="1800" dirty="0">
                <a:solidFill>
                  <a:srgbClr val="000000"/>
                </a:solidFill>
                <a:effectLst/>
                <a:latin typeface="+mn-lt"/>
                <a:ea typeface="Times New Roman" panose="02020603050405020304" pitchFamily="18" charset="0"/>
                <a:cs typeface="Times New Roman" panose="02020603050405020304" pitchFamily="18" charset="0"/>
              </a:rPr>
              <a:t>o support the </a:t>
            </a:r>
            <a:r>
              <a:rPr lang="en-US" sz="1800" b="1" i="1" dirty="0">
                <a:solidFill>
                  <a:srgbClr val="FF00FF"/>
                </a:solidFill>
                <a:effectLst/>
                <a:latin typeface="+mn-lt"/>
                <a:ea typeface="Times New Roman" panose="02020603050405020304" pitchFamily="18" charset="0"/>
                <a:cs typeface="Times New Roman" panose="02020603050405020304" pitchFamily="18" charset="0"/>
              </a:rPr>
              <a:t>establishment of a Mid-East Energy Bureau </a:t>
            </a:r>
            <a:r>
              <a:rPr lang="en-US" sz="1800" dirty="0">
                <a:solidFill>
                  <a:srgbClr val="000000"/>
                </a:solidFill>
                <a:effectLst/>
                <a:latin typeface="+mn-lt"/>
                <a:ea typeface="Times New Roman" panose="02020603050405020304" pitchFamily="18" charset="0"/>
                <a:cs typeface="Times New Roman" panose="02020603050405020304" pitchFamily="18" charset="0"/>
              </a:rPr>
              <a:t>in collaboration with </a:t>
            </a:r>
            <a:r>
              <a:rPr lang="en-US" sz="1800" dirty="0" err="1">
                <a:solidFill>
                  <a:srgbClr val="000000"/>
                </a:solidFill>
                <a:effectLst/>
                <a:latin typeface="+mn-lt"/>
                <a:ea typeface="Times New Roman" panose="02020603050405020304" pitchFamily="18" charset="0"/>
                <a:cs typeface="Times New Roman" panose="02020603050405020304" pitchFamily="18" charset="0"/>
              </a:rPr>
              <a:t>Wicklow</a:t>
            </a:r>
            <a:r>
              <a:rPr lang="en-US" sz="1800" dirty="0">
                <a:solidFill>
                  <a:srgbClr val="000000"/>
                </a:solidFill>
                <a:effectLst/>
                <a:latin typeface="+mn-lt"/>
                <a:ea typeface="Times New Roman" panose="02020603050405020304" pitchFamily="18" charset="0"/>
                <a:cs typeface="Times New Roman" panose="02020603050405020304" pitchFamily="18" charset="0"/>
              </a:rPr>
              <a:t> County Council, </a:t>
            </a:r>
            <a:r>
              <a:rPr lang="en-US" sz="1800" dirty="0" err="1">
                <a:solidFill>
                  <a:srgbClr val="000000"/>
                </a:solidFill>
                <a:effectLst/>
                <a:latin typeface="+mn-lt"/>
                <a:ea typeface="Times New Roman" panose="02020603050405020304" pitchFamily="18" charset="0"/>
                <a:cs typeface="Times New Roman" panose="02020603050405020304" pitchFamily="18" charset="0"/>
              </a:rPr>
              <a:t>Meath</a:t>
            </a:r>
            <a:r>
              <a:rPr lang="en-US" sz="1800" dirty="0">
                <a:solidFill>
                  <a:srgbClr val="000000"/>
                </a:solidFill>
                <a:effectLst/>
                <a:latin typeface="+mn-lt"/>
                <a:ea typeface="Times New Roman" panose="02020603050405020304" pitchFamily="18" charset="0"/>
                <a:cs typeface="Times New Roman" panose="02020603050405020304" pitchFamily="18" charset="0"/>
              </a:rPr>
              <a:t> County Council and the Sustainable Energy Authority of Ireland. </a:t>
            </a:r>
            <a:endParaRPr lang="en-IE" sz="1800" dirty="0">
              <a:effectLst/>
              <a:latin typeface="+mn-lt"/>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8F318BA5-3C7D-40BE-829A-D60D1CAC830F}"/>
              </a:ext>
            </a:extLst>
          </p:cNvPr>
          <p:cNvSpPr txBox="1"/>
          <p:nvPr/>
        </p:nvSpPr>
        <p:spPr>
          <a:xfrm>
            <a:off x="280977" y="1412566"/>
            <a:ext cx="2990214" cy="2740109"/>
          </a:xfrm>
          <a:prstGeom prst="rect">
            <a:avLst/>
          </a:prstGeom>
          <a:noFill/>
          <a:ln w="19050">
            <a:solidFill>
              <a:schemeClr val="bg1">
                <a:lumMod val="50000"/>
              </a:schemeClr>
            </a:solidFill>
          </a:ln>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7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Climate Action Plan, 2019</a:t>
            </a:r>
          </a:p>
          <a:p>
            <a:pPr marL="0" marR="0" lvl="0" indent="0" algn="l" defTabSz="914400" rtl="0" eaLnBrk="1" fontAlgn="auto" latinLnBrk="0" hangingPunct="1">
              <a:lnSpc>
                <a:spcPct val="97000"/>
              </a:lnSpc>
              <a:spcBef>
                <a:spcPts val="1000"/>
              </a:spcBef>
              <a:spcAft>
                <a:spcPts val="800"/>
              </a:spcAft>
              <a:buClrTx/>
              <a:buSzTx/>
              <a:buFont typeface="Arial" panose="020B0604020202020204" pitchFamily="34" charset="0"/>
              <a:buNone/>
              <a:tabLst/>
              <a:defRPr/>
            </a:pPr>
            <a:r>
              <a:rPr kumimoji="0" lang="en-US"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Government’s approach, aimed at enabling Ireland to meet its EU targets to </a:t>
            </a:r>
            <a:r>
              <a:rPr kumimoji="0" lang="en-US" sz="1700" b="1" i="1" u="none" strike="noStrike" kern="1200" cap="none" spc="0" normalizeH="0" baseline="0" noProof="0" dirty="0">
                <a:ln>
                  <a:noFill/>
                </a:ln>
                <a:solidFill>
                  <a:srgbClr val="E7E6E6">
                    <a:lumMod val="10000"/>
                  </a:srgbClr>
                </a:solidFill>
                <a:effectLst/>
                <a:uLnTx/>
                <a:uFillTx/>
                <a:latin typeface="Arial" panose="020B0604020202020204" pitchFamily="34" charset="0"/>
                <a:ea typeface="+mn-ea"/>
                <a:cs typeface="Arial" panose="020B0604020202020204" pitchFamily="34" charset="0"/>
              </a:rPr>
              <a:t>reduce carbon emissions by 30 percent between 2021 and 2030 </a:t>
            </a:r>
            <a:r>
              <a:rPr kumimoji="0" lang="en-US"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and </a:t>
            </a:r>
            <a:r>
              <a:rPr kumimoji="0" lang="en-US" sz="17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layhe</a:t>
            </a:r>
            <a:r>
              <a:rPr kumimoji="0" lang="en-US"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foundations for achieving </a:t>
            </a:r>
            <a:r>
              <a:rPr kumimoji="0" lang="en-US" sz="1700" b="1" i="0" u="none" strike="noStrike" kern="1200" cap="none" spc="0" normalizeH="0" baseline="0" noProof="0" dirty="0">
                <a:ln>
                  <a:noFill/>
                </a:ln>
                <a:solidFill>
                  <a:srgbClr val="E7E6E6">
                    <a:lumMod val="10000"/>
                  </a:srgbClr>
                </a:solidFill>
                <a:effectLst/>
                <a:uLnTx/>
                <a:uFillTx/>
                <a:latin typeface="Arial" panose="020B0604020202020204" pitchFamily="34" charset="0"/>
                <a:ea typeface="+mn-ea"/>
                <a:cs typeface="Arial" panose="020B0604020202020204" pitchFamily="34" charset="0"/>
              </a:rPr>
              <a:t>net zero carbon emissions by 2050. </a:t>
            </a:r>
          </a:p>
        </p:txBody>
      </p:sp>
      <p:sp>
        <p:nvSpPr>
          <p:cNvPr id="13" name="TextBox 12">
            <a:extLst>
              <a:ext uri="{FF2B5EF4-FFF2-40B4-BE49-F238E27FC236}">
                <a16:creationId xmlns:a16="http://schemas.microsoft.com/office/drawing/2014/main" id="{30BA3375-A213-4286-870D-307CE1B630C0}"/>
              </a:ext>
            </a:extLst>
          </p:cNvPr>
          <p:cNvSpPr txBox="1"/>
          <p:nvPr/>
        </p:nvSpPr>
        <p:spPr>
          <a:xfrm>
            <a:off x="443813" y="0"/>
            <a:ext cx="6994007"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4000" b="1" i="0" u="none" strike="noStrike" kern="1200" cap="none" spc="-50" normalizeH="0" baseline="0" noProof="0" dirty="0">
                <a:ln>
                  <a:noFill/>
                </a:ln>
                <a:solidFill>
                  <a:srgbClr val="FF66CC"/>
                </a:solidFill>
                <a:effectLst/>
                <a:uLnTx/>
                <a:uFillTx/>
                <a:latin typeface="Calibri" panose="020F0502020204030204"/>
                <a:ea typeface="+mn-ea"/>
                <a:cs typeface="+mn-cs"/>
              </a:rPr>
              <a:t>Energy Generation, Data Centres (inc. Wind Energy) </a:t>
            </a:r>
          </a:p>
        </p:txBody>
      </p:sp>
    </p:spTree>
    <p:extLst>
      <p:ext uri="{BB962C8B-B14F-4D97-AF65-F5344CB8AC3E}">
        <p14:creationId xmlns:p14="http://schemas.microsoft.com/office/powerpoint/2010/main" val="2098094730"/>
      </p:ext>
    </p:extLst>
  </p:cSld>
  <p:clrMapOvr>
    <a:masterClrMapping/>
  </p:clrMapOvr>
  <mc:AlternateContent xmlns:mc="http://schemas.openxmlformats.org/markup-compatibility/2006" xmlns:p14="http://schemas.microsoft.com/office/powerpoint/2010/main">
    <mc:Choice Requires="p14">
      <p:transition spd="slow" p14:dur="2000" advTm="41044"/>
    </mc:Choice>
    <mc:Fallback xmlns="">
      <p:transition spd="slow" advTm="4104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58999"/>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58999"/>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58999"/>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58999"/>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58999"/>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58999"/>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with medium confidence">
            <a:extLst>
              <a:ext uri="{FF2B5EF4-FFF2-40B4-BE49-F238E27FC236}">
                <a16:creationId xmlns:a16="http://schemas.microsoft.com/office/drawing/2014/main" id="{408F71D4-7F2F-4223-BC3F-E029BA6EE22E}"/>
              </a:ext>
            </a:extLst>
          </p:cNvPr>
          <p:cNvPicPr>
            <a:picLocks noChangeAspect="1"/>
          </p:cNvPicPr>
          <p:nvPr/>
        </p:nvPicPr>
        <p:blipFill rotWithShape="1">
          <a:blip r:embed="rId3"/>
          <a:srcRect l="23081" r="20964"/>
          <a:stretch/>
        </p:blipFill>
        <p:spPr>
          <a:xfrm>
            <a:off x="11375923" y="5399557"/>
            <a:ext cx="816077" cy="1458443"/>
          </a:xfrm>
          <a:prstGeom prst="rect">
            <a:avLst/>
          </a:prstGeom>
        </p:spPr>
      </p:pic>
      <p:sp>
        <p:nvSpPr>
          <p:cNvPr id="6" name="TextBox 5">
            <a:extLst>
              <a:ext uri="{FF2B5EF4-FFF2-40B4-BE49-F238E27FC236}">
                <a16:creationId xmlns:a16="http://schemas.microsoft.com/office/drawing/2014/main" id="{EF1A5DE9-F04B-4811-90A9-EF2800DE94D6}"/>
              </a:ext>
            </a:extLst>
          </p:cNvPr>
          <p:cNvSpPr txBox="1"/>
          <p:nvPr/>
        </p:nvSpPr>
        <p:spPr>
          <a:xfrm>
            <a:off x="2886074" y="94744"/>
            <a:ext cx="609600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4000" b="1" i="0" u="none" strike="noStrike" kern="1200" cap="none" spc="-50" normalizeH="0" baseline="0" noProof="0" dirty="0">
                <a:ln>
                  <a:noFill/>
                </a:ln>
                <a:solidFill>
                  <a:srgbClr val="FF66CC"/>
                </a:solidFill>
                <a:effectLst/>
                <a:uLnTx/>
                <a:uFillTx/>
                <a:latin typeface="Calibri" panose="020F0502020204030204"/>
                <a:ea typeface="+mn-ea"/>
                <a:cs typeface="+mn-cs"/>
              </a:rPr>
              <a:t>Wind Energy Strategy</a:t>
            </a:r>
            <a:endParaRPr kumimoji="0" lang="en-IE" sz="4000" b="0" i="0" u="none" strike="noStrike" kern="1200" cap="none" spc="0" normalizeH="0" baseline="0" noProof="0" dirty="0">
              <a:ln>
                <a:noFill/>
              </a:ln>
              <a:solidFill>
                <a:srgbClr val="FF66CC"/>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B4EECA9-9771-4927-A45C-EAA2C683F641}"/>
              </a:ext>
            </a:extLst>
          </p:cNvPr>
          <p:cNvSpPr txBox="1"/>
          <p:nvPr/>
        </p:nvSpPr>
        <p:spPr>
          <a:xfrm>
            <a:off x="228600" y="730627"/>
            <a:ext cx="8168005" cy="984885"/>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A Wind Energy Strategy is presented in Appendix 2 of this Plan.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B8C274F5-2615-473C-9F19-1761BD5DFF25}"/>
              </a:ext>
            </a:extLst>
          </p:cNvPr>
          <p:cNvSpPr txBox="1"/>
          <p:nvPr/>
        </p:nvSpPr>
        <p:spPr>
          <a:xfrm>
            <a:off x="228599" y="802630"/>
            <a:ext cx="11410951" cy="1231106"/>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The </a:t>
            </a:r>
            <a:r>
              <a:rPr kumimoji="0" lang="en-US" sz="1800" b="1" i="0" u="none" strike="noStrike" kern="1200" cap="none" spc="0" normalizeH="0" baseline="0" noProof="0" dirty="0">
                <a:ln>
                  <a:noFill/>
                </a:ln>
                <a:solidFill>
                  <a:srgbClr val="FF66CC"/>
                </a:solidFill>
                <a:effectLst/>
                <a:uLnTx/>
                <a:uFillTx/>
                <a:latin typeface="Calibri" panose="020F0502020204030204"/>
                <a:ea typeface="Calibri" panose="020F0502020204030204" pitchFamily="34" charset="0"/>
                <a:cs typeface="Times New Roman" panose="02020603050405020304" pitchFamily="18" charset="0"/>
              </a:rPr>
              <a:t>wind energy target for Kildare is 107MW</a:t>
            </a:r>
            <a:r>
              <a:rPr kumimoji="0" lang="en-US" sz="1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to the end of this Plan period, taking account of the permitted wind farm developments and wind energy proposals that have yet to come forward to planning stage and be constructed by the end of the Plan period in 2029. </a:t>
            </a:r>
          </a:p>
        </p:txBody>
      </p:sp>
      <p:pic>
        <p:nvPicPr>
          <p:cNvPr id="9" name="Picture 8">
            <a:extLst>
              <a:ext uri="{FF2B5EF4-FFF2-40B4-BE49-F238E27FC236}">
                <a16:creationId xmlns:a16="http://schemas.microsoft.com/office/drawing/2014/main" id="{12830EB3-6AA9-43F7-807B-E15C06B7C3DE}"/>
              </a:ext>
            </a:extLst>
          </p:cNvPr>
          <p:cNvPicPr>
            <a:picLocks noChangeAspect="1"/>
          </p:cNvPicPr>
          <p:nvPr/>
        </p:nvPicPr>
        <p:blipFill rotWithShape="1">
          <a:blip r:embed="rId4"/>
          <a:srcRect l="2625" t="1608" r="3651" b="2298"/>
          <a:stretch/>
        </p:blipFill>
        <p:spPr>
          <a:xfrm>
            <a:off x="381000" y="2033736"/>
            <a:ext cx="3343275" cy="4798900"/>
          </a:xfrm>
          <a:prstGeom prst="rect">
            <a:avLst/>
          </a:prstGeom>
        </p:spPr>
      </p:pic>
      <p:pic>
        <p:nvPicPr>
          <p:cNvPr id="11" name="Picture 10">
            <a:extLst>
              <a:ext uri="{FF2B5EF4-FFF2-40B4-BE49-F238E27FC236}">
                <a16:creationId xmlns:a16="http://schemas.microsoft.com/office/drawing/2014/main" id="{E5283D7B-FE4C-4DB8-BF77-F0AD4993659F}"/>
              </a:ext>
            </a:extLst>
          </p:cNvPr>
          <p:cNvPicPr>
            <a:picLocks noChangeAspect="1"/>
          </p:cNvPicPr>
          <p:nvPr/>
        </p:nvPicPr>
        <p:blipFill rotWithShape="1">
          <a:blip r:embed="rId5"/>
          <a:srcRect l="2744" t="1384" r="3532" b="2083"/>
          <a:stretch/>
        </p:blipFill>
        <p:spPr>
          <a:xfrm>
            <a:off x="4081112" y="2048115"/>
            <a:ext cx="3343275" cy="4809885"/>
          </a:xfrm>
          <a:prstGeom prst="rect">
            <a:avLst/>
          </a:prstGeom>
        </p:spPr>
      </p:pic>
      <p:pic>
        <p:nvPicPr>
          <p:cNvPr id="12" name="Picture 11">
            <a:extLst>
              <a:ext uri="{FF2B5EF4-FFF2-40B4-BE49-F238E27FC236}">
                <a16:creationId xmlns:a16="http://schemas.microsoft.com/office/drawing/2014/main" id="{2337494A-C0D3-47AC-8E41-BE395CD1A7D6}"/>
              </a:ext>
            </a:extLst>
          </p:cNvPr>
          <p:cNvPicPr>
            <a:picLocks noChangeAspect="1"/>
          </p:cNvPicPr>
          <p:nvPr/>
        </p:nvPicPr>
        <p:blipFill rotWithShape="1">
          <a:blip r:embed="rId6"/>
          <a:srcRect l="2238" t="1342" r="3264" b="1893"/>
          <a:stretch/>
        </p:blipFill>
        <p:spPr>
          <a:xfrm>
            <a:off x="7781225" y="2017496"/>
            <a:ext cx="3343276" cy="4840504"/>
          </a:xfrm>
          <a:prstGeom prst="rect">
            <a:avLst/>
          </a:prstGeom>
        </p:spPr>
      </p:pic>
    </p:spTree>
    <p:extLst>
      <p:ext uri="{BB962C8B-B14F-4D97-AF65-F5344CB8AC3E}">
        <p14:creationId xmlns:p14="http://schemas.microsoft.com/office/powerpoint/2010/main" val="1445649642"/>
      </p:ext>
    </p:extLst>
  </p:cSld>
  <p:clrMapOvr>
    <a:masterClrMapping/>
  </p:clrMapOvr>
  <mc:AlternateContent xmlns:mc="http://schemas.openxmlformats.org/markup-compatibility/2006" xmlns:p14="http://schemas.microsoft.com/office/powerpoint/2010/main">
    <mc:Choice Requires="p14">
      <p:transition spd="slow" p14:dur="2000" advTm="41044"/>
    </mc:Choice>
    <mc:Fallback xmlns="">
      <p:transition spd="slow" advTm="4104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589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58999"/>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58999"/>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58999"/>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58999"/>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with medium confidence">
            <a:extLst>
              <a:ext uri="{FF2B5EF4-FFF2-40B4-BE49-F238E27FC236}">
                <a16:creationId xmlns:a16="http://schemas.microsoft.com/office/drawing/2014/main" id="{408F71D4-7F2F-4223-BC3F-E029BA6EE22E}"/>
              </a:ext>
            </a:extLst>
          </p:cNvPr>
          <p:cNvPicPr>
            <a:picLocks noChangeAspect="1"/>
          </p:cNvPicPr>
          <p:nvPr/>
        </p:nvPicPr>
        <p:blipFill rotWithShape="1">
          <a:blip r:embed="rId3"/>
          <a:srcRect l="23081" r="20964"/>
          <a:stretch/>
        </p:blipFill>
        <p:spPr>
          <a:xfrm>
            <a:off x="11375923" y="5399557"/>
            <a:ext cx="816077" cy="1458443"/>
          </a:xfrm>
          <a:prstGeom prst="rect">
            <a:avLst/>
          </a:prstGeom>
        </p:spPr>
      </p:pic>
      <p:sp>
        <p:nvSpPr>
          <p:cNvPr id="9" name="Flowchart: Alternate Process 8">
            <a:extLst>
              <a:ext uri="{FF2B5EF4-FFF2-40B4-BE49-F238E27FC236}">
                <a16:creationId xmlns:a16="http://schemas.microsoft.com/office/drawing/2014/main" id="{06ADFB06-1FE0-459E-8147-CE55F1B5EED6}"/>
              </a:ext>
            </a:extLst>
          </p:cNvPr>
          <p:cNvSpPr/>
          <p:nvPr/>
        </p:nvSpPr>
        <p:spPr>
          <a:xfrm>
            <a:off x="104775" y="734168"/>
            <a:ext cx="5176838" cy="6028582"/>
          </a:xfrm>
          <a:prstGeom prst="flowChartAlternateProcess">
            <a:avLst/>
          </a:prstGeom>
          <a:solidFill>
            <a:schemeClr val="bg1">
              <a:lumMod val="95000"/>
            </a:schemeClr>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Renewable Energy</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Support the roll-out of the Smart Grids and Smart Cities Action Plan. </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Support and encourage the production of energy primarily for on-site usage.</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Encourage developers of proposed large scale renewable energy projects to carry out community consultation.</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Ensure that whenever possible and appropriate, community benefits are derived from all renewable energy developments in the county</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Prepare and implement an overall Renewable Energy Strategy for the County.</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Support the roll out of the Renewable Electricity Support Scheme (RESS).</a:t>
            </a:r>
          </a:p>
        </p:txBody>
      </p:sp>
      <p:sp>
        <p:nvSpPr>
          <p:cNvPr id="10" name="Flowchart: Alternate Process 9">
            <a:extLst>
              <a:ext uri="{FF2B5EF4-FFF2-40B4-BE49-F238E27FC236}">
                <a16:creationId xmlns:a16="http://schemas.microsoft.com/office/drawing/2014/main" id="{61685157-AC20-479E-8BA6-E3EC1CCE23AC}"/>
              </a:ext>
            </a:extLst>
          </p:cNvPr>
          <p:cNvSpPr/>
          <p:nvPr/>
        </p:nvSpPr>
        <p:spPr>
          <a:xfrm>
            <a:off x="5680064" y="1105272"/>
            <a:ext cx="5695859" cy="2651719"/>
          </a:xfrm>
          <a:prstGeom prst="flowChartAlternateProcess">
            <a:avLst/>
          </a:prstGeom>
          <a:solidFill>
            <a:schemeClr val="bg1">
              <a:lumMod val="95000"/>
            </a:schemeClr>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Solar &amp; Wind Energy</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Encourage and support the use of appropriately scaled solar energy in residential, commercial and industrial developments. </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Require decommissioning and site rehabilitation plans as part of any solar or wind farm development application. </a:t>
            </a:r>
            <a:endParaRPr lang="en-US" b="1" dirty="0">
              <a:solidFill>
                <a:schemeClr val="tx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BC548ADB-9614-423B-A7FC-54513F2278B6}"/>
              </a:ext>
            </a:extLst>
          </p:cNvPr>
          <p:cNvSpPr txBox="1"/>
          <p:nvPr/>
        </p:nvSpPr>
        <p:spPr>
          <a:xfrm>
            <a:off x="3048000" y="120819"/>
            <a:ext cx="60960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3200" b="1" i="0" u="none" strike="noStrike" kern="1200" cap="none" spc="-50" normalizeH="0" baseline="0" noProof="0" dirty="0">
                <a:ln>
                  <a:noFill/>
                </a:ln>
                <a:solidFill>
                  <a:srgbClr val="FF66CC"/>
                </a:solidFill>
                <a:effectLst/>
                <a:uLnTx/>
                <a:uFillTx/>
                <a:latin typeface="Calibri" panose="020F0502020204030204"/>
                <a:ea typeface="+mn-ea"/>
                <a:cs typeface="+mn-cs"/>
              </a:rPr>
              <a:t>Renewable Energy</a:t>
            </a:r>
            <a:endParaRPr kumimoji="0" lang="en-IE" sz="3200" b="0" i="0" u="none" strike="noStrike" kern="1200" cap="none" spc="0" normalizeH="0" baseline="0" noProof="0" dirty="0">
              <a:ln>
                <a:noFill/>
              </a:ln>
              <a:solidFill>
                <a:srgbClr val="FF66CC"/>
              </a:solidFill>
              <a:effectLst/>
              <a:uLnTx/>
              <a:uFillTx/>
              <a:latin typeface="Calibri" panose="020F0502020204030204"/>
              <a:ea typeface="+mn-ea"/>
              <a:cs typeface="+mn-cs"/>
            </a:endParaRPr>
          </a:p>
        </p:txBody>
      </p:sp>
      <p:pic>
        <p:nvPicPr>
          <p:cNvPr id="3" name="Graphic 2" descr="Solar Panels outline">
            <a:extLst>
              <a:ext uri="{FF2B5EF4-FFF2-40B4-BE49-F238E27FC236}">
                <a16:creationId xmlns:a16="http://schemas.microsoft.com/office/drawing/2014/main" id="{B36A2BD2-DAEF-4D75-9E65-54365A5CAFE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86702" y="4740571"/>
            <a:ext cx="1642066" cy="1642066"/>
          </a:xfrm>
          <a:prstGeom prst="rect">
            <a:avLst/>
          </a:prstGeom>
        </p:spPr>
      </p:pic>
      <p:pic>
        <p:nvPicPr>
          <p:cNvPr id="13" name="Graphic 12" descr="Wind Turbines outline">
            <a:extLst>
              <a:ext uri="{FF2B5EF4-FFF2-40B4-BE49-F238E27FC236}">
                <a16:creationId xmlns:a16="http://schemas.microsoft.com/office/drawing/2014/main" id="{6CCAB0D1-0B8C-4A43-80C1-87FB43F4603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12121" y="4156669"/>
            <a:ext cx="1404935" cy="1404935"/>
          </a:xfrm>
          <a:prstGeom prst="rect">
            <a:avLst/>
          </a:prstGeom>
        </p:spPr>
      </p:pic>
    </p:spTree>
    <p:extLst>
      <p:ext uri="{BB962C8B-B14F-4D97-AF65-F5344CB8AC3E}">
        <p14:creationId xmlns:p14="http://schemas.microsoft.com/office/powerpoint/2010/main" val="2114901373"/>
      </p:ext>
    </p:extLst>
  </p:cSld>
  <p:clrMapOvr>
    <a:masterClrMapping/>
  </p:clrMapOvr>
  <mc:AlternateContent xmlns:mc="http://schemas.openxmlformats.org/markup-compatibility/2006" xmlns:p14="http://schemas.microsoft.com/office/powerpoint/2010/main">
    <mc:Choice Requires="p14">
      <p:transition spd="slow" p14:dur="2000" advTm="41044"/>
    </mc:Choice>
    <mc:Fallback xmlns="">
      <p:transition spd="slow" advTm="4104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58999"/>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58999"/>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58999"/>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58999"/>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lowchart: Alternate Process 12">
            <a:extLst>
              <a:ext uri="{FF2B5EF4-FFF2-40B4-BE49-F238E27FC236}">
                <a16:creationId xmlns:a16="http://schemas.microsoft.com/office/drawing/2014/main" id="{1376D726-474A-445D-BDDC-0456F46C3DF6}"/>
              </a:ext>
            </a:extLst>
          </p:cNvPr>
          <p:cNvSpPr/>
          <p:nvPr/>
        </p:nvSpPr>
        <p:spPr>
          <a:xfrm>
            <a:off x="57327" y="816954"/>
            <a:ext cx="5695859" cy="781050"/>
          </a:xfrm>
          <a:prstGeom prst="flowChartAlternateProcess">
            <a:avLst/>
          </a:prstGeom>
          <a:solidFill>
            <a:schemeClr val="bg1">
              <a:lumMod val="95000"/>
            </a:schemeClr>
          </a:solidFill>
          <a:ln w="31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Hydro Energy</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Support proposals for hydro energy installations</a:t>
            </a:r>
            <a:endParaRPr lang="en-US" b="1" dirty="0">
              <a:solidFill>
                <a:schemeClr val="tx1"/>
              </a:solidFill>
              <a:latin typeface="Arial" panose="020B0604020202020204" pitchFamily="34" charset="0"/>
              <a:cs typeface="Arial" panose="020B0604020202020204" pitchFamily="34" charset="0"/>
            </a:endParaRPr>
          </a:p>
        </p:txBody>
      </p:sp>
      <p:sp>
        <p:nvSpPr>
          <p:cNvPr id="14" name="Flowchart: Alternate Process 13">
            <a:extLst>
              <a:ext uri="{FF2B5EF4-FFF2-40B4-BE49-F238E27FC236}">
                <a16:creationId xmlns:a16="http://schemas.microsoft.com/office/drawing/2014/main" id="{C55D8645-89FB-4C02-A923-18B9266DB8B0}"/>
              </a:ext>
            </a:extLst>
          </p:cNvPr>
          <p:cNvSpPr/>
          <p:nvPr/>
        </p:nvSpPr>
        <p:spPr>
          <a:xfrm>
            <a:off x="57326" y="1673851"/>
            <a:ext cx="5695859" cy="1027957"/>
          </a:xfrm>
          <a:prstGeom prst="flowChartAlternateProcess">
            <a:avLst/>
          </a:prstGeom>
          <a:solidFill>
            <a:schemeClr val="bg1">
              <a:lumMod val="95000"/>
            </a:schemeClr>
          </a:solidFill>
          <a:ln w="31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Geo-Thermal Energy</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Facilitate large and smaller scale geothermal energy generating developments.</a:t>
            </a:r>
            <a:endParaRPr lang="en-US" b="1" dirty="0">
              <a:solidFill>
                <a:schemeClr val="tx1"/>
              </a:solidFill>
              <a:latin typeface="Arial" panose="020B0604020202020204" pitchFamily="34" charset="0"/>
              <a:cs typeface="Arial" panose="020B0604020202020204" pitchFamily="34" charset="0"/>
            </a:endParaRPr>
          </a:p>
        </p:txBody>
      </p:sp>
      <p:sp>
        <p:nvSpPr>
          <p:cNvPr id="15" name="Flowchart: Alternate Process 14">
            <a:extLst>
              <a:ext uri="{FF2B5EF4-FFF2-40B4-BE49-F238E27FC236}">
                <a16:creationId xmlns:a16="http://schemas.microsoft.com/office/drawing/2014/main" id="{62D5E04F-92AF-49F0-97F9-ED5562F093CB}"/>
              </a:ext>
            </a:extLst>
          </p:cNvPr>
          <p:cNvSpPr/>
          <p:nvPr/>
        </p:nvSpPr>
        <p:spPr>
          <a:xfrm>
            <a:off x="57330" y="2777655"/>
            <a:ext cx="5695859" cy="1207439"/>
          </a:xfrm>
          <a:prstGeom prst="flowChartAlternateProcess">
            <a:avLst/>
          </a:prstGeom>
          <a:solidFill>
            <a:schemeClr val="bg1">
              <a:lumMod val="95000"/>
            </a:schemeClr>
          </a:solidFill>
          <a:ln w="31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Bio-Energy</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Support the location of biomass installations.</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latin typeface="Arial" panose="020B0604020202020204" pitchFamily="34" charset="0"/>
                <a:cs typeface="Arial" panose="020B0604020202020204" pitchFamily="34" charset="0"/>
              </a:rPr>
              <a:t>Support and promote domestic biological treatment. </a:t>
            </a:r>
          </a:p>
        </p:txBody>
      </p:sp>
      <p:sp>
        <p:nvSpPr>
          <p:cNvPr id="21" name="Flowchart: Alternate Process 20">
            <a:extLst>
              <a:ext uri="{FF2B5EF4-FFF2-40B4-BE49-F238E27FC236}">
                <a16:creationId xmlns:a16="http://schemas.microsoft.com/office/drawing/2014/main" id="{72BEEBAE-410A-4FF4-A9BF-81712DAD0349}"/>
              </a:ext>
            </a:extLst>
          </p:cNvPr>
          <p:cNvSpPr/>
          <p:nvPr/>
        </p:nvSpPr>
        <p:spPr>
          <a:xfrm>
            <a:off x="57326" y="5803560"/>
            <a:ext cx="5695859" cy="918603"/>
          </a:xfrm>
          <a:prstGeom prst="flowChartAlternateProcess">
            <a:avLst/>
          </a:prstGeom>
          <a:solidFill>
            <a:schemeClr val="bg1">
              <a:lumMod val="95000"/>
            </a:schemeClr>
          </a:solidFill>
          <a:ln w="31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Strategic Energy Zones </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Identify Strategic Energy Zones in conjunction with EMRA </a:t>
            </a:r>
            <a:endParaRPr lang="en-US" b="1" dirty="0">
              <a:solidFill>
                <a:schemeClr val="tx1"/>
              </a:solidFill>
              <a:latin typeface="Arial" panose="020B0604020202020204" pitchFamily="34" charset="0"/>
              <a:cs typeface="Arial" panose="020B0604020202020204" pitchFamily="34" charset="0"/>
            </a:endParaRPr>
          </a:p>
        </p:txBody>
      </p:sp>
      <p:sp>
        <p:nvSpPr>
          <p:cNvPr id="22" name="Flowchart: Alternate Process 21">
            <a:extLst>
              <a:ext uri="{FF2B5EF4-FFF2-40B4-BE49-F238E27FC236}">
                <a16:creationId xmlns:a16="http://schemas.microsoft.com/office/drawing/2014/main" id="{95CD3EC7-D934-4E29-AB7D-5F0584C8C904}"/>
              </a:ext>
            </a:extLst>
          </p:cNvPr>
          <p:cNvSpPr/>
          <p:nvPr/>
        </p:nvSpPr>
        <p:spPr>
          <a:xfrm>
            <a:off x="57326" y="4062665"/>
            <a:ext cx="5695859" cy="1660435"/>
          </a:xfrm>
          <a:prstGeom prst="flowChartAlternateProcess">
            <a:avLst/>
          </a:prstGeom>
          <a:solidFill>
            <a:schemeClr val="bg1">
              <a:lumMod val="95000"/>
            </a:schemeClr>
          </a:solidFill>
          <a:ln w="31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Energy from Waste </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Promote the circular economy in terms of waste planning and management by promoting the development of local biodigesters subject to the prior grant of an Industrial Emissions License from the EPA.</a:t>
            </a:r>
            <a:endParaRPr lang="en-US" b="1" dirty="0">
              <a:solidFill>
                <a:schemeClr val="tx1"/>
              </a:solidFill>
              <a:latin typeface="Arial" panose="020B0604020202020204" pitchFamily="34" charset="0"/>
              <a:cs typeface="Arial" panose="020B0604020202020204" pitchFamily="34" charset="0"/>
            </a:endParaRPr>
          </a:p>
        </p:txBody>
      </p:sp>
      <p:sp>
        <p:nvSpPr>
          <p:cNvPr id="25" name="Flowchart: Alternate Process 24">
            <a:extLst>
              <a:ext uri="{FF2B5EF4-FFF2-40B4-BE49-F238E27FC236}">
                <a16:creationId xmlns:a16="http://schemas.microsoft.com/office/drawing/2014/main" id="{9AB6D5B8-6D10-44CE-8365-27FF793096D6}"/>
              </a:ext>
            </a:extLst>
          </p:cNvPr>
          <p:cNvSpPr/>
          <p:nvPr/>
        </p:nvSpPr>
        <p:spPr>
          <a:xfrm>
            <a:off x="6000658" y="812995"/>
            <a:ext cx="6010366" cy="918603"/>
          </a:xfrm>
          <a:prstGeom prst="flowChartAlternateProcess">
            <a:avLst/>
          </a:prstGeom>
          <a:solidFill>
            <a:schemeClr val="bg1">
              <a:lumMod val="95000"/>
            </a:schemeClr>
          </a:solidFill>
          <a:ln w="31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Micro Renewable Energy</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Facilitate micro-renewable energy installations and auto-generator installations.</a:t>
            </a:r>
          </a:p>
        </p:txBody>
      </p:sp>
      <p:sp>
        <p:nvSpPr>
          <p:cNvPr id="26" name="Flowchart: Alternate Process 25">
            <a:extLst>
              <a:ext uri="{FF2B5EF4-FFF2-40B4-BE49-F238E27FC236}">
                <a16:creationId xmlns:a16="http://schemas.microsoft.com/office/drawing/2014/main" id="{A8CD81CE-0A3A-4A08-A101-1905379EE034}"/>
              </a:ext>
            </a:extLst>
          </p:cNvPr>
          <p:cNvSpPr/>
          <p:nvPr/>
        </p:nvSpPr>
        <p:spPr>
          <a:xfrm>
            <a:off x="6000658" y="1913975"/>
            <a:ext cx="6010366" cy="2097967"/>
          </a:xfrm>
          <a:prstGeom prst="flowChartAlternateProcess">
            <a:avLst/>
          </a:prstGeom>
          <a:solidFill>
            <a:schemeClr val="bg1">
              <a:lumMod val="95000"/>
            </a:schemeClr>
          </a:solidFill>
          <a:ln w="31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Low Carbon District Heating</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Where data </a:t>
            </a:r>
            <a:r>
              <a:rPr kumimoji="0" lang="en-US"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centre</a:t>
            </a:r>
            <a:r>
              <a:rPr kumimoji="0" lang="en-US"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developments are approved, the Council will expect district heating systems to be developed for adjoining residential, community and/or commercial developments.</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Carry out a feasibility assessment for district heating in County Kildare.</a:t>
            </a:r>
          </a:p>
        </p:txBody>
      </p:sp>
      <p:sp>
        <p:nvSpPr>
          <p:cNvPr id="27" name="Flowchart: Alternate Process 26">
            <a:extLst>
              <a:ext uri="{FF2B5EF4-FFF2-40B4-BE49-F238E27FC236}">
                <a16:creationId xmlns:a16="http://schemas.microsoft.com/office/drawing/2014/main" id="{DCAAD6A7-1C0D-4EA7-9DB4-AFD6AD171048}"/>
              </a:ext>
            </a:extLst>
          </p:cNvPr>
          <p:cNvSpPr/>
          <p:nvPr/>
        </p:nvSpPr>
        <p:spPr>
          <a:xfrm>
            <a:off x="6000658" y="4196650"/>
            <a:ext cx="5375263" cy="2525513"/>
          </a:xfrm>
          <a:prstGeom prst="flowChartAlternateProcess">
            <a:avLst/>
          </a:prstGeom>
          <a:solidFill>
            <a:schemeClr val="bg1">
              <a:lumMod val="95000"/>
            </a:schemeClr>
          </a:solidFill>
          <a:ln w="31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Data </a:t>
            </a:r>
            <a:r>
              <a:rPr lang="en-US" b="1" dirty="0" err="1">
                <a:solidFill>
                  <a:schemeClr val="tx1"/>
                </a:solidFill>
                <a:latin typeface="Arial" panose="020B0604020202020204" pitchFamily="34" charset="0"/>
                <a:cs typeface="Arial" panose="020B0604020202020204" pitchFamily="34" charset="0"/>
              </a:rPr>
              <a:t>Centres</a:t>
            </a:r>
            <a:endParaRPr lang="en-US" b="1" dirty="0">
              <a:solidFill>
                <a:schemeClr val="tx1"/>
              </a:solidFill>
              <a:latin typeface="Arial" panose="020B0604020202020204" pitchFamily="34" charset="0"/>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prstClr val="black"/>
                </a:solidFill>
                <a:latin typeface="Arial" panose="020B0604020202020204" pitchFamily="34" charset="0"/>
                <a:ea typeface="Calibri" panose="020F0502020204030204" pitchFamily="34" charset="0"/>
                <a:cs typeface="Arial" panose="020B0604020202020204" pitchFamily="34" charset="0"/>
              </a:rPr>
              <a:t>T</a:t>
            </a:r>
            <a:r>
              <a:rPr kumimoji="0" lang="en-US"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he Council is mindful that Data </a:t>
            </a:r>
            <a:r>
              <a:rPr kumimoji="0" lang="en-US"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Centres</a:t>
            </a:r>
            <a:r>
              <a:rPr kumimoji="0" lang="en-US"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should avoid sensitive landscapes and environments.</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Any application for a data </a:t>
            </a:r>
            <a:r>
              <a:rPr kumimoji="0" lang="en-US"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centre</a:t>
            </a:r>
            <a:r>
              <a:rPr kumimoji="0" lang="en-US"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shall take account of the cumulative visual impact.</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Require data </a:t>
            </a:r>
            <a:r>
              <a:rPr kumimoji="0" lang="en-US"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centres</a:t>
            </a:r>
            <a:r>
              <a:rPr kumimoji="0" lang="en-US"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to consider the use of renewable sources of energy to fuel their operations.</a:t>
            </a:r>
          </a:p>
        </p:txBody>
      </p:sp>
      <p:pic>
        <p:nvPicPr>
          <p:cNvPr id="4" name="Picture 3" descr="Map&#10;&#10;Description automatically generated with medium confidence">
            <a:extLst>
              <a:ext uri="{FF2B5EF4-FFF2-40B4-BE49-F238E27FC236}">
                <a16:creationId xmlns:a16="http://schemas.microsoft.com/office/drawing/2014/main" id="{408F71D4-7F2F-4223-BC3F-E029BA6EE22E}"/>
              </a:ext>
            </a:extLst>
          </p:cNvPr>
          <p:cNvPicPr>
            <a:picLocks noChangeAspect="1"/>
          </p:cNvPicPr>
          <p:nvPr/>
        </p:nvPicPr>
        <p:blipFill rotWithShape="1">
          <a:blip r:embed="rId3"/>
          <a:srcRect l="23081" r="20964"/>
          <a:stretch/>
        </p:blipFill>
        <p:spPr>
          <a:xfrm>
            <a:off x="11474434" y="5575610"/>
            <a:ext cx="717566" cy="1282390"/>
          </a:xfrm>
          <a:prstGeom prst="rect">
            <a:avLst/>
          </a:prstGeom>
        </p:spPr>
      </p:pic>
      <p:sp>
        <p:nvSpPr>
          <p:cNvPr id="28" name="TextBox 27">
            <a:extLst>
              <a:ext uri="{FF2B5EF4-FFF2-40B4-BE49-F238E27FC236}">
                <a16:creationId xmlns:a16="http://schemas.microsoft.com/office/drawing/2014/main" id="{DFECC9ED-0718-4626-BBC7-4A02B312B150}"/>
              </a:ext>
            </a:extLst>
          </p:cNvPr>
          <p:cNvSpPr txBox="1"/>
          <p:nvPr/>
        </p:nvSpPr>
        <p:spPr>
          <a:xfrm>
            <a:off x="2909841" y="106637"/>
            <a:ext cx="60960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3200" b="1" i="0" u="none" strike="noStrike" kern="1200" cap="none" spc="-50" normalizeH="0" baseline="0" noProof="0" dirty="0">
                <a:ln>
                  <a:noFill/>
                </a:ln>
                <a:solidFill>
                  <a:srgbClr val="FF66CC"/>
                </a:solidFill>
                <a:effectLst/>
                <a:uLnTx/>
                <a:uFillTx/>
                <a:latin typeface="Calibri" panose="020F0502020204030204"/>
                <a:ea typeface="+mn-ea"/>
                <a:cs typeface="+mn-cs"/>
              </a:rPr>
              <a:t>Energy Generation, Data Centres</a:t>
            </a:r>
          </a:p>
        </p:txBody>
      </p:sp>
    </p:spTree>
    <p:extLst>
      <p:ext uri="{BB962C8B-B14F-4D97-AF65-F5344CB8AC3E}">
        <p14:creationId xmlns:p14="http://schemas.microsoft.com/office/powerpoint/2010/main" val="1385693368"/>
      </p:ext>
    </p:extLst>
  </p:cSld>
  <p:clrMapOvr>
    <a:masterClrMapping/>
  </p:clrMapOvr>
  <mc:AlternateContent xmlns:mc="http://schemas.openxmlformats.org/markup-compatibility/2006" xmlns:p14="http://schemas.microsoft.com/office/powerpoint/2010/main">
    <mc:Choice Requires="p14">
      <p:transition spd="slow" p14:dur="2000" advTm="41044"/>
    </mc:Choice>
    <mc:Fallback xmlns="">
      <p:transition spd="slow" advTm="4104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58999"/>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58999"/>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58999"/>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58999"/>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58999"/>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58999"/>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58999"/>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58999"/>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21" grpId="0" animBg="1"/>
      <p:bldP spid="22" grpId="0" animBg="1"/>
      <p:bldP spid="25" grpId="0" animBg="1"/>
      <p:bldP spid="26" grpId="0" animBg="1"/>
      <p:bldP spid="2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CF8B6D8-298C-475D-81D0-F38B2397377D}"/>
              </a:ext>
            </a:extLst>
          </p:cNvPr>
          <p:cNvSpPr>
            <a:spLocks noGrp="1"/>
          </p:cNvSpPr>
          <p:nvPr>
            <p:ph type="title"/>
          </p:nvPr>
        </p:nvSpPr>
        <p:spPr>
          <a:xfrm>
            <a:off x="4968098" y="2501842"/>
            <a:ext cx="5757469" cy="399240"/>
          </a:xfrm>
        </p:spPr>
        <p:txBody>
          <a:bodyPr>
            <a:noAutofit/>
          </a:bodyPr>
          <a:lstStyle/>
          <a:p>
            <a:pPr algn="ctr"/>
            <a:r>
              <a:rPr lang="en-US" sz="2000" b="1" dirty="0">
                <a:solidFill>
                  <a:srgbClr val="FF0000"/>
                </a:solidFill>
                <a:latin typeface="+mn-lt"/>
              </a:rPr>
              <a:t>Community, Leisure &amp; Cultural Services and Facilities</a:t>
            </a:r>
          </a:p>
        </p:txBody>
      </p:sp>
      <p:pic>
        <p:nvPicPr>
          <p:cNvPr id="8" name="Picture 7" descr="Map&#10;&#10;Description automatically generated with medium confidence">
            <a:extLst>
              <a:ext uri="{FF2B5EF4-FFF2-40B4-BE49-F238E27FC236}">
                <a16:creationId xmlns:a16="http://schemas.microsoft.com/office/drawing/2014/main" id="{4CC38443-3425-46E1-89A4-965EEAAD1BBA}"/>
              </a:ext>
            </a:extLst>
          </p:cNvPr>
          <p:cNvPicPr>
            <a:picLocks noChangeAspect="1"/>
          </p:cNvPicPr>
          <p:nvPr/>
        </p:nvPicPr>
        <p:blipFill rotWithShape="1">
          <a:blip r:embed="rId2">
            <a:extLst>
              <a:ext uri="{28A0092B-C50C-407E-A947-70E740481C1C}">
                <a14:useLocalDpi xmlns:a14="http://schemas.microsoft.com/office/drawing/2010/main" val="0"/>
              </a:ext>
            </a:extLst>
          </a:blip>
          <a:srcRect l="15855" r="18031"/>
          <a:stretch/>
        </p:blipFill>
        <p:spPr>
          <a:xfrm>
            <a:off x="11222132" y="5504402"/>
            <a:ext cx="894915" cy="1353598"/>
          </a:xfrm>
          <a:prstGeom prst="rect">
            <a:avLst/>
          </a:prstGeom>
        </p:spPr>
      </p:pic>
      <p:sp>
        <p:nvSpPr>
          <p:cNvPr id="6" name="TextBox 5">
            <a:extLst>
              <a:ext uri="{FF2B5EF4-FFF2-40B4-BE49-F238E27FC236}">
                <a16:creationId xmlns:a16="http://schemas.microsoft.com/office/drawing/2014/main" id="{165C4967-E79E-4431-BE9C-7DE6791CA76B}"/>
              </a:ext>
            </a:extLst>
          </p:cNvPr>
          <p:cNvSpPr txBox="1"/>
          <p:nvPr/>
        </p:nvSpPr>
        <p:spPr>
          <a:xfrm>
            <a:off x="4968099" y="2928096"/>
            <a:ext cx="7039204" cy="671915"/>
          </a:xfrm>
          <a:prstGeom prst="rect">
            <a:avLst/>
          </a:prstGeom>
          <a:noFill/>
        </p:spPr>
        <p:txBody>
          <a:bodyPr wrap="square">
            <a:spAutoFit/>
          </a:bodyPr>
          <a:lstStyle/>
          <a:p>
            <a:pPr marL="0" marR="0" lvl="0" indent="0" defTabSz="914400" rtl="0" eaLnBrk="1" fontAlgn="auto" latinLnBrk="0" hangingPunct="1">
              <a:lnSpc>
                <a:spcPct val="107000"/>
              </a:lnSpc>
              <a:spcBef>
                <a:spcPts val="0"/>
              </a:spcBef>
              <a:spcAft>
                <a:spcPts val="80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Protect and enhance existing social infrastructure/community facilities and increase the provision as required.</a:t>
            </a:r>
            <a:endParaRPr kumimoji="0" lang="en-IE"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7" name="Title 1">
            <a:extLst>
              <a:ext uri="{FF2B5EF4-FFF2-40B4-BE49-F238E27FC236}">
                <a16:creationId xmlns:a16="http://schemas.microsoft.com/office/drawing/2014/main" id="{F02CDC50-F580-48CA-B1E2-63D6E6B63DE3}"/>
              </a:ext>
            </a:extLst>
          </p:cNvPr>
          <p:cNvSpPr txBox="1">
            <a:spLocks/>
          </p:cNvSpPr>
          <p:nvPr/>
        </p:nvSpPr>
        <p:spPr>
          <a:xfrm>
            <a:off x="6294859" y="3863594"/>
            <a:ext cx="3910897" cy="35086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US" sz="2000" b="1" dirty="0">
                <a:solidFill>
                  <a:srgbClr val="FF0000"/>
                </a:solidFill>
                <a:latin typeface="+mn-lt"/>
              </a:rPr>
              <a:t>Social Inclusion and Spatial Justice</a:t>
            </a:r>
          </a:p>
        </p:txBody>
      </p:sp>
      <p:sp>
        <p:nvSpPr>
          <p:cNvPr id="10" name="Title 1">
            <a:extLst>
              <a:ext uri="{FF2B5EF4-FFF2-40B4-BE49-F238E27FC236}">
                <a16:creationId xmlns:a16="http://schemas.microsoft.com/office/drawing/2014/main" id="{E2D9367A-3C61-4104-BF9A-5443596C7C22}"/>
              </a:ext>
            </a:extLst>
          </p:cNvPr>
          <p:cNvSpPr txBox="1">
            <a:spLocks/>
          </p:cNvSpPr>
          <p:nvPr/>
        </p:nvSpPr>
        <p:spPr>
          <a:xfrm>
            <a:off x="2187004" y="5309441"/>
            <a:ext cx="3908996" cy="37197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US" sz="2000" b="1" dirty="0">
                <a:solidFill>
                  <a:srgbClr val="FF0000"/>
                </a:solidFill>
                <a:latin typeface="+mn-lt"/>
              </a:rPr>
              <a:t>Arts and Culture in the Community</a:t>
            </a:r>
            <a:endParaRPr lang="en-IE" sz="2000" b="1" dirty="0">
              <a:solidFill>
                <a:srgbClr val="FF0000"/>
              </a:solidFill>
              <a:latin typeface="+mn-lt"/>
            </a:endParaRPr>
          </a:p>
        </p:txBody>
      </p:sp>
      <p:sp>
        <p:nvSpPr>
          <p:cNvPr id="12" name="TextBox 11">
            <a:extLst>
              <a:ext uri="{FF2B5EF4-FFF2-40B4-BE49-F238E27FC236}">
                <a16:creationId xmlns:a16="http://schemas.microsoft.com/office/drawing/2014/main" id="{E7E5689B-F814-42C3-A947-0314BE1D1A69}"/>
              </a:ext>
            </a:extLst>
          </p:cNvPr>
          <p:cNvSpPr txBox="1"/>
          <p:nvPr/>
        </p:nvSpPr>
        <p:spPr>
          <a:xfrm>
            <a:off x="4185055" y="158272"/>
            <a:ext cx="6780972" cy="646331"/>
          </a:xfrm>
          <a:prstGeom prst="rect">
            <a:avLst/>
          </a:prstGeom>
          <a:noFill/>
        </p:spPr>
        <p:txBody>
          <a:bodyPr wrap="square">
            <a:spAutoFit/>
          </a:bodyPr>
          <a:lstStyle/>
          <a:p>
            <a:pPr marR="0" lvl="0" indent="0" algn="ctr" fontAlgn="auto">
              <a:lnSpc>
                <a:spcPct val="90000"/>
              </a:lnSpc>
              <a:spcBef>
                <a:spcPct val="0"/>
              </a:spcBef>
              <a:spcAft>
                <a:spcPts val="0"/>
              </a:spcAft>
              <a:buClrTx/>
              <a:buSzTx/>
              <a:tabLst/>
              <a:defRPr/>
            </a:pPr>
            <a:r>
              <a:rPr lang="en-IE" sz="4000" b="1" dirty="0">
                <a:solidFill>
                  <a:srgbClr val="FF0000"/>
                </a:solidFill>
                <a:ea typeface="+mj-ea"/>
                <a:cs typeface="+mj-cs"/>
              </a:rPr>
              <a:t>Community &amp; Creative Places</a:t>
            </a:r>
          </a:p>
        </p:txBody>
      </p:sp>
      <p:sp>
        <p:nvSpPr>
          <p:cNvPr id="13" name="TextBox 12">
            <a:extLst>
              <a:ext uri="{FF2B5EF4-FFF2-40B4-BE49-F238E27FC236}">
                <a16:creationId xmlns:a16="http://schemas.microsoft.com/office/drawing/2014/main" id="{DC492F59-1CC2-4E07-99B8-DE9F473642F9}"/>
              </a:ext>
            </a:extLst>
          </p:cNvPr>
          <p:cNvSpPr txBox="1"/>
          <p:nvPr/>
        </p:nvSpPr>
        <p:spPr>
          <a:xfrm>
            <a:off x="2239766" y="5608075"/>
            <a:ext cx="7869873" cy="959943"/>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IE"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Develop and improve the physical infrastructure of arts and cultural facilities throughout the county particularly in areas where there is a deficiency in such provision. </a:t>
            </a:r>
            <a:endParaRPr kumimoji="0" lang="en-IE"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C67E59B0-34BF-4D6D-9518-32BAB47C580A}"/>
              </a:ext>
            </a:extLst>
          </p:cNvPr>
          <p:cNvSpPr txBox="1"/>
          <p:nvPr/>
        </p:nvSpPr>
        <p:spPr>
          <a:xfrm>
            <a:off x="3319541" y="4132663"/>
            <a:ext cx="6870997" cy="959943"/>
          </a:xfrm>
          <a:prstGeom prst="rect">
            <a:avLst/>
          </a:prstGeom>
          <a:noFill/>
        </p:spPr>
        <p:txBody>
          <a:bodyPr wrap="square">
            <a:spAutoFit/>
          </a:bodyPr>
          <a:lstStyle/>
          <a:p>
            <a:pPr marL="0" marR="0" lvl="0" indent="0" algn="r" defTabSz="914400" rtl="0" eaLnBrk="1" fontAlgn="auto" latinLnBrk="0" hangingPunct="1">
              <a:lnSpc>
                <a:spcPct val="107000"/>
              </a:lnSpc>
              <a:spcBef>
                <a:spcPts val="0"/>
              </a:spcBef>
              <a:spcAft>
                <a:spcPts val="800"/>
              </a:spcAft>
              <a:buClrTx/>
              <a:buSzTx/>
              <a:buFontTx/>
              <a:buNone/>
              <a:tabLst/>
              <a:defRPr/>
            </a:pPr>
            <a:r>
              <a:rPr kumimoji="0" lang="en-IE"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Promote social inclusion and spatial justice through equality of access to services and facilities and assist in the removal of barriers to full participation in society. </a:t>
            </a:r>
            <a:endParaRPr kumimoji="0" lang="en-IE"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0FBB4E56-848F-4639-8E51-FC2F2BE332A8}"/>
              </a:ext>
            </a:extLst>
          </p:cNvPr>
          <p:cNvPicPr>
            <a:picLocks noChangeAspect="1"/>
          </p:cNvPicPr>
          <p:nvPr/>
        </p:nvPicPr>
        <p:blipFill rotWithShape="1">
          <a:blip r:embed="rId3"/>
          <a:srcRect r="652"/>
          <a:stretch/>
        </p:blipFill>
        <p:spPr>
          <a:xfrm>
            <a:off x="184698" y="242532"/>
            <a:ext cx="2782996" cy="3847341"/>
          </a:xfrm>
          <a:prstGeom prst="rect">
            <a:avLst/>
          </a:prstGeom>
        </p:spPr>
      </p:pic>
      <p:sp>
        <p:nvSpPr>
          <p:cNvPr id="17" name="TextBox 16">
            <a:extLst>
              <a:ext uri="{FF2B5EF4-FFF2-40B4-BE49-F238E27FC236}">
                <a16:creationId xmlns:a16="http://schemas.microsoft.com/office/drawing/2014/main" id="{BA250B11-6BA0-4328-AD98-5AC98D8012FB}"/>
              </a:ext>
            </a:extLst>
          </p:cNvPr>
          <p:cNvSpPr txBox="1"/>
          <p:nvPr/>
        </p:nvSpPr>
        <p:spPr>
          <a:xfrm>
            <a:off x="3143250" y="989375"/>
            <a:ext cx="8743950" cy="1264642"/>
          </a:xfrm>
          <a:prstGeom prst="rect">
            <a:avLst/>
          </a:prstGeom>
          <a:solidFill>
            <a:srgbClr val="FF0000">
              <a:alpha val="6000"/>
            </a:srgbClr>
          </a:solidFill>
        </p:spPr>
        <p:txBody>
          <a:bodyPr wrap="square">
            <a:spAutoFit/>
          </a:bodyPr>
          <a:lstStyle/>
          <a:p>
            <a:pPr marR="0" lvl="0" algn="just" defTabSz="914400" rtl="0" eaLnBrk="1" fontAlgn="auto" latinLnBrk="0" hangingPunct="1">
              <a:lnSpc>
                <a:spcPct val="107000"/>
              </a:lnSpc>
              <a:spcBef>
                <a:spcPts val="0"/>
              </a:spcBef>
              <a:spcAft>
                <a:spcPts val="800"/>
              </a:spcAft>
              <a:buClrTx/>
              <a:buSzTx/>
              <a:tabLst/>
              <a:defRPr/>
            </a:pPr>
            <a:r>
              <a:rPr kumimoji="0" lang="en-IE" sz="1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The Kildare LECP 2016-2021 was adopted in December 2015. While the LECP provides the framework for </a:t>
            </a:r>
            <a:r>
              <a:rPr kumimoji="0" lang="en-US" sz="1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economic development and local community development</a:t>
            </a:r>
            <a:r>
              <a:rPr kumimoji="0" lang="en-IE" sz="1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 the County Development Plan provides the spatial strategy for the realisation of these objectives and actions. </a:t>
            </a:r>
          </a:p>
        </p:txBody>
      </p:sp>
      <p:grpSp>
        <p:nvGrpSpPr>
          <p:cNvPr id="34" name="Group 33">
            <a:extLst>
              <a:ext uri="{FF2B5EF4-FFF2-40B4-BE49-F238E27FC236}">
                <a16:creationId xmlns:a16="http://schemas.microsoft.com/office/drawing/2014/main" id="{FC2857DA-4FAC-4E8E-8983-9D5229739524}"/>
              </a:ext>
            </a:extLst>
          </p:cNvPr>
          <p:cNvGrpSpPr/>
          <p:nvPr/>
        </p:nvGrpSpPr>
        <p:grpSpPr>
          <a:xfrm>
            <a:off x="10503047" y="3863594"/>
            <a:ext cx="1296710" cy="1212832"/>
            <a:chOff x="10503047" y="3863594"/>
            <a:chExt cx="1296710" cy="1212832"/>
          </a:xfrm>
        </p:grpSpPr>
        <p:sp>
          <p:nvSpPr>
            <p:cNvPr id="22" name="Oval 21">
              <a:extLst>
                <a:ext uri="{FF2B5EF4-FFF2-40B4-BE49-F238E27FC236}">
                  <a16:creationId xmlns:a16="http://schemas.microsoft.com/office/drawing/2014/main" id="{8648329F-E466-49C1-B38E-B94ED020F233}"/>
                </a:ext>
              </a:extLst>
            </p:cNvPr>
            <p:cNvSpPr/>
            <p:nvPr/>
          </p:nvSpPr>
          <p:spPr>
            <a:xfrm>
              <a:off x="10503047" y="3863594"/>
              <a:ext cx="1296710" cy="1212832"/>
            </a:xfrm>
            <a:prstGeom prst="ellipse">
              <a:avLst/>
            </a:prstGeom>
            <a:solidFill>
              <a:schemeClr val="tx1">
                <a:lumMod val="75000"/>
                <a:lumOff val="25000"/>
                <a:alpha val="21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pic>
          <p:nvPicPr>
            <p:cNvPr id="25" name="Graphic 24" descr="Upstairs outline">
              <a:extLst>
                <a:ext uri="{FF2B5EF4-FFF2-40B4-BE49-F238E27FC236}">
                  <a16:creationId xmlns:a16="http://schemas.microsoft.com/office/drawing/2014/main" id="{583E60A3-5577-4FB7-8D0B-18DB2CC590C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04149" y="4041191"/>
              <a:ext cx="894506" cy="894506"/>
            </a:xfrm>
            <a:prstGeom prst="rect">
              <a:avLst/>
            </a:prstGeom>
          </p:spPr>
        </p:pic>
      </p:grpSp>
      <p:grpSp>
        <p:nvGrpSpPr>
          <p:cNvPr id="32" name="Group 31">
            <a:extLst>
              <a:ext uri="{FF2B5EF4-FFF2-40B4-BE49-F238E27FC236}">
                <a16:creationId xmlns:a16="http://schemas.microsoft.com/office/drawing/2014/main" id="{BB021A1C-6B09-4853-9905-951A5CB84F38}"/>
              </a:ext>
            </a:extLst>
          </p:cNvPr>
          <p:cNvGrpSpPr/>
          <p:nvPr/>
        </p:nvGrpSpPr>
        <p:grpSpPr>
          <a:xfrm>
            <a:off x="3319541" y="2578407"/>
            <a:ext cx="1296710" cy="1212832"/>
            <a:chOff x="3319541" y="2578407"/>
            <a:chExt cx="1296710" cy="1212832"/>
          </a:xfrm>
        </p:grpSpPr>
        <p:sp>
          <p:nvSpPr>
            <p:cNvPr id="20" name="Oval 19">
              <a:extLst>
                <a:ext uri="{FF2B5EF4-FFF2-40B4-BE49-F238E27FC236}">
                  <a16:creationId xmlns:a16="http://schemas.microsoft.com/office/drawing/2014/main" id="{2154A7B5-B897-4E76-9C34-4DA0A8F37656}"/>
                </a:ext>
              </a:extLst>
            </p:cNvPr>
            <p:cNvSpPr/>
            <p:nvPr/>
          </p:nvSpPr>
          <p:spPr>
            <a:xfrm>
              <a:off x="3319541" y="2578407"/>
              <a:ext cx="1296710" cy="1212832"/>
            </a:xfrm>
            <a:prstGeom prst="ellipse">
              <a:avLst/>
            </a:prstGeom>
            <a:solidFill>
              <a:schemeClr val="tx1">
                <a:lumMod val="75000"/>
                <a:lumOff val="25000"/>
                <a:alpha val="21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pic>
          <p:nvPicPr>
            <p:cNvPr id="29" name="Graphic 28" descr="Playground outline">
              <a:extLst>
                <a:ext uri="{FF2B5EF4-FFF2-40B4-BE49-F238E27FC236}">
                  <a16:creationId xmlns:a16="http://schemas.microsoft.com/office/drawing/2014/main" id="{0583090C-695A-4B04-83FC-3A7E7846711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28704" y="2674114"/>
              <a:ext cx="914400" cy="914400"/>
            </a:xfrm>
            <a:prstGeom prst="rect">
              <a:avLst/>
            </a:prstGeom>
          </p:spPr>
        </p:pic>
      </p:grpSp>
      <p:grpSp>
        <p:nvGrpSpPr>
          <p:cNvPr id="33" name="Group 32">
            <a:extLst>
              <a:ext uri="{FF2B5EF4-FFF2-40B4-BE49-F238E27FC236}">
                <a16:creationId xmlns:a16="http://schemas.microsoft.com/office/drawing/2014/main" id="{66A70CEB-95DF-4606-AFAC-A2FF4E267592}"/>
              </a:ext>
            </a:extLst>
          </p:cNvPr>
          <p:cNvGrpSpPr/>
          <p:nvPr/>
        </p:nvGrpSpPr>
        <p:grpSpPr>
          <a:xfrm>
            <a:off x="634947" y="5355186"/>
            <a:ext cx="1296710" cy="1212832"/>
            <a:chOff x="634947" y="5355186"/>
            <a:chExt cx="1296710" cy="1212832"/>
          </a:xfrm>
        </p:grpSpPr>
        <p:sp>
          <p:nvSpPr>
            <p:cNvPr id="23" name="Oval 22">
              <a:extLst>
                <a:ext uri="{FF2B5EF4-FFF2-40B4-BE49-F238E27FC236}">
                  <a16:creationId xmlns:a16="http://schemas.microsoft.com/office/drawing/2014/main" id="{2E461494-7F9C-43F4-9EBC-45B5AB250102}"/>
                </a:ext>
              </a:extLst>
            </p:cNvPr>
            <p:cNvSpPr/>
            <p:nvPr/>
          </p:nvSpPr>
          <p:spPr>
            <a:xfrm>
              <a:off x="634947" y="5355186"/>
              <a:ext cx="1296710" cy="1212832"/>
            </a:xfrm>
            <a:prstGeom prst="ellipse">
              <a:avLst/>
            </a:prstGeom>
            <a:solidFill>
              <a:schemeClr val="tx1">
                <a:lumMod val="75000"/>
                <a:lumOff val="25000"/>
                <a:alpha val="21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pic>
          <p:nvPicPr>
            <p:cNvPr id="31" name="Graphic 30" descr="Performance Curtains outline">
              <a:extLst>
                <a:ext uri="{FF2B5EF4-FFF2-40B4-BE49-F238E27FC236}">
                  <a16:creationId xmlns:a16="http://schemas.microsoft.com/office/drawing/2014/main" id="{586A444C-AD20-4D99-B02F-4C671C15428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26102" y="5504402"/>
              <a:ext cx="914400" cy="914400"/>
            </a:xfrm>
            <a:prstGeom prst="rect">
              <a:avLst/>
            </a:prstGeom>
          </p:spPr>
        </p:pic>
      </p:grpSp>
    </p:spTree>
    <p:extLst>
      <p:ext uri="{BB962C8B-B14F-4D97-AF65-F5344CB8AC3E}">
        <p14:creationId xmlns:p14="http://schemas.microsoft.com/office/powerpoint/2010/main" val="348051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58999"/>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58999"/>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58999"/>
                                          </p:stCondLst>
                                        </p:cTn>
                                        <p:tgtEl>
                                          <p:spTgt spid="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58999"/>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58999"/>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58999"/>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58999"/>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58999"/>
                                          </p:stCondLst>
                                        </p:cTn>
                                        <p:tgtEl>
                                          <p:spTgt spid="3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58999"/>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58999"/>
                                          </p:stCondLst>
                                        </p:cTn>
                                        <p:tgtEl>
                                          <p:spTgt spid="1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58999"/>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0" grpId="0"/>
      <p:bldP spid="13" grpId="0"/>
      <p:bldP spid="14" grpId="0"/>
      <p:bldP spid="1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CF8B6D8-298C-475D-81D0-F38B2397377D}"/>
              </a:ext>
            </a:extLst>
          </p:cNvPr>
          <p:cNvSpPr>
            <a:spLocks noGrp="1"/>
          </p:cNvSpPr>
          <p:nvPr>
            <p:ph type="title"/>
          </p:nvPr>
        </p:nvSpPr>
        <p:spPr>
          <a:xfrm>
            <a:off x="2305873" y="1138964"/>
            <a:ext cx="4790666" cy="584524"/>
          </a:xfrm>
        </p:spPr>
        <p:txBody>
          <a:bodyPr>
            <a:noAutofit/>
          </a:bodyPr>
          <a:lstStyle/>
          <a:p>
            <a:pPr algn="ctr"/>
            <a:r>
              <a:rPr lang="en-US" sz="3200" b="1" i="1" dirty="0">
                <a:solidFill>
                  <a:schemeClr val="tx1">
                    <a:lumMod val="65000"/>
                    <a:lumOff val="35000"/>
                  </a:schemeClr>
                </a:solidFill>
                <a:latin typeface="+mn-lt"/>
              </a:rPr>
              <a:t>Educational Facilities</a:t>
            </a:r>
            <a:endParaRPr lang="en-IE" sz="3200" b="1" i="1" dirty="0">
              <a:solidFill>
                <a:schemeClr val="tx1">
                  <a:lumMod val="65000"/>
                  <a:lumOff val="35000"/>
                </a:schemeClr>
              </a:solidFill>
              <a:latin typeface="+mn-lt"/>
            </a:endParaRPr>
          </a:p>
        </p:txBody>
      </p:sp>
      <p:pic>
        <p:nvPicPr>
          <p:cNvPr id="8" name="Picture 7" descr="Map&#10;&#10;Description automatically generated with medium confidence">
            <a:extLst>
              <a:ext uri="{FF2B5EF4-FFF2-40B4-BE49-F238E27FC236}">
                <a16:creationId xmlns:a16="http://schemas.microsoft.com/office/drawing/2014/main" id="{4CC38443-3425-46E1-89A4-965EEAAD1BBA}"/>
              </a:ext>
            </a:extLst>
          </p:cNvPr>
          <p:cNvPicPr>
            <a:picLocks noChangeAspect="1"/>
          </p:cNvPicPr>
          <p:nvPr/>
        </p:nvPicPr>
        <p:blipFill rotWithShape="1">
          <a:blip r:embed="rId3">
            <a:extLst>
              <a:ext uri="{28A0092B-C50C-407E-A947-70E740481C1C}">
                <a14:useLocalDpi xmlns:a14="http://schemas.microsoft.com/office/drawing/2010/main" val="0"/>
              </a:ext>
            </a:extLst>
          </a:blip>
          <a:srcRect l="18199" r="11392"/>
          <a:stretch/>
        </p:blipFill>
        <p:spPr>
          <a:xfrm>
            <a:off x="11248718" y="5532803"/>
            <a:ext cx="933056" cy="1325197"/>
          </a:xfrm>
          <a:prstGeom prst="rect">
            <a:avLst/>
          </a:prstGeom>
        </p:spPr>
      </p:pic>
      <p:sp>
        <p:nvSpPr>
          <p:cNvPr id="17" name="TextBox 16">
            <a:extLst>
              <a:ext uri="{FF2B5EF4-FFF2-40B4-BE49-F238E27FC236}">
                <a16:creationId xmlns:a16="http://schemas.microsoft.com/office/drawing/2014/main" id="{B49541A2-CDE6-4841-8643-8B4EC4422685}"/>
              </a:ext>
            </a:extLst>
          </p:cNvPr>
          <p:cNvSpPr txBox="1"/>
          <p:nvPr/>
        </p:nvSpPr>
        <p:spPr>
          <a:xfrm>
            <a:off x="2879863" y="1644041"/>
            <a:ext cx="8702582" cy="646331"/>
          </a:xfrm>
          <a:prstGeom prst="rect">
            <a:avLst/>
          </a:prstGeom>
          <a:noFill/>
        </p:spPr>
        <p:txBody>
          <a:bodyPr wrap="square">
            <a:spAutoFit/>
          </a:bodyPr>
          <a:lstStyle/>
          <a:p>
            <a:r>
              <a:rPr lang="en-US" dirty="0"/>
              <a:t>Support the Department of Education’s School Building </a:t>
            </a:r>
            <a:r>
              <a:rPr lang="en-US" dirty="0" err="1"/>
              <a:t>Programme</a:t>
            </a:r>
            <a:r>
              <a:rPr lang="en-US" dirty="0"/>
              <a:t> by actively identifying sites.</a:t>
            </a:r>
            <a:endParaRPr lang="en-IE" dirty="0"/>
          </a:p>
        </p:txBody>
      </p:sp>
      <p:sp>
        <p:nvSpPr>
          <p:cNvPr id="10" name="Title 1">
            <a:extLst>
              <a:ext uri="{FF2B5EF4-FFF2-40B4-BE49-F238E27FC236}">
                <a16:creationId xmlns:a16="http://schemas.microsoft.com/office/drawing/2014/main" id="{04861531-6BAD-4F47-A44F-260144E97F94}"/>
              </a:ext>
            </a:extLst>
          </p:cNvPr>
          <p:cNvSpPr txBox="1">
            <a:spLocks/>
          </p:cNvSpPr>
          <p:nvPr/>
        </p:nvSpPr>
        <p:spPr>
          <a:xfrm>
            <a:off x="2603898" y="3032386"/>
            <a:ext cx="3782369" cy="58452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US" sz="3200" b="1" i="1" dirty="0">
                <a:solidFill>
                  <a:schemeClr val="tx1">
                    <a:lumMod val="65000"/>
                    <a:lumOff val="35000"/>
                  </a:schemeClr>
                </a:solidFill>
                <a:latin typeface="+mn-lt"/>
              </a:rPr>
              <a:t>Childcare Facilities</a:t>
            </a:r>
            <a:endParaRPr lang="en-IE" sz="3200" b="1" i="1" dirty="0">
              <a:solidFill>
                <a:schemeClr val="tx1">
                  <a:lumMod val="65000"/>
                  <a:lumOff val="35000"/>
                </a:schemeClr>
              </a:solidFill>
              <a:latin typeface="+mn-lt"/>
            </a:endParaRPr>
          </a:p>
        </p:txBody>
      </p:sp>
      <p:sp>
        <p:nvSpPr>
          <p:cNvPr id="12" name="Title 1">
            <a:extLst>
              <a:ext uri="{FF2B5EF4-FFF2-40B4-BE49-F238E27FC236}">
                <a16:creationId xmlns:a16="http://schemas.microsoft.com/office/drawing/2014/main" id="{EC144E94-659E-4E3B-9AFD-47303D7A0E56}"/>
              </a:ext>
            </a:extLst>
          </p:cNvPr>
          <p:cNvSpPr txBox="1">
            <a:spLocks/>
          </p:cNvSpPr>
          <p:nvPr/>
        </p:nvSpPr>
        <p:spPr>
          <a:xfrm>
            <a:off x="2687312" y="4983143"/>
            <a:ext cx="2927933" cy="58452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US" sz="3200" b="1" i="1" dirty="0">
                <a:solidFill>
                  <a:schemeClr val="tx1">
                    <a:lumMod val="65000"/>
                    <a:lumOff val="35000"/>
                  </a:schemeClr>
                </a:solidFill>
                <a:latin typeface="+mn-lt"/>
              </a:rPr>
              <a:t>Health Services</a:t>
            </a:r>
            <a:endParaRPr lang="en-IE" sz="3200" b="1" i="1" dirty="0">
              <a:solidFill>
                <a:schemeClr val="tx1">
                  <a:lumMod val="65000"/>
                  <a:lumOff val="35000"/>
                </a:schemeClr>
              </a:solidFill>
              <a:latin typeface="+mn-lt"/>
            </a:endParaRPr>
          </a:p>
        </p:txBody>
      </p:sp>
      <p:sp>
        <p:nvSpPr>
          <p:cNvPr id="14" name="TextBox 13">
            <a:extLst>
              <a:ext uri="{FF2B5EF4-FFF2-40B4-BE49-F238E27FC236}">
                <a16:creationId xmlns:a16="http://schemas.microsoft.com/office/drawing/2014/main" id="{F9AE80A9-3CA4-46E8-850D-C4BD143409F9}"/>
              </a:ext>
            </a:extLst>
          </p:cNvPr>
          <p:cNvSpPr txBox="1"/>
          <p:nvPr/>
        </p:nvSpPr>
        <p:spPr>
          <a:xfrm>
            <a:off x="2790631" y="5436795"/>
            <a:ext cx="8354768" cy="1264642"/>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IE" b="0" i="0" u="none" strike="noStrike" kern="120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rPr>
              <a:t>Support the Health Service Executive (HSE) and other statutory and voluntary agencies in the provision of appropriate healthcare facilities, including the system of hospital care and the provision of community based primary care facilities appropriate to the size and scale of each settlement. </a:t>
            </a:r>
            <a:endParaRPr kumimoji="0" lang="en-IE"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E4E8810A-2121-425D-A595-BD903BD866B0}"/>
              </a:ext>
            </a:extLst>
          </p:cNvPr>
          <p:cNvSpPr txBox="1"/>
          <p:nvPr/>
        </p:nvSpPr>
        <p:spPr>
          <a:xfrm>
            <a:off x="2879863" y="3505481"/>
            <a:ext cx="8609774" cy="923330"/>
          </a:xfrm>
          <a:prstGeom prst="rect">
            <a:avLst/>
          </a:prstGeom>
          <a:noFill/>
        </p:spPr>
        <p:txBody>
          <a:bodyPr wrap="square">
            <a:spAutoFit/>
          </a:bodyPr>
          <a:lstStyle/>
          <a:p>
            <a:pPr marR="0" lvl="0" indent="0" fontAlgn="auto">
              <a:lnSpc>
                <a:spcPct val="100000"/>
              </a:lnSpc>
              <a:spcBef>
                <a:spcPts val="0"/>
              </a:spcBef>
              <a:spcAft>
                <a:spcPts val="800"/>
              </a:spcAft>
              <a:buClrTx/>
              <a:buSzTx/>
              <a:buFontTx/>
              <a:buNone/>
              <a:tabLst/>
              <a:defRPr/>
            </a:pPr>
            <a:r>
              <a:rPr lang="en-IE" dirty="0"/>
              <a:t>Ensure childcare provision is delivered in new communities prior to or in tandem with phase 1 of any residential or commercial development and is fully operational prior to the occupation of any residential units within the subject site. </a:t>
            </a:r>
          </a:p>
        </p:txBody>
      </p:sp>
      <p:sp>
        <p:nvSpPr>
          <p:cNvPr id="16" name="TextBox 15">
            <a:extLst>
              <a:ext uri="{FF2B5EF4-FFF2-40B4-BE49-F238E27FC236}">
                <a16:creationId xmlns:a16="http://schemas.microsoft.com/office/drawing/2014/main" id="{028E5895-665F-4BBD-B43B-34A77969CE33}"/>
              </a:ext>
            </a:extLst>
          </p:cNvPr>
          <p:cNvSpPr txBox="1"/>
          <p:nvPr/>
        </p:nvSpPr>
        <p:spPr>
          <a:xfrm>
            <a:off x="2790631" y="150381"/>
            <a:ext cx="6780972" cy="646331"/>
          </a:xfrm>
          <a:prstGeom prst="rect">
            <a:avLst/>
          </a:prstGeom>
          <a:noFill/>
        </p:spPr>
        <p:txBody>
          <a:bodyPr wrap="square">
            <a:spAutoFit/>
          </a:bodyPr>
          <a:lstStyle/>
          <a:p>
            <a:pPr marR="0" lvl="0" indent="0" algn="ctr" fontAlgn="auto">
              <a:lnSpc>
                <a:spcPct val="90000"/>
              </a:lnSpc>
              <a:spcBef>
                <a:spcPct val="0"/>
              </a:spcBef>
              <a:spcAft>
                <a:spcPts val="0"/>
              </a:spcAft>
              <a:buClrTx/>
              <a:buSzTx/>
              <a:tabLst/>
              <a:defRPr/>
            </a:pPr>
            <a:r>
              <a:rPr lang="en-IE" sz="4000" b="1" dirty="0">
                <a:solidFill>
                  <a:srgbClr val="FF0000"/>
                </a:solidFill>
                <a:ea typeface="+mj-ea"/>
                <a:cs typeface="+mj-cs"/>
              </a:rPr>
              <a:t>Community &amp; Creative Places</a:t>
            </a:r>
          </a:p>
        </p:txBody>
      </p:sp>
      <p:grpSp>
        <p:nvGrpSpPr>
          <p:cNvPr id="24" name="Group 23">
            <a:extLst>
              <a:ext uri="{FF2B5EF4-FFF2-40B4-BE49-F238E27FC236}">
                <a16:creationId xmlns:a16="http://schemas.microsoft.com/office/drawing/2014/main" id="{4B47187A-0637-4893-871C-79BB46ED57B3}"/>
              </a:ext>
            </a:extLst>
          </p:cNvPr>
          <p:cNvGrpSpPr/>
          <p:nvPr/>
        </p:nvGrpSpPr>
        <p:grpSpPr>
          <a:xfrm>
            <a:off x="907453" y="1264135"/>
            <a:ext cx="1557297" cy="1018097"/>
            <a:chOff x="907453" y="1264135"/>
            <a:chExt cx="1557297" cy="1018097"/>
          </a:xfrm>
        </p:grpSpPr>
        <p:sp>
          <p:nvSpPr>
            <p:cNvPr id="6" name="Rectangle: Rounded Corners 5">
              <a:extLst>
                <a:ext uri="{FF2B5EF4-FFF2-40B4-BE49-F238E27FC236}">
                  <a16:creationId xmlns:a16="http://schemas.microsoft.com/office/drawing/2014/main" id="{4EBEACDD-79ED-4C3B-8E45-6D5BA7AFF81D}"/>
                </a:ext>
              </a:extLst>
            </p:cNvPr>
            <p:cNvSpPr/>
            <p:nvPr/>
          </p:nvSpPr>
          <p:spPr>
            <a:xfrm>
              <a:off x="907453" y="1264135"/>
              <a:ext cx="1557297" cy="1018097"/>
            </a:xfrm>
            <a:prstGeom prst="roundRect">
              <a:avLst/>
            </a:prstGeom>
            <a:solidFill>
              <a:srgbClr val="FF0000">
                <a:alpha val="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9" name="Graphic 8" descr="Classroom with solid fill">
              <a:extLst>
                <a:ext uri="{FF2B5EF4-FFF2-40B4-BE49-F238E27FC236}">
                  <a16:creationId xmlns:a16="http://schemas.microsoft.com/office/drawing/2014/main" id="{531E0ACE-4C12-4861-83B6-2AB30B0D3E8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83917" y="1315983"/>
              <a:ext cx="914400" cy="914400"/>
            </a:xfrm>
            <a:prstGeom prst="rect">
              <a:avLst/>
            </a:prstGeom>
          </p:spPr>
        </p:pic>
      </p:grpSp>
      <p:grpSp>
        <p:nvGrpSpPr>
          <p:cNvPr id="25" name="Group 24">
            <a:extLst>
              <a:ext uri="{FF2B5EF4-FFF2-40B4-BE49-F238E27FC236}">
                <a16:creationId xmlns:a16="http://schemas.microsoft.com/office/drawing/2014/main" id="{6DC1A6B3-6EDF-484C-B75B-63285A627CA9}"/>
              </a:ext>
            </a:extLst>
          </p:cNvPr>
          <p:cNvGrpSpPr/>
          <p:nvPr/>
        </p:nvGrpSpPr>
        <p:grpSpPr>
          <a:xfrm>
            <a:off x="907452" y="3157577"/>
            <a:ext cx="1557297" cy="1018097"/>
            <a:chOff x="907452" y="3157577"/>
            <a:chExt cx="1557297" cy="1018097"/>
          </a:xfrm>
        </p:grpSpPr>
        <p:sp>
          <p:nvSpPr>
            <p:cNvPr id="19" name="Rectangle: Rounded Corners 18">
              <a:extLst>
                <a:ext uri="{FF2B5EF4-FFF2-40B4-BE49-F238E27FC236}">
                  <a16:creationId xmlns:a16="http://schemas.microsoft.com/office/drawing/2014/main" id="{60FE4DCC-1B41-4523-AF3D-E919875BFF53}"/>
                </a:ext>
              </a:extLst>
            </p:cNvPr>
            <p:cNvSpPr/>
            <p:nvPr/>
          </p:nvSpPr>
          <p:spPr>
            <a:xfrm>
              <a:off x="907452" y="3157577"/>
              <a:ext cx="1557297" cy="1018097"/>
            </a:xfrm>
            <a:prstGeom prst="roundRect">
              <a:avLst/>
            </a:prstGeom>
            <a:solidFill>
              <a:srgbClr val="FF0000">
                <a:alpha val="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21" name="Graphic 20" descr="Playground outline">
              <a:extLst>
                <a:ext uri="{FF2B5EF4-FFF2-40B4-BE49-F238E27FC236}">
                  <a16:creationId xmlns:a16="http://schemas.microsoft.com/office/drawing/2014/main" id="{31F014EA-5255-4A7C-8B76-6FB46092DFC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22934" y="3209426"/>
              <a:ext cx="966248" cy="966248"/>
            </a:xfrm>
            <a:prstGeom prst="rect">
              <a:avLst/>
            </a:prstGeom>
          </p:spPr>
        </p:pic>
      </p:grpSp>
      <p:grpSp>
        <p:nvGrpSpPr>
          <p:cNvPr id="26" name="Group 25">
            <a:extLst>
              <a:ext uri="{FF2B5EF4-FFF2-40B4-BE49-F238E27FC236}">
                <a16:creationId xmlns:a16="http://schemas.microsoft.com/office/drawing/2014/main" id="{943E340F-5768-4372-A0AE-664526A4AEA1}"/>
              </a:ext>
            </a:extLst>
          </p:cNvPr>
          <p:cNvGrpSpPr/>
          <p:nvPr/>
        </p:nvGrpSpPr>
        <p:grpSpPr>
          <a:xfrm>
            <a:off x="907452" y="5051019"/>
            <a:ext cx="1557297" cy="1018097"/>
            <a:chOff x="907452" y="5051019"/>
            <a:chExt cx="1557297" cy="1018097"/>
          </a:xfrm>
        </p:grpSpPr>
        <p:sp>
          <p:nvSpPr>
            <p:cNvPr id="18" name="Rectangle: Rounded Corners 17">
              <a:extLst>
                <a:ext uri="{FF2B5EF4-FFF2-40B4-BE49-F238E27FC236}">
                  <a16:creationId xmlns:a16="http://schemas.microsoft.com/office/drawing/2014/main" id="{FF579748-E29A-4D38-88EA-491AD682E99A}"/>
                </a:ext>
              </a:extLst>
            </p:cNvPr>
            <p:cNvSpPr/>
            <p:nvPr/>
          </p:nvSpPr>
          <p:spPr>
            <a:xfrm>
              <a:off x="907452" y="5051019"/>
              <a:ext cx="1557297" cy="1018097"/>
            </a:xfrm>
            <a:prstGeom prst="roundRect">
              <a:avLst/>
            </a:prstGeom>
            <a:solidFill>
              <a:srgbClr val="FF0000">
                <a:alpha val="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23" name="Graphic 22" descr="Medical with solid fill">
              <a:extLst>
                <a:ext uri="{FF2B5EF4-FFF2-40B4-BE49-F238E27FC236}">
                  <a16:creationId xmlns:a16="http://schemas.microsoft.com/office/drawing/2014/main" id="{49380DB5-EDCE-4665-A832-A8C6FB1E2D0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83511" y="5102867"/>
              <a:ext cx="914400" cy="914400"/>
            </a:xfrm>
            <a:prstGeom prst="rect">
              <a:avLst/>
            </a:prstGeom>
          </p:spPr>
        </p:pic>
      </p:grpSp>
    </p:spTree>
    <p:extLst>
      <p:ext uri="{BB962C8B-B14F-4D97-AF65-F5344CB8AC3E}">
        <p14:creationId xmlns:p14="http://schemas.microsoft.com/office/powerpoint/2010/main" val="2884725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58999"/>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58999"/>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58999"/>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58999"/>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58999"/>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58999"/>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58999"/>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58999"/>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58999"/>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p:bldP spid="10" grpId="0"/>
      <p:bldP spid="12" grpId="0"/>
      <p:bldP spid="14" grpId="0"/>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ap&#10;&#10;Description automatically generated with medium confidence">
            <a:extLst>
              <a:ext uri="{FF2B5EF4-FFF2-40B4-BE49-F238E27FC236}">
                <a16:creationId xmlns:a16="http://schemas.microsoft.com/office/drawing/2014/main" id="{4CC38443-3425-46E1-89A4-965EEAAD1BBA}"/>
              </a:ext>
            </a:extLst>
          </p:cNvPr>
          <p:cNvPicPr>
            <a:picLocks noChangeAspect="1"/>
          </p:cNvPicPr>
          <p:nvPr/>
        </p:nvPicPr>
        <p:blipFill rotWithShape="1">
          <a:blip r:embed="rId3">
            <a:extLst>
              <a:ext uri="{28A0092B-C50C-407E-A947-70E740481C1C}">
                <a14:useLocalDpi xmlns:a14="http://schemas.microsoft.com/office/drawing/2010/main" val="0"/>
              </a:ext>
            </a:extLst>
          </a:blip>
          <a:srcRect l="15855" r="18031"/>
          <a:stretch/>
        </p:blipFill>
        <p:spPr>
          <a:xfrm>
            <a:off x="11416660" y="5798634"/>
            <a:ext cx="700387" cy="1059366"/>
          </a:xfrm>
          <a:prstGeom prst="rect">
            <a:avLst/>
          </a:prstGeom>
        </p:spPr>
      </p:pic>
      <p:sp>
        <p:nvSpPr>
          <p:cNvPr id="9" name="Title 1">
            <a:extLst>
              <a:ext uri="{FF2B5EF4-FFF2-40B4-BE49-F238E27FC236}">
                <a16:creationId xmlns:a16="http://schemas.microsoft.com/office/drawing/2014/main" id="{20DC5034-6E6B-464A-BB40-3561C0718E36}"/>
              </a:ext>
            </a:extLst>
          </p:cNvPr>
          <p:cNvSpPr txBox="1">
            <a:spLocks/>
          </p:cNvSpPr>
          <p:nvPr/>
        </p:nvSpPr>
        <p:spPr>
          <a:xfrm>
            <a:off x="391771" y="862431"/>
            <a:ext cx="6780973" cy="58452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US" sz="2400" b="1" i="1" dirty="0">
                <a:solidFill>
                  <a:schemeClr val="tx1">
                    <a:lumMod val="50000"/>
                    <a:lumOff val="50000"/>
                  </a:schemeClr>
                </a:solidFill>
                <a:latin typeface="Arial" pitchFamily="34"/>
                <a:ea typeface="+mn-ea"/>
                <a:cs typeface="Times New Roman" pitchFamily="18"/>
              </a:rPr>
              <a:t>Groups with Specific Design/Planning Needs:</a:t>
            </a:r>
            <a:endParaRPr lang="en-IE" sz="2400" b="1" i="1" dirty="0">
              <a:solidFill>
                <a:schemeClr val="tx1">
                  <a:lumMod val="50000"/>
                  <a:lumOff val="50000"/>
                </a:schemeClr>
              </a:solidFill>
              <a:latin typeface="Arial" pitchFamily="34"/>
              <a:ea typeface="+mn-ea"/>
              <a:cs typeface="Times New Roman" pitchFamily="18"/>
            </a:endParaRPr>
          </a:p>
        </p:txBody>
      </p:sp>
      <p:sp>
        <p:nvSpPr>
          <p:cNvPr id="11" name="TextBox 10">
            <a:extLst>
              <a:ext uri="{FF2B5EF4-FFF2-40B4-BE49-F238E27FC236}">
                <a16:creationId xmlns:a16="http://schemas.microsoft.com/office/drawing/2014/main" id="{D6ED1114-44E1-4B17-82CB-C2774404D1A9}"/>
              </a:ext>
            </a:extLst>
          </p:cNvPr>
          <p:cNvSpPr txBox="1"/>
          <p:nvPr/>
        </p:nvSpPr>
        <p:spPr>
          <a:xfrm>
            <a:off x="2790631" y="150381"/>
            <a:ext cx="6780972" cy="646331"/>
          </a:xfrm>
          <a:prstGeom prst="rect">
            <a:avLst/>
          </a:prstGeom>
          <a:noFill/>
        </p:spPr>
        <p:txBody>
          <a:bodyPr wrap="square">
            <a:spAutoFit/>
          </a:bodyPr>
          <a:lstStyle/>
          <a:p>
            <a:pPr marR="0" lvl="0" indent="0" algn="ctr" fontAlgn="auto">
              <a:lnSpc>
                <a:spcPct val="90000"/>
              </a:lnSpc>
              <a:spcBef>
                <a:spcPct val="0"/>
              </a:spcBef>
              <a:spcAft>
                <a:spcPts val="0"/>
              </a:spcAft>
              <a:buClrTx/>
              <a:buSzTx/>
              <a:tabLst/>
              <a:defRPr/>
            </a:pPr>
            <a:r>
              <a:rPr lang="en-IE" sz="4000" b="1" dirty="0">
                <a:solidFill>
                  <a:srgbClr val="FF0000"/>
                </a:solidFill>
                <a:ea typeface="+mj-ea"/>
                <a:cs typeface="+mj-cs"/>
              </a:rPr>
              <a:t>Community &amp; Creative Places</a:t>
            </a:r>
          </a:p>
        </p:txBody>
      </p:sp>
      <p:sp>
        <p:nvSpPr>
          <p:cNvPr id="4" name="Rectangle: Rounded Corners 3">
            <a:extLst>
              <a:ext uri="{FF2B5EF4-FFF2-40B4-BE49-F238E27FC236}">
                <a16:creationId xmlns:a16="http://schemas.microsoft.com/office/drawing/2014/main" id="{31075F51-403D-4DE0-8359-003962B10374}"/>
              </a:ext>
            </a:extLst>
          </p:cNvPr>
          <p:cNvSpPr/>
          <p:nvPr/>
        </p:nvSpPr>
        <p:spPr>
          <a:xfrm>
            <a:off x="462178" y="1800990"/>
            <a:ext cx="2097157" cy="903034"/>
          </a:xfrm>
          <a:prstGeom prst="roundRect">
            <a:avLst/>
          </a:prstGeom>
          <a:solidFill>
            <a:srgbClr val="FF0000">
              <a:alpha val="4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i="1" dirty="0">
                <a:solidFill>
                  <a:schemeClr val="tx1"/>
                </a:solidFill>
              </a:rPr>
              <a:t>Children and Young People</a:t>
            </a:r>
          </a:p>
        </p:txBody>
      </p:sp>
      <p:sp>
        <p:nvSpPr>
          <p:cNvPr id="13" name="Rectangle: Rounded Corners 12">
            <a:extLst>
              <a:ext uri="{FF2B5EF4-FFF2-40B4-BE49-F238E27FC236}">
                <a16:creationId xmlns:a16="http://schemas.microsoft.com/office/drawing/2014/main" id="{0AD59222-AC87-4CCF-A995-82E0981C41FB}"/>
              </a:ext>
            </a:extLst>
          </p:cNvPr>
          <p:cNvSpPr/>
          <p:nvPr/>
        </p:nvSpPr>
        <p:spPr>
          <a:xfrm>
            <a:off x="2751491" y="1800990"/>
            <a:ext cx="2097157" cy="903034"/>
          </a:xfrm>
          <a:prstGeom prst="roundRect">
            <a:avLst/>
          </a:prstGeom>
          <a:solidFill>
            <a:srgbClr val="FF0000">
              <a:alpha val="4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i="1" dirty="0">
                <a:solidFill>
                  <a:schemeClr val="tx1"/>
                </a:solidFill>
              </a:rPr>
              <a:t>Older People</a:t>
            </a:r>
          </a:p>
        </p:txBody>
      </p:sp>
      <p:sp>
        <p:nvSpPr>
          <p:cNvPr id="14" name="Rectangle: Rounded Corners 13">
            <a:extLst>
              <a:ext uri="{FF2B5EF4-FFF2-40B4-BE49-F238E27FC236}">
                <a16:creationId xmlns:a16="http://schemas.microsoft.com/office/drawing/2014/main" id="{C1949DC2-7FAA-4E31-8139-6C0B12A8013E}"/>
              </a:ext>
            </a:extLst>
          </p:cNvPr>
          <p:cNvSpPr/>
          <p:nvPr/>
        </p:nvSpPr>
        <p:spPr>
          <a:xfrm>
            <a:off x="5075587" y="1754116"/>
            <a:ext cx="2097157" cy="903034"/>
          </a:xfrm>
          <a:prstGeom prst="roundRect">
            <a:avLst/>
          </a:prstGeom>
          <a:solidFill>
            <a:srgbClr val="FF0000">
              <a:alpha val="4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i="1" dirty="0">
                <a:solidFill>
                  <a:schemeClr val="tx1"/>
                </a:solidFill>
              </a:rPr>
              <a:t>People with Disabilities</a:t>
            </a:r>
          </a:p>
        </p:txBody>
      </p:sp>
      <p:sp>
        <p:nvSpPr>
          <p:cNvPr id="15" name="Rectangle: Rounded Corners 14">
            <a:extLst>
              <a:ext uri="{FF2B5EF4-FFF2-40B4-BE49-F238E27FC236}">
                <a16:creationId xmlns:a16="http://schemas.microsoft.com/office/drawing/2014/main" id="{46C90D24-3070-48F8-992A-5CC64FEDDFC3}"/>
              </a:ext>
            </a:extLst>
          </p:cNvPr>
          <p:cNvSpPr/>
          <p:nvPr/>
        </p:nvSpPr>
        <p:spPr>
          <a:xfrm>
            <a:off x="7364900" y="1754116"/>
            <a:ext cx="2097157" cy="903034"/>
          </a:xfrm>
          <a:prstGeom prst="roundRect">
            <a:avLst/>
          </a:prstGeom>
          <a:solidFill>
            <a:srgbClr val="FF0000">
              <a:alpha val="4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i="1" dirty="0">
                <a:solidFill>
                  <a:schemeClr val="tx1"/>
                </a:solidFill>
              </a:rPr>
              <a:t>Traveller Community</a:t>
            </a:r>
          </a:p>
        </p:txBody>
      </p:sp>
      <p:sp>
        <p:nvSpPr>
          <p:cNvPr id="16" name="Rectangle: Rounded Corners 15">
            <a:extLst>
              <a:ext uri="{FF2B5EF4-FFF2-40B4-BE49-F238E27FC236}">
                <a16:creationId xmlns:a16="http://schemas.microsoft.com/office/drawing/2014/main" id="{BD54958E-C6F7-41A8-85A8-C89A66C7C6F3}"/>
              </a:ext>
            </a:extLst>
          </p:cNvPr>
          <p:cNvSpPr/>
          <p:nvPr/>
        </p:nvSpPr>
        <p:spPr>
          <a:xfrm>
            <a:off x="9654212" y="1757510"/>
            <a:ext cx="2097157" cy="903034"/>
          </a:xfrm>
          <a:prstGeom prst="roundRect">
            <a:avLst/>
          </a:prstGeom>
          <a:solidFill>
            <a:srgbClr val="FF0000">
              <a:alpha val="4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i="1" dirty="0">
                <a:solidFill>
                  <a:schemeClr val="tx1"/>
                </a:solidFill>
              </a:rPr>
              <a:t>Ethnic Minority Groups</a:t>
            </a:r>
          </a:p>
        </p:txBody>
      </p:sp>
      <p:sp>
        <p:nvSpPr>
          <p:cNvPr id="18" name="TextBox 17">
            <a:extLst>
              <a:ext uri="{FF2B5EF4-FFF2-40B4-BE49-F238E27FC236}">
                <a16:creationId xmlns:a16="http://schemas.microsoft.com/office/drawing/2014/main" id="{F6E6800F-704B-4748-A5CE-6F5C570FA3C4}"/>
              </a:ext>
            </a:extLst>
          </p:cNvPr>
          <p:cNvSpPr txBox="1"/>
          <p:nvPr/>
        </p:nvSpPr>
        <p:spPr>
          <a:xfrm>
            <a:off x="2294286" y="5108551"/>
            <a:ext cx="8408504" cy="1264642"/>
          </a:xfrm>
          <a:prstGeom prst="rect">
            <a:avLst/>
          </a:prstGeom>
          <a:solidFill>
            <a:schemeClr val="bg1"/>
          </a:solid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IE"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Facilitate the provision of </a:t>
            </a:r>
            <a:r>
              <a:rPr kumimoji="0" lang="en-IE" b="1" i="1"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continuing care facilities for the elderly</a:t>
            </a:r>
            <a:r>
              <a:rPr kumimoji="0" lang="en-IE"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such as own homes (designed to meet the needs of elderly people), sheltered housing, day-care facilities, nursing homes and specialised care units (e.g. dementia specific units) at appropriate locations throughout the county. </a:t>
            </a:r>
            <a:endParaRPr kumimoji="0" lang="en-IE"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51" name="Group 50">
            <a:extLst>
              <a:ext uri="{FF2B5EF4-FFF2-40B4-BE49-F238E27FC236}">
                <a16:creationId xmlns:a16="http://schemas.microsoft.com/office/drawing/2014/main" id="{74847AD9-2DF7-41A5-9A11-12DD20692DA5}"/>
              </a:ext>
            </a:extLst>
          </p:cNvPr>
          <p:cNvGrpSpPr/>
          <p:nvPr/>
        </p:nvGrpSpPr>
        <p:grpSpPr>
          <a:xfrm>
            <a:off x="681340" y="5134456"/>
            <a:ext cx="1296710" cy="1212832"/>
            <a:chOff x="681340" y="5134456"/>
            <a:chExt cx="1296710" cy="1212832"/>
          </a:xfrm>
        </p:grpSpPr>
        <p:sp>
          <p:nvSpPr>
            <p:cNvPr id="23" name="Oval 22">
              <a:extLst>
                <a:ext uri="{FF2B5EF4-FFF2-40B4-BE49-F238E27FC236}">
                  <a16:creationId xmlns:a16="http://schemas.microsoft.com/office/drawing/2014/main" id="{61E7849A-0187-49E6-93E0-38364935C090}"/>
                </a:ext>
              </a:extLst>
            </p:cNvPr>
            <p:cNvSpPr/>
            <p:nvPr/>
          </p:nvSpPr>
          <p:spPr>
            <a:xfrm>
              <a:off x="681340" y="5134456"/>
              <a:ext cx="1296710" cy="1212832"/>
            </a:xfrm>
            <a:prstGeom prst="ellipse">
              <a:avLst/>
            </a:prstGeom>
            <a:solidFill>
              <a:srgbClr val="FF0000">
                <a:alpha val="8000"/>
              </a:srgb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pic>
          <p:nvPicPr>
            <p:cNvPr id="25" name="Graphic 24" descr="Man with cane outline">
              <a:extLst>
                <a:ext uri="{FF2B5EF4-FFF2-40B4-BE49-F238E27FC236}">
                  <a16:creationId xmlns:a16="http://schemas.microsoft.com/office/drawing/2014/main" id="{D35A7A7F-E53F-417B-9D0C-BE4C34749B0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2495" y="5283672"/>
              <a:ext cx="914400" cy="914400"/>
            </a:xfrm>
            <a:prstGeom prst="rect">
              <a:avLst/>
            </a:prstGeom>
          </p:spPr>
        </p:pic>
      </p:grpSp>
      <p:grpSp>
        <p:nvGrpSpPr>
          <p:cNvPr id="46" name="Group 45">
            <a:extLst>
              <a:ext uri="{FF2B5EF4-FFF2-40B4-BE49-F238E27FC236}">
                <a16:creationId xmlns:a16="http://schemas.microsoft.com/office/drawing/2014/main" id="{B892B6F7-0E46-4244-9FC6-74763921EF12}"/>
              </a:ext>
            </a:extLst>
          </p:cNvPr>
          <p:cNvGrpSpPr/>
          <p:nvPr/>
        </p:nvGrpSpPr>
        <p:grpSpPr>
          <a:xfrm>
            <a:off x="462178" y="3002070"/>
            <a:ext cx="2097157" cy="1639957"/>
            <a:chOff x="462178" y="3002070"/>
            <a:chExt cx="2097157" cy="1639957"/>
          </a:xfrm>
        </p:grpSpPr>
        <p:sp>
          <p:nvSpPr>
            <p:cNvPr id="6" name="Rectangle: Rounded Corners 5">
              <a:extLst>
                <a:ext uri="{FF2B5EF4-FFF2-40B4-BE49-F238E27FC236}">
                  <a16:creationId xmlns:a16="http://schemas.microsoft.com/office/drawing/2014/main" id="{4120D496-7A71-4F52-967B-5B97A18A7B92}"/>
                </a:ext>
              </a:extLst>
            </p:cNvPr>
            <p:cNvSpPr/>
            <p:nvPr/>
          </p:nvSpPr>
          <p:spPr>
            <a:xfrm>
              <a:off x="462178" y="3002070"/>
              <a:ext cx="2097157" cy="1639957"/>
            </a:xfrm>
            <a:prstGeom prst="roundRect">
              <a:avLst/>
            </a:prstGeom>
            <a:solidFill>
              <a:schemeClr val="bg1">
                <a:lumMod val="65000"/>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27" name="Graphic 26" descr="Woman with baby outline">
              <a:extLst>
                <a:ext uri="{FF2B5EF4-FFF2-40B4-BE49-F238E27FC236}">
                  <a16:creationId xmlns:a16="http://schemas.microsoft.com/office/drawing/2014/main" id="{D66A9CC0-758F-48B6-83BF-933F27BC260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62178" y="3298041"/>
              <a:ext cx="1060134" cy="1060134"/>
            </a:xfrm>
            <a:prstGeom prst="rect">
              <a:avLst/>
            </a:prstGeom>
          </p:spPr>
        </p:pic>
        <p:pic>
          <p:nvPicPr>
            <p:cNvPr id="29" name="Graphic 28" descr="Children outline">
              <a:extLst>
                <a:ext uri="{FF2B5EF4-FFF2-40B4-BE49-F238E27FC236}">
                  <a16:creationId xmlns:a16="http://schemas.microsoft.com/office/drawing/2014/main" id="{9E2B45D9-6D2B-42C2-9964-937C19ECA9B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31356" y="3658699"/>
              <a:ext cx="914400" cy="914400"/>
            </a:xfrm>
            <a:prstGeom prst="rect">
              <a:avLst/>
            </a:prstGeom>
          </p:spPr>
        </p:pic>
      </p:grpSp>
      <p:grpSp>
        <p:nvGrpSpPr>
          <p:cNvPr id="48" name="Group 47">
            <a:extLst>
              <a:ext uri="{FF2B5EF4-FFF2-40B4-BE49-F238E27FC236}">
                <a16:creationId xmlns:a16="http://schemas.microsoft.com/office/drawing/2014/main" id="{F581C333-A7F9-4F62-A9B3-7E4A099503B7}"/>
              </a:ext>
            </a:extLst>
          </p:cNvPr>
          <p:cNvGrpSpPr/>
          <p:nvPr/>
        </p:nvGrpSpPr>
        <p:grpSpPr>
          <a:xfrm>
            <a:off x="5075587" y="2964311"/>
            <a:ext cx="2097157" cy="1677718"/>
            <a:chOff x="5075587" y="2964311"/>
            <a:chExt cx="2097157" cy="1677718"/>
          </a:xfrm>
        </p:grpSpPr>
        <p:sp>
          <p:nvSpPr>
            <p:cNvPr id="21" name="Rectangle: Rounded Corners 20">
              <a:extLst>
                <a:ext uri="{FF2B5EF4-FFF2-40B4-BE49-F238E27FC236}">
                  <a16:creationId xmlns:a16="http://schemas.microsoft.com/office/drawing/2014/main" id="{724DB0D6-A546-486A-B3EA-DEB10A97D7D6}"/>
                </a:ext>
              </a:extLst>
            </p:cNvPr>
            <p:cNvSpPr/>
            <p:nvPr/>
          </p:nvSpPr>
          <p:spPr>
            <a:xfrm>
              <a:off x="5075587" y="3002072"/>
              <a:ext cx="2097157" cy="1639957"/>
            </a:xfrm>
            <a:prstGeom prst="roundRect">
              <a:avLst/>
            </a:prstGeom>
            <a:solidFill>
              <a:schemeClr val="bg1">
                <a:lumMod val="65000"/>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32" name="Graphic 31" descr="Deaf outline">
              <a:extLst>
                <a:ext uri="{FF2B5EF4-FFF2-40B4-BE49-F238E27FC236}">
                  <a16:creationId xmlns:a16="http://schemas.microsoft.com/office/drawing/2014/main" id="{1146D394-E725-40EA-9909-7A005CEDC1E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159774" y="3055501"/>
              <a:ext cx="914400" cy="914400"/>
            </a:xfrm>
            <a:prstGeom prst="rect">
              <a:avLst/>
            </a:prstGeom>
          </p:spPr>
        </p:pic>
        <p:pic>
          <p:nvPicPr>
            <p:cNvPr id="34" name="Graphic 33" descr="Braille outline">
              <a:extLst>
                <a:ext uri="{FF2B5EF4-FFF2-40B4-BE49-F238E27FC236}">
                  <a16:creationId xmlns:a16="http://schemas.microsoft.com/office/drawing/2014/main" id="{714B892A-81C0-4FDE-9F59-5CE08E2D32F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117828" y="2964311"/>
              <a:ext cx="914400" cy="914400"/>
            </a:xfrm>
            <a:prstGeom prst="rect">
              <a:avLst/>
            </a:prstGeom>
          </p:spPr>
        </p:pic>
        <p:pic>
          <p:nvPicPr>
            <p:cNvPr id="36" name="Graphic 35" descr="Person in wheelchair outline">
              <a:extLst>
                <a:ext uri="{FF2B5EF4-FFF2-40B4-BE49-F238E27FC236}">
                  <a16:creationId xmlns:a16="http://schemas.microsoft.com/office/drawing/2014/main" id="{1C6933D8-1C7E-40D8-847B-084C06E62B7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575027" y="3646644"/>
              <a:ext cx="914400" cy="914400"/>
            </a:xfrm>
            <a:prstGeom prst="rect">
              <a:avLst/>
            </a:prstGeom>
          </p:spPr>
        </p:pic>
      </p:grpSp>
      <p:grpSp>
        <p:nvGrpSpPr>
          <p:cNvPr id="49" name="Group 48">
            <a:extLst>
              <a:ext uri="{FF2B5EF4-FFF2-40B4-BE49-F238E27FC236}">
                <a16:creationId xmlns:a16="http://schemas.microsoft.com/office/drawing/2014/main" id="{579ECF9C-FF3C-4E0C-838C-A2EAD3E5A603}"/>
              </a:ext>
            </a:extLst>
          </p:cNvPr>
          <p:cNvGrpSpPr/>
          <p:nvPr/>
        </p:nvGrpSpPr>
        <p:grpSpPr>
          <a:xfrm>
            <a:off x="7364900" y="3002073"/>
            <a:ext cx="2097157" cy="1639957"/>
            <a:chOff x="7364900" y="3002073"/>
            <a:chExt cx="2097157" cy="1639957"/>
          </a:xfrm>
        </p:grpSpPr>
        <p:sp>
          <p:nvSpPr>
            <p:cNvPr id="20" name="Rectangle: Rounded Corners 19">
              <a:extLst>
                <a:ext uri="{FF2B5EF4-FFF2-40B4-BE49-F238E27FC236}">
                  <a16:creationId xmlns:a16="http://schemas.microsoft.com/office/drawing/2014/main" id="{766506BB-8D10-4C49-A880-C0C3AAB0C257}"/>
                </a:ext>
              </a:extLst>
            </p:cNvPr>
            <p:cNvSpPr/>
            <p:nvPr/>
          </p:nvSpPr>
          <p:spPr>
            <a:xfrm>
              <a:off x="7364900" y="3002073"/>
              <a:ext cx="2097157" cy="1639957"/>
            </a:xfrm>
            <a:prstGeom prst="roundRect">
              <a:avLst/>
            </a:prstGeom>
            <a:solidFill>
              <a:schemeClr val="bg1">
                <a:lumMod val="65000"/>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38" name="Graphic 37" descr="Rv outline">
              <a:extLst>
                <a:ext uri="{FF2B5EF4-FFF2-40B4-BE49-F238E27FC236}">
                  <a16:creationId xmlns:a16="http://schemas.microsoft.com/office/drawing/2014/main" id="{A391A6EB-6D4F-4DA8-8019-02281E830953}"/>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431815" y="3089139"/>
              <a:ext cx="916398" cy="916398"/>
            </a:xfrm>
            <a:prstGeom prst="rect">
              <a:avLst/>
            </a:prstGeom>
          </p:spPr>
        </p:pic>
        <p:pic>
          <p:nvPicPr>
            <p:cNvPr id="39" name="Graphic 38" descr="Rv outline">
              <a:extLst>
                <a:ext uri="{FF2B5EF4-FFF2-40B4-BE49-F238E27FC236}">
                  <a16:creationId xmlns:a16="http://schemas.microsoft.com/office/drawing/2014/main" id="{8D5A5A53-2245-4F5C-8178-61BEE04AF96D}"/>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879418" y="3725629"/>
              <a:ext cx="916398" cy="916398"/>
            </a:xfrm>
            <a:prstGeom prst="rect">
              <a:avLst/>
            </a:prstGeom>
          </p:spPr>
        </p:pic>
        <p:pic>
          <p:nvPicPr>
            <p:cNvPr id="41" name="Graphic 40" descr="Group outline">
              <a:extLst>
                <a:ext uri="{FF2B5EF4-FFF2-40B4-BE49-F238E27FC236}">
                  <a16:creationId xmlns:a16="http://schemas.microsoft.com/office/drawing/2014/main" id="{BF0678C0-701D-499C-99E1-D60FDA27B712}"/>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474352" y="3132371"/>
              <a:ext cx="914400" cy="914400"/>
            </a:xfrm>
            <a:prstGeom prst="rect">
              <a:avLst/>
            </a:prstGeom>
          </p:spPr>
        </p:pic>
      </p:grpSp>
      <p:grpSp>
        <p:nvGrpSpPr>
          <p:cNvPr id="50" name="Group 49">
            <a:extLst>
              <a:ext uri="{FF2B5EF4-FFF2-40B4-BE49-F238E27FC236}">
                <a16:creationId xmlns:a16="http://schemas.microsoft.com/office/drawing/2014/main" id="{C6301171-961A-436F-9448-5543F2A9FD43}"/>
              </a:ext>
            </a:extLst>
          </p:cNvPr>
          <p:cNvGrpSpPr/>
          <p:nvPr/>
        </p:nvGrpSpPr>
        <p:grpSpPr>
          <a:xfrm>
            <a:off x="9654212" y="3002074"/>
            <a:ext cx="2097157" cy="1639957"/>
            <a:chOff x="9654212" y="3002074"/>
            <a:chExt cx="2097157" cy="1639957"/>
          </a:xfrm>
        </p:grpSpPr>
        <p:sp>
          <p:nvSpPr>
            <p:cNvPr id="19" name="Rectangle: Rounded Corners 18">
              <a:extLst>
                <a:ext uri="{FF2B5EF4-FFF2-40B4-BE49-F238E27FC236}">
                  <a16:creationId xmlns:a16="http://schemas.microsoft.com/office/drawing/2014/main" id="{B746B083-3472-4906-8492-B42721E0D683}"/>
                </a:ext>
              </a:extLst>
            </p:cNvPr>
            <p:cNvSpPr/>
            <p:nvPr/>
          </p:nvSpPr>
          <p:spPr>
            <a:xfrm>
              <a:off x="9654212" y="3002074"/>
              <a:ext cx="2097157" cy="1639957"/>
            </a:xfrm>
            <a:prstGeom prst="roundRect">
              <a:avLst/>
            </a:prstGeom>
            <a:solidFill>
              <a:schemeClr val="bg1">
                <a:lumMod val="65000"/>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43" name="Graphic 42" descr="Group of people outline">
              <a:extLst>
                <a:ext uri="{FF2B5EF4-FFF2-40B4-BE49-F238E27FC236}">
                  <a16:creationId xmlns:a16="http://schemas.microsoft.com/office/drawing/2014/main" id="{A4E62455-9F85-4070-A72D-EB143DE1A8EA}"/>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0110642" y="3231764"/>
              <a:ext cx="1184295" cy="1184295"/>
            </a:xfrm>
            <a:prstGeom prst="rect">
              <a:avLst/>
            </a:prstGeom>
          </p:spPr>
        </p:pic>
      </p:grpSp>
      <p:grpSp>
        <p:nvGrpSpPr>
          <p:cNvPr id="47" name="Group 46">
            <a:extLst>
              <a:ext uri="{FF2B5EF4-FFF2-40B4-BE49-F238E27FC236}">
                <a16:creationId xmlns:a16="http://schemas.microsoft.com/office/drawing/2014/main" id="{FCB33202-C1CF-4AA2-BBD5-86FF502DEB64}"/>
              </a:ext>
            </a:extLst>
          </p:cNvPr>
          <p:cNvGrpSpPr/>
          <p:nvPr/>
        </p:nvGrpSpPr>
        <p:grpSpPr>
          <a:xfrm>
            <a:off x="2786274" y="3002071"/>
            <a:ext cx="2097157" cy="1639957"/>
            <a:chOff x="2786274" y="3002071"/>
            <a:chExt cx="2097157" cy="1639957"/>
          </a:xfrm>
        </p:grpSpPr>
        <p:sp>
          <p:nvSpPr>
            <p:cNvPr id="22" name="Rectangle: Rounded Corners 21">
              <a:extLst>
                <a:ext uri="{FF2B5EF4-FFF2-40B4-BE49-F238E27FC236}">
                  <a16:creationId xmlns:a16="http://schemas.microsoft.com/office/drawing/2014/main" id="{4DFF4640-D622-4847-8E32-F0E0EC55EAF8}"/>
                </a:ext>
              </a:extLst>
            </p:cNvPr>
            <p:cNvSpPr/>
            <p:nvPr/>
          </p:nvSpPr>
          <p:spPr>
            <a:xfrm>
              <a:off x="2786274" y="3002071"/>
              <a:ext cx="2097157" cy="1639957"/>
            </a:xfrm>
            <a:prstGeom prst="roundRect">
              <a:avLst/>
            </a:prstGeom>
            <a:solidFill>
              <a:schemeClr val="bg1">
                <a:lumMod val="65000"/>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30" name="Graphic 29" descr="Man with cane outline">
              <a:extLst>
                <a:ext uri="{FF2B5EF4-FFF2-40B4-BE49-F238E27FC236}">
                  <a16:creationId xmlns:a16="http://schemas.microsoft.com/office/drawing/2014/main" id="{14948BCB-E965-41C4-9576-E8D71B9DD31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42016" y="3298041"/>
              <a:ext cx="1160267" cy="1160267"/>
            </a:xfrm>
            <a:prstGeom prst="rect">
              <a:avLst/>
            </a:prstGeom>
          </p:spPr>
        </p:pic>
        <p:pic>
          <p:nvPicPr>
            <p:cNvPr id="45" name="Graphic 44" descr="Woman with cane outline">
              <a:extLst>
                <a:ext uri="{FF2B5EF4-FFF2-40B4-BE49-F238E27FC236}">
                  <a16:creationId xmlns:a16="http://schemas.microsoft.com/office/drawing/2014/main" id="{A2EB2B84-9528-473F-90E2-491B2F0554AF}"/>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3604828" y="3451521"/>
              <a:ext cx="1029308" cy="1029308"/>
            </a:xfrm>
            <a:prstGeom prst="rect">
              <a:avLst/>
            </a:prstGeom>
          </p:spPr>
        </p:pic>
      </p:grpSp>
    </p:spTree>
    <p:extLst>
      <p:ext uri="{BB962C8B-B14F-4D97-AF65-F5344CB8AC3E}">
        <p14:creationId xmlns:p14="http://schemas.microsoft.com/office/powerpoint/2010/main" val="3921944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58999"/>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58999"/>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58999"/>
                                          </p:stCondLst>
                                        </p:cTn>
                                        <p:tgtEl>
                                          <p:spTgt spid="4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58999"/>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58999"/>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58999"/>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58999"/>
                                          </p:stCondLst>
                                        </p:cTn>
                                        <p:tgtEl>
                                          <p:spTgt spid="4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58999"/>
                                          </p:stCondLst>
                                        </p:cTn>
                                        <p:tgtEl>
                                          <p:spTgt spid="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58999"/>
                                          </p:stCondLst>
                                        </p:cTn>
                                        <p:tgtEl>
                                          <p:spTgt spid="4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58999"/>
                                          </p:stCondLst>
                                        </p:cTn>
                                        <p:tgtEl>
                                          <p:spTgt spid="1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58999"/>
                                          </p:stCondLst>
                                        </p:cTn>
                                        <p:tgtEl>
                                          <p:spTgt spid="5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58999"/>
                                          </p:stCondLst>
                                        </p:cTn>
                                        <p:tgtEl>
                                          <p:spTgt spid="5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58999"/>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animBg="1"/>
      <p:bldP spid="13" grpId="0" animBg="1"/>
      <p:bldP spid="14" grpId="0" animBg="1"/>
      <p:bldP spid="15" grpId="0" animBg="1"/>
      <p:bldP spid="16" grpId="0" animBg="1"/>
      <p:bldP spid="1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0C751-9813-4D28-9FCA-64957E1428FD}"/>
              </a:ext>
            </a:extLst>
          </p:cNvPr>
          <p:cNvSpPr txBox="1">
            <a:spLocks noGrp="1"/>
          </p:cNvSpPr>
          <p:nvPr>
            <p:ph type="title"/>
          </p:nvPr>
        </p:nvSpPr>
        <p:spPr>
          <a:xfrm>
            <a:off x="152393" y="0"/>
            <a:ext cx="11887214" cy="727588"/>
          </a:xfrm>
        </p:spPr>
        <p:txBody>
          <a:bodyPr anchorCtr="1">
            <a:noAutofit/>
          </a:bodyPr>
          <a:lstStyle/>
          <a:p>
            <a:pPr lvl="0" algn="ctr"/>
            <a:r>
              <a:rPr lang="en-IE" sz="3200" b="1" dirty="0">
                <a:solidFill>
                  <a:srgbClr val="2F5597"/>
                </a:solidFill>
                <a:latin typeface="Arial" pitchFamily="34"/>
                <a:cs typeface="Arial" pitchFamily="34"/>
              </a:rPr>
              <a:t>Rural Housing</a:t>
            </a:r>
          </a:p>
        </p:txBody>
      </p:sp>
      <p:pic>
        <p:nvPicPr>
          <p:cNvPr id="4" name="Picture 2">
            <a:extLst>
              <a:ext uri="{FF2B5EF4-FFF2-40B4-BE49-F238E27FC236}">
                <a16:creationId xmlns:a16="http://schemas.microsoft.com/office/drawing/2014/main" id="{9273CAD3-7231-4ED1-A223-2560BA4E2995}"/>
              </a:ext>
            </a:extLst>
          </p:cNvPr>
          <p:cNvPicPr>
            <a:picLocks noChangeAspect="1"/>
          </p:cNvPicPr>
          <p:nvPr/>
        </p:nvPicPr>
        <p:blipFill rotWithShape="1">
          <a:blip r:embed="rId3"/>
          <a:srcRect l="3055" t="2628" r="3421" b="14261"/>
          <a:stretch/>
        </p:blipFill>
        <p:spPr>
          <a:xfrm>
            <a:off x="152393" y="727588"/>
            <a:ext cx="4642957" cy="5831369"/>
          </a:xfrm>
          <a:prstGeom prst="rect">
            <a:avLst/>
          </a:prstGeom>
          <a:noFill/>
          <a:ln cap="flat">
            <a:noFill/>
          </a:ln>
        </p:spPr>
      </p:pic>
      <p:sp>
        <p:nvSpPr>
          <p:cNvPr id="6" name="TextBox 10">
            <a:extLst>
              <a:ext uri="{FF2B5EF4-FFF2-40B4-BE49-F238E27FC236}">
                <a16:creationId xmlns:a16="http://schemas.microsoft.com/office/drawing/2014/main" id="{56255DAA-D34D-4F24-B17B-19C76F897D7E}"/>
              </a:ext>
            </a:extLst>
          </p:cNvPr>
          <p:cNvSpPr txBox="1"/>
          <p:nvPr/>
        </p:nvSpPr>
        <p:spPr>
          <a:xfrm>
            <a:off x="8592737" y="4692442"/>
            <a:ext cx="3287963" cy="1256306"/>
          </a:xfrm>
          <a:prstGeom prst="rect">
            <a:avLst/>
          </a:prstGeom>
          <a:solidFill>
            <a:schemeClr val="bg1">
              <a:lumMod val="95000"/>
            </a:schemeClr>
          </a:solidFill>
          <a:ln cap="flat">
            <a:solidFill>
              <a:schemeClr val="accent1">
                <a:shade val="50000"/>
              </a:schemeClr>
            </a:solidFill>
          </a:ln>
        </p:spPr>
        <p:txBody>
          <a:bodyPr vert="horz" wrap="square" lIns="91440" tIns="45720" rIns="91440" bIns="45720" anchor="t" anchorCtr="0" compatLnSpc="1">
            <a:spAutoFit/>
          </a:bodyPr>
          <a:lstStyle/>
          <a:p>
            <a:pPr marL="0" marR="0" lvl="0" indent="0" algn="just" defTabSz="914400" rtl="0" fontAlgn="auto" hangingPunct="1">
              <a:lnSpc>
                <a:spcPct val="107000"/>
              </a:lnSpc>
              <a:spcBef>
                <a:spcPts val="600"/>
              </a:spcBef>
              <a:spcAft>
                <a:spcPts val="800"/>
              </a:spcAft>
              <a:buNone/>
              <a:tabLst/>
              <a:defRPr sz="1800" b="0" i="0" u="none" strike="noStrike" kern="0" cap="none" spc="0" baseline="0">
                <a:solidFill>
                  <a:srgbClr val="000000"/>
                </a:solidFill>
                <a:uFillTx/>
              </a:defRPr>
            </a:pPr>
            <a:r>
              <a:rPr lang="en-IE" sz="1800" b="0" i="0" u="none" strike="noStrike" kern="1200" cap="none" spc="0" baseline="0" dirty="0">
                <a:solidFill>
                  <a:srgbClr val="000000"/>
                </a:solidFill>
                <a:uFillTx/>
                <a:latin typeface="Arial" pitchFamily="34"/>
                <a:ea typeface="Calibri" pitchFamily="34"/>
                <a:cs typeface="Arial" pitchFamily="34"/>
              </a:rPr>
              <a:t>Areas of significant scenic value </a:t>
            </a:r>
            <a:r>
              <a:rPr lang="en-IE" dirty="0">
                <a:solidFill>
                  <a:srgbClr val="000000"/>
                </a:solidFill>
                <a:latin typeface="Arial" pitchFamily="34"/>
                <a:ea typeface="Calibri" pitchFamily="34"/>
                <a:cs typeface="Arial" pitchFamily="34"/>
              </a:rPr>
              <a:t>which</a:t>
            </a:r>
            <a:r>
              <a:rPr lang="en-IE" sz="1800" b="0" i="0" u="none" strike="noStrike" kern="1200" cap="none" spc="0" baseline="0" dirty="0">
                <a:solidFill>
                  <a:srgbClr val="000000"/>
                </a:solidFill>
                <a:uFillTx/>
                <a:latin typeface="Arial" pitchFamily="34"/>
                <a:ea typeface="Calibri" pitchFamily="34"/>
                <a:cs typeface="Arial" pitchFamily="34"/>
              </a:rPr>
              <a:t> must be protected to maintain and protect their landscape quality. </a:t>
            </a:r>
            <a:endParaRPr lang="en-IE" sz="1800" b="0" i="0" u="none" strike="noStrike" kern="1200" cap="none" spc="0" baseline="0" dirty="0">
              <a:solidFill>
                <a:srgbClr val="000000"/>
              </a:solidFill>
              <a:uFillTx/>
              <a:latin typeface="Arial" pitchFamily="34"/>
              <a:ea typeface="Calibri" pitchFamily="34"/>
              <a:cs typeface="Times New Roman" pitchFamily="18"/>
            </a:endParaRPr>
          </a:p>
        </p:txBody>
      </p:sp>
      <p:pic>
        <p:nvPicPr>
          <p:cNvPr id="8" name="Graphic 7" descr="Badge 1 outline">
            <a:extLst>
              <a:ext uri="{FF2B5EF4-FFF2-40B4-BE49-F238E27FC236}">
                <a16:creationId xmlns:a16="http://schemas.microsoft.com/office/drawing/2014/main" id="{05E5D74C-7FCD-4B53-B36A-344F0C5139C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17261" y="2580897"/>
            <a:ext cx="914400" cy="914400"/>
          </a:xfrm>
          <a:prstGeom prst="rect">
            <a:avLst/>
          </a:prstGeom>
        </p:spPr>
      </p:pic>
      <p:pic>
        <p:nvPicPr>
          <p:cNvPr id="10" name="Graphic 9" descr="Badge outline">
            <a:extLst>
              <a:ext uri="{FF2B5EF4-FFF2-40B4-BE49-F238E27FC236}">
                <a16:creationId xmlns:a16="http://schemas.microsoft.com/office/drawing/2014/main" id="{26513D25-FD32-4463-8EE1-3C287F12DEF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7002" y="4157625"/>
            <a:ext cx="795131" cy="795131"/>
          </a:xfrm>
          <a:prstGeom prst="rect">
            <a:avLst/>
          </a:prstGeom>
        </p:spPr>
      </p:pic>
      <p:sp>
        <p:nvSpPr>
          <p:cNvPr id="12" name="TextBox 11">
            <a:extLst>
              <a:ext uri="{FF2B5EF4-FFF2-40B4-BE49-F238E27FC236}">
                <a16:creationId xmlns:a16="http://schemas.microsoft.com/office/drawing/2014/main" id="{449C17F3-6612-44B2-8F6F-3CCFC6C0B54E}"/>
              </a:ext>
            </a:extLst>
          </p:cNvPr>
          <p:cNvSpPr txBox="1"/>
          <p:nvPr/>
        </p:nvSpPr>
        <p:spPr>
          <a:xfrm>
            <a:off x="3493272" y="731880"/>
            <a:ext cx="1302078" cy="523220"/>
          </a:xfrm>
          <a:prstGeom prst="rect">
            <a:avLst/>
          </a:prstGeom>
          <a:noFill/>
        </p:spPr>
        <p:txBody>
          <a:bodyPr wrap="square" rtlCol="0">
            <a:spAutoFit/>
          </a:bodyPr>
          <a:lstStyle/>
          <a:p>
            <a:r>
              <a:rPr lang="en-US" sz="2800" b="1" i="1" dirty="0">
                <a:solidFill>
                  <a:schemeClr val="tx1">
                    <a:lumMod val="65000"/>
                    <a:lumOff val="35000"/>
                  </a:schemeClr>
                </a:solidFill>
                <a:latin typeface="Arial" pitchFamily="34"/>
                <a:cs typeface="Arial" pitchFamily="34"/>
              </a:rPr>
              <a:t>Zones</a:t>
            </a:r>
            <a:endParaRPr lang="en-IE" sz="2800" b="1" i="1" dirty="0">
              <a:solidFill>
                <a:schemeClr val="tx1">
                  <a:lumMod val="65000"/>
                  <a:lumOff val="35000"/>
                </a:schemeClr>
              </a:solidFill>
              <a:latin typeface="Arial" pitchFamily="34"/>
              <a:cs typeface="Arial" pitchFamily="34"/>
            </a:endParaRPr>
          </a:p>
        </p:txBody>
      </p:sp>
      <p:sp>
        <p:nvSpPr>
          <p:cNvPr id="14" name="TextBox 13">
            <a:extLst>
              <a:ext uri="{FF2B5EF4-FFF2-40B4-BE49-F238E27FC236}">
                <a16:creationId xmlns:a16="http://schemas.microsoft.com/office/drawing/2014/main" id="{FD242BAF-5CBD-4CD4-8833-D3B99E275B12}"/>
              </a:ext>
            </a:extLst>
          </p:cNvPr>
          <p:cNvSpPr txBox="1"/>
          <p:nvPr/>
        </p:nvSpPr>
        <p:spPr>
          <a:xfrm>
            <a:off x="5152273" y="786970"/>
            <a:ext cx="3287964" cy="1139479"/>
          </a:xfrm>
          <a:prstGeom prst="rect">
            <a:avLst/>
          </a:prstGeom>
          <a:solidFill>
            <a:schemeClr val="tx2">
              <a:lumMod val="20000"/>
              <a:lumOff val="80000"/>
              <a:alpha val="90000"/>
            </a:schemeClr>
          </a:solidFill>
        </p:spPr>
        <p:txBody>
          <a:bodyPr wrap="square">
            <a:spAutoFit/>
          </a:bodyPr>
          <a:lstStyle/>
          <a:p>
            <a:pPr marL="0" marR="0" lvl="0" indent="0" algn="ctr" defTabSz="914400" rtl="0" eaLnBrk="1" fontAlgn="auto" latinLnBrk="0" hangingPunct="1">
              <a:lnSpc>
                <a:spcPct val="107000"/>
              </a:lnSpc>
              <a:spcBef>
                <a:spcPts val="600"/>
              </a:spcBef>
              <a:spcAft>
                <a:spcPts val="800"/>
              </a:spcAft>
              <a:buClrTx/>
              <a:buSzTx/>
              <a:buFontTx/>
              <a:buNone/>
              <a:tabLst/>
              <a:defRPr sz="1800" b="0" i="0" u="none" strike="noStrike" kern="0" cap="none" spc="0" baseline="0">
                <a:solidFill>
                  <a:srgbClr val="000000"/>
                </a:solidFill>
                <a:uFillTx/>
              </a:defRPr>
            </a:pPr>
            <a:r>
              <a:rPr kumimoji="0" lang="en-IE" sz="1800" b="1" i="0" u="none" strike="noStrike" kern="1200" cap="none" spc="0" normalizeH="0" baseline="0" noProof="0" dirty="0">
                <a:ln>
                  <a:noFill/>
                </a:ln>
                <a:solidFill>
                  <a:srgbClr val="000000"/>
                </a:solidFill>
                <a:effectLst/>
                <a:uLnTx/>
                <a:uFillTx/>
                <a:latin typeface="Arial" pitchFamily="34"/>
                <a:ea typeface="Calibri" pitchFamily="34"/>
                <a:cs typeface="Arial" pitchFamily="34"/>
              </a:rPr>
              <a:t>Zone 1</a:t>
            </a:r>
          </a:p>
          <a:p>
            <a:pPr marL="0" marR="0" lvl="0" indent="0" algn="ctr" defTabSz="914400" rtl="0" eaLnBrk="1" fontAlgn="auto" latinLnBrk="0" hangingPunct="1">
              <a:spcBef>
                <a:spcPts val="600"/>
              </a:spcBef>
              <a:spcAft>
                <a:spcPts val="800"/>
              </a:spcAft>
              <a:buClrTx/>
              <a:buSzTx/>
              <a:buFontTx/>
              <a:buNone/>
              <a:tabLst/>
              <a:defRPr sz="1800" b="0" i="0" u="none" strike="noStrike" kern="0" cap="none" spc="0" baseline="0">
                <a:solidFill>
                  <a:srgbClr val="000000"/>
                </a:solidFill>
                <a:uFillTx/>
              </a:defRPr>
            </a:pPr>
            <a:r>
              <a:rPr kumimoji="0" lang="en-IE" sz="1800" b="1" i="1" u="none" strike="noStrike" kern="1200" cap="none" spc="0" normalizeH="0" baseline="0" noProof="0" dirty="0">
                <a:ln>
                  <a:noFill/>
                </a:ln>
                <a:solidFill>
                  <a:srgbClr val="000000"/>
                </a:solidFill>
                <a:effectLst/>
                <a:uLnTx/>
                <a:uFillTx/>
                <a:latin typeface="Arial" pitchFamily="34"/>
                <a:ea typeface="Calibri" pitchFamily="34"/>
                <a:cs typeface="Arial" pitchFamily="34"/>
              </a:rPr>
              <a:t>Areas under Strong Urban Influence</a:t>
            </a:r>
            <a:endParaRPr kumimoji="0" lang="en-IE" sz="1800" b="0" i="1" u="none" strike="noStrike" kern="1200" cap="none" spc="0" normalizeH="0" baseline="0" noProof="0" dirty="0">
              <a:ln>
                <a:noFill/>
              </a:ln>
              <a:solidFill>
                <a:srgbClr val="000000"/>
              </a:solidFill>
              <a:effectLst/>
              <a:uLnTx/>
              <a:uFillTx/>
              <a:latin typeface="Arial" pitchFamily="34"/>
              <a:ea typeface="Calibri" pitchFamily="34"/>
              <a:cs typeface="Times New Roman" pitchFamily="18"/>
            </a:endParaRPr>
          </a:p>
        </p:txBody>
      </p:sp>
      <p:sp>
        <p:nvSpPr>
          <p:cNvPr id="16" name="TextBox 15">
            <a:extLst>
              <a:ext uri="{FF2B5EF4-FFF2-40B4-BE49-F238E27FC236}">
                <a16:creationId xmlns:a16="http://schemas.microsoft.com/office/drawing/2014/main" id="{19617649-BB62-46F9-ADE5-A04C4D96ED18}"/>
              </a:ext>
            </a:extLst>
          </p:cNvPr>
          <p:cNvSpPr txBox="1"/>
          <p:nvPr/>
        </p:nvSpPr>
        <p:spPr>
          <a:xfrm>
            <a:off x="8621030" y="789984"/>
            <a:ext cx="3287965" cy="1136465"/>
          </a:xfrm>
          <a:prstGeom prst="rect">
            <a:avLst/>
          </a:prstGeom>
          <a:solidFill>
            <a:schemeClr val="tx2">
              <a:lumMod val="20000"/>
              <a:lumOff val="80000"/>
              <a:alpha val="90000"/>
            </a:schemeClr>
          </a:solidFill>
        </p:spPr>
        <p:txBody>
          <a:bodyPr wrap="square">
            <a:spAutoFit/>
          </a:bodyPr>
          <a:lstStyle/>
          <a:p>
            <a:pPr marL="0" marR="0" lvl="0" indent="0" algn="ctr" defTabSz="914400" rtl="0" eaLnBrk="1" fontAlgn="auto" latinLnBrk="0" hangingPunct="1">
              <a:lnSpc>
                <a:spcPct val="107000"/>
              </a:lnSpc>
              <a:spcBef>
                <a:spcPts val="600"/>
              </a:spcBef>
              <a:spcAft>
                <a:spcPts val="800"/>
              </a:spcAft>
              <a:buClrTx/>
              <a:buSzTx/>
              <a:buFontTx/>
              <a:buNone/>
              <a:tabLst/>
              <a:defRPr sz="1800" b="0" i="0" u="none" strike="noStrike" kern="0" cap="none" spc="0" baseline="0">
                <a:solidFill>
                  <a:srgbClr val="000000"/>
                </a:solidFill>
                <a:uFillTx/>
              </a:defRPr>
            </a:pPr>
            <a:r>
              <a:rPr kumimoji="0" lang="en-IE" sz="1800" b="1" i="0" u="none" strike="noStrike" kern="1200" cap="none" spc="0" normalizeH="0" baseline="0" noProof="0" dirty="0">
                <a:ln>
                  <a:noFill/>
                </a:ln>
                <a:solidFill>
                  <a:srgbClr val="000000"/>
                </a:solidFill>
                <a:effectLst/>
                <a:uLnTx/>
                <a:uFillTx/>
                <a:latin typeface="Arial" pitchFamily="34"/>
                <a:ea typeface="Calibri" pitchFamily="34"/>
                <a:cs typeface="Arial" pitchFamily="34"/>
              </a:rPr>
              <a:t>Zone 2</a:t>
            </a:r>
          </a:p>
          <a:p>
            <a:pPr marL="0" marR="0" lvl="0" indent="0" algn="ctr" defTabSz="914400" rtl="0" eaLnBrk="1" fontAlgn="auto" latinLnBrk="0" hangingPunct="1">
              <a:lnSpc>
                <a:spcPct val="107000"/>
              </a:lnSpc>
              <a:spcBef>
                <a:spcPts val="600"/>
              </a:spcBef>
              <a:spcAft>
                <a:spcPts val="800"/>
              </a:spcAft>
              <a:buClrTx/>
              <a:buSzTx/>
              <a:buFontTx/>
              <a:buNone/>
              <a:tabLst/>
              <a:defRPr sz="1800" b="0" i="0" u="none" strike="noStrike" kern="0" cap="none" spc="0" baseline="0">
                <a:solidFill>
                  <a:srgbClr val="000000"/>
                </a:solidFill>
                <a:uFillTx/>
              </a:defRPr>
            </a:pPr>
            <a:r>
              <a:rPr kumimoji="0" lang="en-IE" sz="1800" b="1" i="0" u="none" strike="noStrike" kern="1200" cap="none" spc="0" normalizeH="0" baseline="0" noProof="0" dirty="0">
                <a:ln>
                  <a:noFill/>
                </a:ln>
                <a:solidFill>
                  <a:srgbClr val="000000"/>
                </a:solidFill>
                <a:effectLst/>
                <a:uLnTx/>
                <a:uFillTx/>
                <a:latin typeface="Arial" pitchFamily="34"/>
                <a:ea typeface="Calibri" pitchFamily="34"/>
                <a:cs typeface="Arial" pitchFamily="34"/>
              </a:rPr>
              <a:t>‘Stronger Rural Areas’</a:t>
            </a:r>
            <a:r>
              <a:rPr lang="en-IE" dirty="0">
                <a:solidFill>
                  <a:srgbClr val="000000"/>
                </a:solidFill>
                <a:latin typeface="Arial" pitchFamily="34"/>
                <a:ea typeface="Calibri" pitchFamily="34"/>
                <a:cs typeface="Times New Roman" pitchFamily="18"/>
              </a:rPr>
              <a:t>                </a:t>
            </a:r>
          </a:p>
          <a:p>
            <a:pPr marL="0" marR="0" lvl="0" indent="0" algn="ctr" defTabSz="914400" rtl="0" eaLnBrk="1" fontAlgn="auto" latinLnBrk="0" hangingPunct="1">
              <a:spcBef>
                <a:spcPts val="600"/>
              </a:spcBef>
              <a:spcAft>
                <a:spcPts val="800"/>
              </a:spcAft>
              <a:buClrTx/>
              <a:buSzTx/>
              <a:buFontTx/>
              <a:buNone/>
              <a:tabLst/>
              <a:defRPr sz="1800" b="0" i="0" u="none" strike="noStrike" kern="0" cap="none" spc="0" baseline="0">
                <a:solidFill>
                  <a:srgbClr val="000000"/>
                </a:solidFill>
                <a:uFillTx/>
              </a:defRPr>
            </a:pPr>
            <a:endParaRPr kumimoji="0" lang="en-IE" sz="600" b="1" i="0" u="none" strike="noStrike" kern="1200" cap="none" spc="0" normalizeH="0" baseline="0" noProof="0" dirty="0">
              <a:ln>
                <a:noFill/>
              </a:ln>
              <a:solidFill>
                <a:srgbClr val="000000"/>
              </a:solidFill>
              <a:effectLst/>
              <a:uLnTx/>
              <a:uFillTx/>
              <a:latin typeface="Arial" pitchFamily="34"/>
              <a:ea typeface="Calibri" pitchFamily="34"/>
              <a:cs typeface="Arial" pitchFamily="34"/>
            </a:endParaRPr>
          </a:p>
        </p:txBody>
      </p:sp>
      <p:sp>
        <p:nvSpPr>
          <p:cNvPr id="18" name="TextBox 17">
            <a:extLst>
              <a:ext uri="{FF2B5EF4-FFF2-40B4-BE49-F238E27FC236}">
                <a16:creationId xmlns:a16="http://schemas.microsoft.com/office/drawing/2014/main" id="{6F6D9BA6-EEE4-453D-8310-758CB38DD087}"/>
              </a:ext>
            </a:extLst>
          </p:cNvPr>
          <p:cNvSpPr txBox="1"/>
          <p:nvPr/>
        </p:nvSpPr>
        <p:spPr>
          <a:xfrm>
            <a:off x="5152271" y="2053426"/>
            <a:ext cx="3287966" cy="959943"/>
          </a:xfrm>
          <a:prstGeom prst="rect">
            <a:avLst/>
          </a:prstGeom>
          <a:solidFill>
            <a:schemeClr val="bg1">
              <a:lumMod val="95000"/>
            </a:schemeClr>
          </a:solidFill>
          <a:ln>
            <a:solidFill>
              <a:schemeClr val="accent1">
                <a:shade val="50000"/>
              </a:schemeClr>
            </a:solidFill>
          </a:ln>
        </p:spPr>
        <p:txBody>
          <a:bodyPr wrap="square">
            <a:spAutoFit/>
          </a:bodyPr>
          <a:lstStyle/>
          <a:p>
            <a:pPr marR="0" lvl="0" algn="l" defTabSz="914400" rtl="0" eaLnBrk="1" fontAlgn="auto" latinLnBrk="0" hangingPunct="1">
              <a:lnSpc>
                <a:spcPct val="107000"/>
              </a:lnSpc>
              <a:spcBef>
                <a:spcPts val="600"/>
              </a:spcBef>
              <a:spcAft>
                <a:spcPts val="600"/>
              </a:spcAft>
              <a:buClrTx/>
              <a:buSzPct val="100000"/>
              <a:tabLst/>
              <a:defRPr sz="1800" b="0" i="0" u="none" strike="noStrike" kern="0" cap="none" spc="0" baseline="0">
                <a:solidFill>
                  <a:srgbClr val="000000"/>
                </a:solidFill>
                <a:uFillTx/>
              </a:defRPr>
            </a:pPr>
            <a:r>
              <a:rPr kumimoji="0" lang="en-IE" sz="1800" b="0" i="0" u="none" strike="noStrike" kern="1200" cap="none" spc="0" normalizeH="0" baseline="0" noProof="0" dirty="0">
                <a:ln>
                  <a:noFill/>
                </a:ln>
                <a:solidFill>
                  <a:srgbClr val="000000"/>
                </a:solidFill>
                <a:effectLst/>
                <a:uLnTx/>
                <a:uFillTx/>
                <a:latin typeface="Arial" pitchFamily="34"/>
                <a:ea typeface="Calibri" pitchFamily="34"/>
                <a:cs typeface="Arial" pitchFamily="34"/>
              </a:rPr>
              <a:t>Demonstrable ‘</a:t>
            </a:r>
            <a:r>
              <a:rPr kumimoji="0" lang="en-IE" sz="1800" b="1" i="0" u="none" strike="noStrike" kern="1200" cap="none" spc="0" normalizeH="0" baseline="0" noProof="0" dirty="0">
                <a:ln>
                  <a:noFill/>
                </a:ln>
                <a:solidFill>
                  <a:srgbClr val="000000"/>
                </a:solidFill>
                <a:effectLst/>
                <a:uLnTx/>
                <a:uFillTx/>
                <a:latin typeface="Arial" pitchFamily="34"/>
                <a:ea typeface="Calibri" pitchFamily="34"/>
                <a:cs typeface="Arial" pitchFamily="34"/>
              </a:rPr>
              <a:t>economic or social</a:t>
            </a:r>
            <a:r>
              <a:rPr kumimoji="0" lang="en-IE" sz="1800" b="0" i="0" u="none" strike="noStrike" kern="1200" cap="none" spc="0" normalizeH="0" baseline="0" noProof="0" dirty="0">
                <a:ln>
                  <a:noFill/>
                </a:ln>
                <a:solidFill>
                  <a:srgbClr val="000000"/>
                </a:solidFill>
                <a:effectLst/>
                <a:uLnTx/>
                <a:uFillTx/>
                <a:latin typeface="Arial" pitchFamily="34"/>
                <a:ea typeface="Calibri" pitchFamily="34"/>
                <a:cs typeface="Arial" pitchFamily="34"/>
              </a:rPr>
              <a:t>’ need to live in a rural area and build their first home.</a:t>
            </a:r>
            <a:endParaRPr kumimoji="0" lang="en-IE" sz="1800" b="0" i="0" u="none" strike="noStrike" kern="1200" cap="none" spc="0" normalizeH="0" baseline="0" noProof="0" dirty="0">
              <a:ln>
                <a:noFill/>
              </a:ln>
              <a:solidFill>
                <a:srgbClr val="000000"/>
              </a:solidFill>
              <a:effectLst/>
              <a:uLnTx/>
              <a:uFillTx/>
              <a:latin typeface="Arial" pitchFamily="34"/>
              <a:ea typeface="Calibri" pitchFamily="34"/>
              <a:cs typeface="Times New Roman" pitchFamily="18"/>
            </a:endParaRPr>
          </a:p>
        </p:txBody>
      </p:sp>
      <p:sp>
        <p:nvSpPr>
          <p:cNvPr id="21" name="TextBox 20">
            <a:extLst>
              <a:ext uri="{FF2B5EF4-FFF2-40B4-BE49-F238E27FC236}">
                <a16:creationId xmlns:a16="http://schemas.microsoft.com/office/drawing/2014/main" id="{7FE509C7-6FE9-43E3-A55A-6FC10ABEC0E8}"/>
              </a:ext>
            </a:extLst>
          </p:cNvPr>
          <p:cNvSpPr txBox="1"/>
          <p:nvPr/>
        </p:nvSpPr>
        <p:spPr>
          <a:xfrm>
            <a:off x="5149413" y="4694185"/>
            <a:ext cx="3202758" cy="646331"/>
          </a:xfrm>
          <a:prstGeom prst="rect">
            <a:avLst/>
          </a:prstGeom>
          <a:solidFill>
            <a:schemeClr val="bg1">
              <a:lumMod val="95000"/>
            </a:schemeClr>
          </a:solidFill>
          <a:ln>
            <a:solidFill>
              <a:schemeClr val="accent1">
                <a:shade val="50000"/>
              </a:schemeClr>
            </a:solidFill>
          </a:ln>
        </p:spPr>
        <p:txBody>
          <a:bodyPr wrap="square">
            <a:spAutoFit/>
          </a:bodyPr>
          <a:lstStyle/>
          <a:p>
            <a:r>
              <a:rPr lang="en-IE" b="1" dirty="0">
                <a:solidFill>
                  <a:srgbClr val="000000"/>
                </a:solidFill>
                <a:latin typeface="Arial" pitchFamily="34"/>
                <a:ea typeface="Calibri" pitchFamily="34"/>
                <a:cs typeface="Arial" pitchFamily="34"/>
              </a:rPr>
              <a:t>P</a:t>
            </a:r>
            <a:r>
              <a:rPr kumimoji="0" lang="en-IE" sz="1800" b="1" i="0" u="none" strike="noStrike" kern="1200" cap="none" spc="0" normalizeH="0" baseline="0" noProof="0" dirty="0" err="1">
                <a:ln>
                  <a:noFill/>
                </a:ln>
                <a:solidFill>
                  <a:srgbClr val="000000"/>
                </a:solidFill>
                <a:effectLst/>
                <a:uLnTx/>
                <a:uFillTx/>
                <a:latin typeface="Arial" pitchFamily="34"/>
                <a:ea typeface="Calibri" pitchFamily="34"/>
                <a:cs typeface="Arial" pitchFamily="34"/>
              </a:rPr>
              <a:t>rovision</a:t>
            </a:r>
            <a:r>
              <a:rPr kumimoji="0" lang="en-IE" sz="1800" b="0" i="0" u="none" strike="noStrike" kern="1200" cap="none" spc="0" normalizeH="0" baseline="0" noProof="0" dirty="0">
                <a:ln>
                  <a:noFill/>
                </a:ln>
                <a:solidFill>
                  <a:srgbClr val="000000"/>
                </a:solidFill>
                <a:effectLst/>
                <a:uLnTx/>
                <a:uFillTx/>
                <a:latin typeface="Arial" pitchFamily="34"/>
                <a:ea typeface="Calibri" pitchFamily="34"/>
                <a:cs typeface="Arial" pitchFamily="34"/>
              </a:rPr>
              <a:t> and availability of serviced sites in these areas.</a:t>
            </a:r>
            <a:r>
              <a:rPr kumimoji="0" lang="en-IE" sz="1800" b="1" i="0" u="none" strike="noStrike" kern="1200" cap="none" spc="0" normalizeH="0" baseline="0" noProof="0" dirty="0">
                <a:ln>
                  <a:noFill/>
                </a:ln>
                <a:solidFill>
                  <a:srgbClr val="000000"/>
                </a:solidFill>
                <a:effectLst/>
                <a:uLnTx/>
                <a:uFillTx/>
                <a:latin typeface="Arial" pitchFamily="34"/>
                <a:ea typeface="Calibri" pitchFamily="34"/>
                <a:cs typeface="Arial" pitchFamily="34"/>
              </a:rPr>
              <a:t> </a:t>
            </a:r>
            <a:endParaRPr lang="en-IE" dirty="0"/>
          </a:p>
        </p:txBody>
      </p:sp>
      <p:cxnSp>
        <p:nvCxnSpPr>
          <p:cNvPr id="23" name="Straight Connector 22">
            <a:extLst>
              <a:ext uri="{FF2B5EF4-FFF2-40B4-BE49-F238E27FC236}">
                <a16:creationId xmlns:a16="http://schemas.microsoft.com/office/drawing/2014/main" id="{AFF88EF2-A850-4E44-8BE7-C3E26F6ED718}"/>
              </a:ext>
            </a:extLst>
          </p:cNvPr>
          <p:cNvCxnSpPr>
            <a:cxnSpLocks/>
          </p:cNvCxnSpPr>
          <p:nvPr/>
        </p:nvCxnSpPr>
        <p:spPr>
          <a:xfrm>
            <a:off x="8530633" y="786970"/>
            <a:ext cx="0" cy="5161778"/>
          </a:xfrm>
          <a:prstGeom prst="line">
            <a:avLst/>
          </a:prstGeom>
          <a:ln w="25400"/>
        </p:spPr>
        <p:style>
          <a:lnRef idx="1">
            <a:schemeClr val="accent1"/>
          </a:lnRef>
          <a:fillRef idx="0">
            <a:schemeClr val="accent1"/>
          </a:fillRef>
          <a:effectRef idx="0">
            <a:schemeClr val="accent1"/>
          </a:effectRef>
          <a:fontRef idx="minor">
            <a:schemeClr val="tx1"/>
          </a:fontRef>
        </p:style>
      </p:cxnSp>
      <p:pic>
        <p:nvPicPr>
          <p:cNvPr id="3" name="Picture 8" descr="Icon&#10;&#10;Description automatically generated">
            <a:extLst>
              <a:ext uri="{FF2B5EF4-FFF2-40B4-BE49-F238E27FC236}">
                <a16:creationId xmlns:a16="http://schemas.microsoft.com/office/drawing/2014/main" id="{67F41050-02B2-41D1-85D5-FFEE174CF3A9}"/>
              </a:ext>
            </a:extLst>
          </p:cNvPr>
          <p:cNvPicPr>
            <a:picLocks noChangeAspect="1"/>
          </p:cNvPicPr>
          <p:nvPr/>
        </p:nvPicPr>
        <p:blipFill>
          <a:blip r:embed="rId8"/>
          <a:srcRect l="10712" r="10681" b="-3"/>
          <a:stretch>
            <a:fillRect/>
          </a:stretch>
        </p:blipFill>
        <p:spPr>
          <a:xfrm>
            <a:off x="11563815" y="6059376"/>
            <a:ext cx="628185" cy="798624"/>
          </a:xfrm>
          <a:prstGeom prst="rect">
            <a:avLst/>
          </a:prstGeom>
          <a:noFill/>
          <a:ln cap="flat">
            <a:noFill/>
          </a:ln>
        </p:spPr>
      </p:pic>
      <p:sp>
        <p:nvSpPr>
          <p:cNvPr id="19" name="TextBox 5">
            <a:extLst>
              <a:ext uri="{FF2B5EF4-FFF2-40B4-BE49-F238E27FC236}">
                <a16:creationId xmlns:a16="http://schemas.microsoft.com/office/drawing/2014/main" id="{1FC1E649-157E-4CEC-9863-E1F5C1EEDCB2}"/>
              </a:ext>
            </a:extLst>
          </p:cNvPr>
          <p:cNvSpPr txBox="1"/>
          <p:nvPr/>
        </p:nvSpPr>
        <p:spPr>
          <a:xfrm>
            <a:off x="5152271" y="3109730"/>
            <a:ext cx="6756723" cy="663580"/>
          </a:xfrm>
          <a:prstGeom prst="rect">
            <a:avLst/>
          </a:prstGeom>
          <a:solidFill>
            <a:schemeClr val="bg1">
              <a:lumMod val="95000"/>
            </a:schemeClr>
          </a:solidFill>
          <a:ln cap="flat">
            <a:solidFill>
              <a:schemeClr val="accent1">
                <a:shade val="50000"/>
              </a:schemeClr>
            </a:solidFill>
          </a:ln>
        </p:spPr>
        <p:txBody>
          <a:bodyPr vert="horz" wrap="square" lIns="91440" tIns="45720" rIns="91440" bIns="45720" anchor="t" anchorCtr="0" compatLnSpc="1">
            <a:spAutoFit/>
          </a:bodyPr>
          <a:lstStyle/>
          <a:p>
            <a:pPr marR="0" lvl="0" algn="ctr" defTabSz="914400" rtl="0" fontAlgn="auto" hangingPunct="1">
              <a:lnSpc>
                <a:spcPct val="107000"/>
              </a:lnSpc>
              <a:spcBef>
                <a:spcPts val="600"/>
              </a:spcBef>
              <a:spcAft>
                <a:spcPts val="600"/>
              </a:spcAft>
              <a:buSzPct val="100000"/>
              <a:tabLst/>
              <a:defRPr sz="1800" b="0" i="0" u="none" strike="noStrike" kern="0" cap="none" spc="0" baseline="0">
                <a:solidFill>
                  <a:srgbClr val="000000"/>
                </a:solidFill>
                <a:uFillTx/>
              </a:defRPr>
            </a:pPr>
            <a:r>
              <a:rPr lang="en-IE" dirty="0">
                <a:solidFill>
                  <a:srgbClr val="000000"/>
                </a:solidFill>
                <a:latin typeface="Arial" pitchFamily="34"/>
                <a:ea typeface="Calibri" pitchFamily="34"/>
                <a:cs typeface="Arial" pitchFamily="34"/>
              </a:rPr>
              <a:t>S</a:t>
            </a:r>
            <a:r>
              <a:rPr lang="en-IE" sz="1800" b="0" i="0" u="none" strike="noStrike" kern="1200" cap="none" spc="0" baseline="0" dirty="0">
                <a:solidFill>
                  <a:srgbClr val="000000"/>
                </a:solidFill>
                <a:uFillTx/>
                <a:latin typeface="Arial" pitchFamily="34"/>
                <a:ea typeface="Calibri" pitchFamily="34"/>
                <a:cs typeface="Arial" pitchFamily="34"/>
              </a:rPr>
              <a:t>iting, environmental and design criteria for rural housing in statutory guidelines and plans.</a:t>
            </a:r>
            <a:endParaRPr lang="en-IE" sz="1800" b="0" i="0" u="none" strike="noStrike" kern="1200" cap="none" spc="0" baseline="0" dirty="0">
              <a:solidFill>
                <a:srgbClr val="000000"/>
              </a:solidFill>
              <a:uFillTx/>
              <a:latin typeface="Arial" pitchFamily="34"/>
              <a:ea typeface="Calibri" pitchFamily="34"/>
              <a:cs typeface="Times New Roman" pitchFamily="18"/>
            </a:endParaRPr>
          </a:p>
        </p:txBody>
      </p:sp>
      <p:sp>
        <p:nvSpPr>
          <p:cNvPr id="5" name="TextBox 5">
            <a:extLst>
              <a:ext uri="{FF2B5EF4-FFF2-40B4-BE49-F238E27FC236}">
                <a16:creationId xmlns:a16="http://schemas.microsoft.com/office/drawing/2014/main" id="{53AAACD3-61F6-49FE-B46D-DA6BC1FF0BC4}"/>
              </a:ext>
            </a:extLst>
          </p:cNvPr>
          <p:cNvSpPr txBox="1"/>
          <p:nvPr/>
        </p:nvSpPr>
        <p:spPr>
          <a:xfrm>
            <a:off x="5152271" y="3891256"/>
            <a:ext cx="6756722" cy="663580"/>
          </a:xfrm>
          <a:prstGeom prst="rect">
            <a:avLst/>
          </a:prstGeom>
          <a:solidFill>
            <a:schemeClr val="bg1">
              <a:lumMod val="95000"/>
            </a:schemeClr>
          </a:solidFill>
          <a:ln cap="flat">
            <a:solidFill>
              <a:schemeClr val="accent1">
                <a:shade val="50000"/>
              </a:schemeClr>
            </a:solidFill>
          </a:ln>
        </p:spPr>
        <p:txBody>
          <a:bodyPr vert="horz" wrap="square" lIns="91440" tIns="45720" rIns="91440" bIns="45720" anchor="t" anchorCtr="0" compatLnSpc="1">
            <a:spAutoFit/>
          </a:bodyPr>
          <a:lstStyle/>
          <a:p>
            <a:pPr marL="0" marR="0" lvl="0" indent="0" algn="ctr" defTabSz="914400" rtl="0" fontAlgn="auto" hangingPunct="1">
              <a:lnSpc>
                <a:spcPct val="107000"/>
              </a:lnSpc>
              <a:spcBef>
                <a:spcPts val="600"/>
              </a:spcBef>
              <a:spcAft>
                <a:spcPts val="600"/>
              </a:spcAft>
              <a:buNone/>
              <a:tabLst/>
              <a:defRPr sz="1800" b="0" i="0" u="none" strike="noStrike" kern="0" cap="none" spc="0" baseline="0">
                <a:solidFill>
                  <a:srgbClr val="000000"/>
                </a:solidFill>
                <a:uFillTx/>
              </a:defRPr>
            </a:pPr>
            <a:r>
              <a:rPr lang="en-IE" dirty="0">
                <a:solidFill>
                  <a:srgbClr val="000000"/>
                </a:solidFill>
                <a:latin typeface="Arial" pitchFamily="34"/>
                <a:ea typeface="Calibri" pitchFamily="34"/>
                <a:cs typeface="Arial" pitchFamily="34"/>
              </a:rPr>
              <a:t>H</a:t>
            </a:r>
            <a:r>
              <a:rPr lang="en-IE" sz="1800" b="0" i="0" u="none" strike="noStrike" kern="1200" cap="none" spc="0" baseline="0" dirty="0">
                <a:solidFill>
                  <a:srgbClr val="000000"/>
                </a:solidFill>
                <a:uFillTx/>
                <a:latin typeface="Arial" pitchFamily="34"/>
                <a:ea typeface="Calibri" pitchFamily="34"/>
                <a:cs typeface="Arial" pitchFamily="34"/>
              </a:rPr>
              <a:t>ave regard to the viability of smaller towns and rural settlements. </a:t>
            </a:r>
            <a:endParaRPr lang="en-IE" sz="1800" b="0" i="0" u="none" strike="noStrike" kern="1200" cap="none" spc="0" baseline="0" dirty="0">
              <a:solidFill>
                <a:srgbClr val="000000"/>
              </a:solidFill>
              <a:uFillTx/>
              <a:latin typeface="Arial" pitchFamily="34"/>
              <a:ea typeface="Calibri" pitchFamily="34"/>
              <a:cs typeface="Times New Roman" pitchFamily="1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58999"/>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58999"/>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58999"/>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58999"/>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58999"/>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58999"/>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58999"/>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58999"/>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58999"/>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58999"/>
                                          </p:stCondLst>
                                        </p:cTn>
                                        <p:tgtEl>
                                          <p:spTgt spid="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58999"/>
                                          </p:stCondLst>
                                        </p:cTn>
                                        <p:tgtEl>
                                          <p:spTgt spid="2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589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P spid="14" grpId="0" animBg="1"/>
      <p:bldP spid="16" grpId="0" animBg="1"/>
      <p:bldP spid="18" grpId="0" animBg="1"/>
      <p:bldP spid="21" grpId="0" animBg="1"/>
      <p:bldP spid="19"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A0123D1-7506-40A3-82E6-113151881935}"/>
              </a:ext>
            </a:extLst>
          </p:cNvPr>
          <p:cNvSpPr txBox="1">
            <a:spLocks noGrp="1"/>
          </p:cNvSpPr>
          <p:nvPr>
            <p:ph type="title"/>
          </p:nvPr>
        </p:nvSpPr>
        <p:spPr>
          <a:xfrm>
            <a:off x="838200" y="120580"/>
            <a:ext cx="10515600" cy="776288"/>
          </a:xfrm>
          <a:prstGeom prst="rect">
            <a:avLst/>
          </a:prstGeom>
        </p:spPr>
        <p:txBody>
          <a:bodyPr vert="horz" lIns="91440" tIns="45720" rIns="91440" bIns="45720" rtlCol="0" anchor="b">
            <a:normAutofit fontScale="975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lang="en-US" dirty="0">
                <a:solidFill>
                  <a:srgbClr val="009400"/>
                </a:solidFill>
                <a:latin typeface="Arial" panose="020B0604020202020204" pitchFamily="34" charset="0"/>
                <a:cs typeface="Arial" panose="020B0604020202020204" pitchFamily="34" charset="0"/>
              </a:rPr>
              <a:t>What is a LAP?</a:t>
            </a:r>
            <a:endParaRPr kumimoji="0" lang="en-IE" sz="4800" b="0" i="0" u="none" strike="noStrike" kern="1200" cap="none" spc="-50" normalizeH="0" baseline="0" noProof="0" dirty="0">
              <a:ln>
                <a:noFill/>
              </a:ln>
              <a:solidFill>
                <a:srgbClr val="009400"/>
              </a:solidFill>
              <a:effectLst/>
              <a:uLnTx/>
              <a:uFillTx/>
              <a:latin typeface="Arial" panose="020B0604020202020204" pitchFamily="34" charset="0"/>
              <a:ea typeface="+mj-ea"/>
              <a:cs typeface="Arial" panose="020B0604020202020204" pitchFamily="34" charset="0"/>
            </a:endParaRPr>
          </a:p>
        </p:txBody>
      </p:sp>
      <p:sp>
        <p:nvSpPr>
          <p:cNvPr id="6" name="TextBox 5">
            <a:extLst>
              <a:ext uri="{FF2B5EF4-FFF2-40B4-BE49-F238E27FC236}">
                <a16:creationId xmlns:a16="http://schemas.microsoft.com/office/drawing/2014/main" id="{0995AC44-F6AC-4889-920E-E075F21EE7B2}"/>
              </a:ext>
            </a:extLst>
          </p:cNvPr>
          <p:cNvSpPr txBox="1"/>
          <p:nvPr/>
        </p:nvSpPr>
        <p:spPr>
          <a:xfrm>
            <a:off x="295820" y="995346"/>
            <a:ext cx="11696280" cy="3812006"/>
          </a:xfrm>
          <a:prstGeom prst="rect">
            <a:avLst/>
          </a:prstGeom>
          <a:noFill/>
        </p:spPr>
        <p:txBody>
          <a:bodyPr wrap="square">
            <a:spAutoFit/>
          </a:bodyPr>
          <a:lstStyle/>
          <a:p>
            <a:pPr marL="342900" indent="-342900">
              <a:lnSpc>
                <a:spcPct val="107000"/>
              </a:lnSpc>
              <a:spcBef>
                <a:spcPts val="1000"/>
              </a:spcBef>
              <a:buFont typeface="Tahoma" panose="020B0604030504040204" pitchFamily="34" charset="0"/>
              <a:buChar char="-"/>
            </a:pPr>
            <a:r>
              <a:rPr lang="en-US" sz="2800" dirty="0">
                <a:cs typeface="Times New Roman" panose="02020603050405020304" pitchFamily="18" charset="0"/>
              </a:rPr>
              <a:t>LAP’s takes a </a:t>
            </a:r>
            <a:r>
              <a:rPr lang="en-US" sz="2800" b="1" dirty="0">
                <a:cs typeface="Times New Roman" panose="02020603050405020304" pitchFamily="18" charset="0"/>
              </a:rPr>
              <a:t>very</a:t>
            </a:r>
            <a:r>
              <a:rPr lang="en-US" sz="2800" dirty="0">
                <a:cs typeface="Times New Roman" panose="02020603050405020304" pitchFamily="18" charset="0"/>
              </a:rPr>
              <a:t> </a:t>
            </a:r>
            <a:r>
              <a:rPr lang="en-US" sz="2800" b="1" dirty="0">
                <a:cs typeface="Times New Roman" panose="02020603050405020304" pitchFamily="18" charset="0"/>
              </a:rPr>
              <a:t>detailed look at a specific area </a:t>
            </a:r>
            <a:r>
              <a:rPr lang="en-US" sz="2800" dirty="0">
                <a:cs typeface="Times New Roman" panose="02020603050405020304" pitchFamily="18" charset="0"/>
              </a:rPr>
              <a:t>and provide a land use planning framework and principles for the future development of the area. </a:t>
            </a:r>
          </a:p>
          <a:p>
            <a:pPr marL="342900" indent="-342900">
              <a:lnSpc>
                <a:spcPct val="107000"/>
              </a:lnSpc>
              <a:spcBef>
                <a:spcPts val="1000"/>
              </a:spcBef>
              <a:buFont typeface="Tahoma" panose="020B0604030504040204" pitchFamily="34" charset="0"/>
              <a:buChar char="-"/>
            </a:pPr>
            <a:r>
              <a:rPr lang="en-US" sz="2800" dirty="0">
                <a:cs typeface="Times New Roman" panose="02020603050405020304" pitchFamily="18" charset="0"/>
              </a:rPr>
              <a:t>The objectives and policies contained in LAP’s must be </a:t>
            </a:r>
            <a:r>
              <a:rPr lang="en-US" sz="2800" b="1" dirty="0">
                <a:cs typeface="Times New Roman" panose="02020603050405020304" pitchFamily="18" charset="0"/>
              </a:rPr>
              <a:t>consistent with the objectives of the County Development Plan</a:t>
            </a:r>
            <a:r>
              <a:rPr lang="en-US" sz="2800" dirty="0">
                <a:cs typeface="Times New Roman" panose="02020603050405020304" pitchFamily="18" charset="0"/>
              </a:rPr>
              <a:t>.</a:t>
            </a:r>
          </a:p>
          <a:p>
            <a:pPr marL="342900" indent="-342900">
              <a:lnSpc>
                <a:spcPct val="107000"/>
              </a:lnSpc>
              <a:spcBef>
                <a:spcPts val="1000"/>
              </a:spcBef>
              <a:buFont typeface="Tahoma" panose="020B0604030504040204" pitchFamily="34" charset="0"/>
              <a:buChar char="-"/>
            </a:pPr>
            <a:r>
              <a:rPr lang="en-US" sz="2800" dirty="0">
                <a:cs typeface="Times New Roman" panose="02020603050405020304" pitchFamily="18" charset="0"/>
              </a:rPr>
              <a:t>LAP’s are informed by: (not exhaustive)</a:t>
            </a:r>
          </a:p>
          <a:p>
            <a:pPr>
              <a:lnSpc>
                <a:spcPct val="107000"/>
              </a:lnSpc>
              <a:spcBef>
                <a:spcPts val="1000"/>
              </a:spcBef>
            </a:pPr>
            <a:endParaRPr lang="en-US" sz="2800" dirty="0">
              <a:cs typeface="Times New Roman" panose="02020603050405020304" pitchFamily="18" charset="0"/>
            </a:endParaRPr>
          </a:p>
          <a:p>
            <a:pPr>
              <a:lnSpc>
                <a:spcPct val="107000"/>
              </a:lnSpc>
              <a:spcBef>
                <a:spcPts val="1000"/>
              </a:spcBef>
            </a:pPr>
            <a:endParaRPr lang="en-US" sz="2800" dirty="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D003A078-B3B7-468F-8D49-115293D2786D}"/>
              </a:ext>
            </a:extLst>
          </p:cNvPr>
          <p:cNvSpPr/>
          <p:nvPr/>
        </p:nvSpPr>
        <p:spPr>
          <a:xfrm>
            <a:off x="217491" y="3799947"/>
            <a:ext cx="1658024" cy="1144018"/>
          </a:xfrm>
          <a:prstGeom prst="roundRect">
            <a:avLst/>
          </a:prstGeom>
          <a:solidFill>
            <a:schemeClr val="accent1">
              <a:lumMod val="50000"/>
              <a:alpha val="4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Sustainable Planning and Infrastructure Assessment</a:t>
            </a:r>
            <a:endParaRPr lang="en-IE" i="1" dirty="0">
              <a:solidFill>
                <a:schemeClr val="tx1"/>
              </a:solidFill>
            </a:endParaRPr>
          </a:p>
        </p:txBody>
      </p:sp>
      <p:sp>
        <p:nvSpPr>
          <p:cNvPr id="8" name="Rectangle: Rounded Corners 7">
            <a:extLst>
              <a:ext uri="{FF2B5EF4-FFF2-40B4-BE49-F238E27FC236}">
                <a16:creationId xmlns:a16="http://schemas.microsoft.com/office/drawing/2014/main" id="{794E656C-1C97-4BA2-8720-20ECEC4548BF}"/>
              </a:ext>
            </a:extLst>
          </p:cNvPr>
          <p:cNvSpPr/>
          <p:nvPr/>
        </p:nvSpPr>
        <p:spPr>
          <a:xfrm>
            <a:off x="1954104" y="3813345"/>
            <a:ext cx="1658024" cy="1144018"/>
          </a:xfrm>
          <a:prstGeom prst="roundRect">
            <a:avLst/>
          </a:prstGeom>
          <a:solidFill>
            <a:schemeClr val="accent1">
              <a:lumMod val="50000"/>
              <a:alpha val="4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Social Infrastructure Audit</a:t>
            </a:r>
            <a:endParaRPr lang="en-IE" i="1" dirty="0">
              <a:solidFill>
                <a:schemeClr val="tx1"/>
              </a:solidFill>
            </a:endParaRPr>
          </a:p>
        </p:txBody>
      </p:sp>
      <p:sp>
        <p:nvSpPr>
          <p:cNvPr id="9" name="Rectangle: Rounded Corners 8">
            <a:extLst>
              <a:ext uri="{FF2B5EF4-FFF2-40B4-BE49-F238E27FC236}">
                <a16:creationId xmlns:a16="http://schemas.microsoft.com/office/drawing/2014/main" id="{71487933-AC9A-4B0C-A127-E754485F0290}"/>
              </a:ext>
            </a:extLst>
          </p:cNvPr>
          <p:cNvSpPr/>
          <p:nvPr/>
        </p:nvSpPr>
        <p:spPr>
          <a:xfrm>
            <a:off x="3690717" y="3795760"/>
            <a:ext cx="1658024" cy="1144018"/>
          </a:xfrm>
          <a:prstGeom prst="roundRect">
            <a:avLst/>
          </a:prstGeom>
          <a:solidFill>
            <a:schemeClr val="accent1">
              <a:lumMod val="50000"/>
              <a:alpha val="4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i="1" dirty="0">
                <a:solidFill>
                  <a:schemeClr val="tx1"/>
                </a:solidFill>
              </a:rPr>
              <a:t>Area Based Transport Assessment</a:t>
            </a:r>
          </a:p>
        </p:txBody>
      </p:sp>
      <p:sp>
        <p:nvSpPr>
          <p:cNvPr id="10" name="Rectangle: Rounded Corners 9">
            <a:extLst>
              <a:ext uri="{FF2B5EF4-FFF2-40B4-BE49-F238E27FC236}">
                <a16:creationId xmlns:a16="http://schemas.microsoft.com/office/drawing/2014/main" id="{6F2A2A10-39E9-477E-A8EB-D82CB861F2BE}"/>
              </a:ext>
            </a:extLst>
          </p:cNvPr>
          <p:cNvSpPr/>
          <p:nvPr/>
        </p:nvSpPr>
        <p:spPr>
          <a:xfrm>
            <a:off x="5427330" y="3813345"/>
            <a:ext cx="1658025" cy="1144018"/>
          </a:xfrm>
          <a:prstGeom prst="roundRect">
            <a:avLst/>
          </a:prstGeom>
          <a:solidFill>
            <a:schemeClr val="accent1">
              <a:lumMod val="50000"/>
              <a:alpha val="4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i="1" dirty="0">
                <a:solidFill>
                  <a:schemeClr val="tx1"/>
                </a:solidFill>
              </a:rPr>
              <a:t>Strategic Flood Risk Assessment</a:t>
            </a:r>
          </a:p>
        </p:txBody>
      </p:sp>
      <p:sp>
        <p:nvSpPr>
          <p:cNvPr id="11" name="Rectangle: Rounded Corners 10">
            <a:extLst>
              <a:ext uri="{FF2B5EF4-FFF2-40B4-BE49-F238E27FC236}">
                <a16:creationId xmlns:a16="http://schemas.microsoft.com/office/drawing/2014/main" id="{76AEC879-252C-4B65-9155-5C99B950A751}"/>
              </a:ext>
            </a:extLst>
          </p:cNvPr>
          <p:cNvSpPr/>
          <p:nvPr/>
        </p:nvSpPr>
        <p:spPr>
          <a:xfrm>
            <a:off x="7163943" y="3813345"/>
            <a:ext cx="1658026" cy="1144018"/>
          </a:xfrm>
          <a:prstGeom prst="roundRect">
            <a:avLst/>
          </a:prstGeom>
          <a:solidFill>
            <a:schemeClr val="accent1">
              <a:lumMod val="50000"/>
              <a:alpha val="4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SEA &amp; AA</a:t>
            </a:r>
            <a:endParaRPr lang="en-IE" i="1" dirty="0">
              <a:solidFill>
                <a:schemeClr val="tx1"/>
              </a:solidFill>
            </a:endParaRPr>
          </a:p>
        </p:txBody>
      </p:sp>
      <p:sp>
        <p:nvSpPr>
          <p:cNvPr id="12" name="Rectangle: Rounded Corners 11">
            <a:extLst>
              <a:ext uri="{FF2B5EF4-FFF2-40B4-BE49-F238E27FC236}">
                <a16:creationId xmlns:a16="http://schemas.microsoft.com/office/drawing/2014/main" id="{2BC70A5B-B9A1-4B58-9E60-AB4AAB4F3414}"/>
              </a:ext>
            </a:extLst>
          </p:cNvPr>
          <p:cNvSpPr/>
          <p:nvPr/>
        </p:nvSpPr>
        <p:spPr>
          <a:xfrm>
            <a:off x="8900557" y="3813345"/>
            <a:ext cx="1658026" cy="1144018"/>
          </a:xfrm>
          <a:prstGeom prst="roundRect">
            <a:avLst/>
          </a:prstGeom>
          <a:solidFill>
            <a:schemeClr val="accent1">
              <a:lumMod val="50000"/>
              <a:alpha val="4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Natura Impact Report</a:t>
            </a:r>
            <a:endParaRPr lang="en-IE" i="1" dirty="0">
              <a:solidFill>
                <a:schemeClr val="tx1"/>
              </a:solidFill>
            </a:endParaRPr>
          </a:p>
        </p:txBody>
      </p:sp>
      <p:sp>
        <p:nvSpPr>
          <p:cNvPr id="13" name="Rectangle: Rounded Corners 12">
            <a:extLst>
              <a:ext uri="{FF2B5EF4-FFF2-40B4-BE49-F238E27FC236}">
                <a16:creationId xmlns:a16="http://schemas.microsoft.com/office/drawing/2014/main" id="{EC32EE75-A494-4546-9931-4DD4DA158C53}"/>
              </a:ext>
            </a:extLst>
          </p:cNvPr>
          <p:cNvSpPr/>
          <p:nvPr/>
        </p:nvSpPr>
        <p:spPr>
          <a:xfrm>
            <a:off x="10637171" y="3813345"/>
            <a:ext cx="1433258" cy="1144018"/>
          </a:xfrm>
          <a:prstGeom prst="roundRect">
            <a:avLst/>
          </a:prstGeom>
          <a:solidFill>
            <a:schemeClr val="accent1">
              <a:lumMod val="50000"/>
              <a:alpha val="4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ACA – Statement of Character.</a:t>
            </a:r>
            <a:endParaRPr lang="en-IE" i="1" dirty="0">
              <a:solidFill>
                <a:schemeClr val="tx1"/>
              </a:solidFill>
            </a:endParaRPr>
          </a:p>
        </p:txBody>
      </p:sp>
      <p:sp>
        <p:nvSpPr>
          <p:cNvPr id="15" name="TextBox 14">
            <a:extLst>
              <a:ext uri="{FF2B5EF4-FFF2-40B4-BE49-F238E27FC236}">
                <a16:creationId xmlns:a16="http://schemas.microsoft.com/office/drawing/2014/main" id="{B83C8825-423A-4DF6-A8EA-86CBEFD89662}"/>
              </a:ext>
            </a:extLst>
          </p:cNvPr>
          <p:cNvSpPr txBox="1"/>
          <p:nvPr/>
        </p:nvSpPr>
        <p:spPr>
          <a:xfrm>
            <a:off x="217491" y="5233879"/>
            <a:ext cx="12319279" cy="532903"/>
          </a:xfrm>
          <a:prstGeom prst="rect">
            <a:avLst/>
          </a:prstGeom>
          <a:noFill/>
        </p:spPr>
        <p:txBody>
          <a:bodyPr wrap="square">
            <a:spAutoFit/>
          </a:bodyPr>
          <a:lstStyle/>
          <a:p>
            <a:pPr marL="342900" marR="0" lvl="0" indent="-342900" algn="l" defTabSz="914400" rtl="0" eaLnBrk="1" fontAlgn="auto" latinLnBrk="0" hangingPunct="1">
              <a:lnSpc>
                <a:spcPct val="107000"/>
              </a:lnSpc>
              <a:spcBef>
                <a:spcPts val="1000"/>
              </a:spcBef>
              <a:spcAft>
                <a:spcPts val="0"/>
              </a:spcAft>
              <a:buClrTx/>
              <a:buSzTx/>
              <a:buFont typeface="Tahoma" panose="020B060403050404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12 mandatory LAP settlements</a:t>
            </a:r>
          </a:p>
        </p:txBody>
      </p:sp>
      <p:grpSp>
        <p:nvGrpSpPr>
          <p:cNvPr id="16" name="Group 15">
            <a:extLst>
              <a:ext uri="{FF2B5EF4-FFF2-40B4-BE49-F238E27FC236}">
                <a16:creationId xmlns:a16="http://schemas.microsoft.com/office/drawing/2014/main" id="{4F2D05E3-8FA3-489A-9D11-EEC6F28D5E80}"/>
              </a:ext>
            </a:extLst>
          </p:cNvPr>
          <p:cNvGrpSpPr/>
          <p:nvPr/>
        </p:nvGrpSpPr>
        <p:grpSpPr>
          <a:xfrm>
            <a:off x="217491" y="5870697"/>
            <a:ext cx="11626678" cy="669951"/>
            <a:chOff x="0" y="4135441"/>
            <a:chExt cx="8122685" cy="371996"/>
          </a:xfrm>
        </p:grpSpPr>
        <p:sp>
          <p:nvSpPr>
            <p:cNvPr id="17" name="Rectangle 16">
              <a:extLst>
                <a:ext uri="{FF2B5EF4-FFF2-40B4-BE49-F238E27FC236}">
                  <a16:creationId xmlns:a16="http://schemas.microsoft.com/office/drawing/2014/main" id="{FD35F30B-6953-4A93-8F4F-770B541FAF18}"/>
                </a:ext>
              </a:extLst>
            </p:cNvPr>
            <p:cNvSpPr/>
            <p:nvPr/>
          </p:nvSpPr>
          <p:spPr>
            <a:xfrm>
              <a:off x="0" y="4135441"/>
              <a:ext cx="8122685" cy="371996"/>
            </a:xfrm>
            <a:prstGeom prst="rect">
              <a:avLst/>
            </a:prstGeom>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sp>
        <p:sp>
          <p:nvSpPr>
            <p:cNvPr id="18" name="TextBox 17">
              <a:extLst>
                <a:ext uri="{FF2B5EF4-FFF2-40B4-BE49-F238E27FC236}">
                  <a16:creationId xmlns:a16="http://schemas.microsoft.com/office/drawing/2014/main" id="{1A10A58B-2E5B-420C-9D3F-5381D452AD32}"/>
                </a:ext>
              </a:extLst>
            </p:cNvPr>
            <p:cNvSpPr txBox="1"/>
            <p:nvPr/>
          </p:nvSpPr>
          <p:spPr>
            <a:xfrm>
              <a:off x="0" y="4135441"/>
              <a:ext cx="8122685" cy="37199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IE" sz="2400" kern="1200" dirty="0">
                  <a:solidFill>
                    <a:schemeClr val="tx1"/>
                  </a:solidFill>
                  <a:latin typeface="+mn-lt"/>
                  <a:ea typeface="+mn-ea"/>
                  <a:cs typeface="+mn-cs"/>
                </a:rPr>
                <a:t>Naas, Maynooth, Newbridge, Leixlip, Kildare, Athy, Celbridge, Kilcock, Monasterevin, </a:t>
              </a:r>
              <a:r>
                <a:rPr lang="en-US" sz="2400" kern="1200" dirty="0" err="1">
                  <a:solidFill>
                    <a:schemeClr val="tx1"/>
                  </a:solidFill>
                  <a:latin typeface="+mn-lt"/>
                  <a:ea typeface="+mn-ea"/>
                  <a:cs typeface="+mn-cs"/>
                </a:rPr>
                <a:t>Sallins</a:t>
              </a:r>
              <a:r>
                <a:rPr lang="en-US" sz="2400" kern="1200" dirty="0">
                  <a:solidFill>
                    <a:schemeClr val="tx1"/>
                  </a:solidFill>
                  <a:latin typeface="+mn-lt"/>
                  <a:ea typeface="+mn-ea"/>
                  <a:cs typeface="+mn-cs"/>
                </a:rPr>
                <a:t>, Kilcullen, </a:t>
              </a:r>
              <a:r>
                <a:rPr lang="en-US" sz="2400" kern="1200">
                  <a:solidFill>
                    <a:schemeClr val="tx1"/>
                  </a:solidFill>
                  <a:latin typeface="+mn-lt"/>
                  <a:ea typeface="+mn-ea"/>
                  <a:cs typeface="+mn-cs"/>
                </a:rPr>
                <a:t>Clane</a:t>
              </a:r>
              <a:endParaRPr lang="en-IE" sz="2400" kern="1200" dirty="0"/>
            </a:p>
          </p:txBody>
        </p:sp>
      </p:grpSp>
    </p:spTree>
    <p:extLst>
      <p:ext uri="{BB962C8B-B14F-4D97-AF65-F5344CB8AC3E}">
        <p14:creationId xmlns:p14="http://schemas.microsoft.com/office/powerpoint/2010/main" val="744928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58999"/>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58999"/>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58999"/>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58999"/>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58999"/>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58999"/>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58999"/>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58999"/>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58999"/>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animBg="1"/>
      <p:bldP spid="10" grpId="0" animBg="1"/>
      <p:bldP spid="11" grpId="0" animBg="1"/>
      <p:bldP spid="12" grpId="0" animBg="1"/>
      <p:bldP spid="13" grpId="0" animBg="1"/>
      <p:bldP spid="1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4790D-96EE-4077-9BEB-2534D94AA4D5}"/>
              </a:ext>
            </a:extLst>
          </p:cNvPr>
          <p:cNvSpPr txBox="1">
            <a:spLocks noGrp="1"/>
          </p:cNvSpPr>
          <p:nvPr>
            <p:ph type="title"/>
          </p:nvPr>
        </p:nvSpPr>
        <p:spPr>
          <a:xfrm>
            <a:off x="1022655" y="283692"/>
            <a:ext cx="9694605" cy="727588"/>
          </a:xfrm>
        </p:spPr>
        <p:txBody>
          <a:bodyPr anchorCtr="1">
            <a:noAutofit/>
          </a:bodyPr>
          <a:lstStyle/>
          <a:p>
            <a:pPr lvl="0" algn="ctr"/>
            <a:r>
              <a:rPr lang="en-IE" sz="4000" b="1" dirty="0">
                <a:solidFill>
                  <a:srgbClr val="2F5597"/>
                </a:solidFill>
                <a:latin typeface="Arial" pitchFamily="34"/>
                <a:cs typeface="Arial" pitchFamily="34"/>
              </a:rPr>
              <a:t>Sustainable Alternatives to Rural Housing</a:t>
            </a:r>
          </a:p>
        </p:txBody>
      </p:sp>
      <p:sp>
        <p:nvSpPr>
          <p:cNvPr id="10" name="Content Placeholder 2">
            <a:extLst>
              <a:ext uri="{FF2B5EF4-FFF2-40B4-BE49-F238E27FC236}">
                <a16:creationId xmlns:a16="http://schemas.microsoft.com/office/drawing/2014/main" id="{47C0BEFF-0DA8-4628-836E-985840EE91DA}"/>
              </a:ext>
            </a:extLst>
          </p:cNvPr>
          <p:cNvSpPr txBox="1">
            <a:spLocks/>
          </p:cNvSpPr>
          <p:nvPr/>
        </p:nvSpPr>
        <p:spPr>
          <a:xfrm>
            <a:off x="6520418" y="3870411"/>
            <a:ext cx="5248063" cy="1739485"/>
          </a:xfrm>
          <a:prstGeom prst="rect">
            <a:avLst/>
          </a:prstGeom>
          <a:solidFill>
            <a:schemeClr val="bg1">
              <a:lumMod val="95000"/>
            </a:schemeClr>
          </a:solidFill>
          <a:ln>
            <a:noFill/>
          </a:ln>
        </p:spPr>
        <p:txBody>
          <a:bodyPr vert="horz" wrap="square" lIns="91440" tIns="45720" rIns="91440" bIns="45720" anchor="t" anchorCtr="0" compatLnSpc="1">
            <a:normAutofit/>
          </a:bodyPr>
          <a:lst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IE" sz="2000" dirty="0">
                <a:latin typeface="Arial" pitchFamily="34"/>
                <a:cs typeface="Arial" pitchFamily="34"/>
              </a:rPr>
              <a:t>Lands identified for “Serviced Sites” should be within or immediately adjacent to existing settlement envelopes &amp; may in some cases represent infill or consolidation of villages/settlements</a:t>
            </a:r>
            <a:endParaRPr lang="en-IE" sz="2000" dirty="0">
              <a:highlight>
                <a:srgbClr val="FFFF00"/>
              </a:highlight>
              <a:latin typeface="Arial" pitchFamily="34"/>
              <a:cs typeface="Arial" pitchFamily="34"/>
            </a:endParaRPr>
          </a:p>
        </p:txBody>
      </p:sp>
      <p:sp>
        <p:nvSpPr>
          <p:cNvPr id="11" name="TextBox 6">
            <a:extLst>
              <a:ext uri="{FF2B5EF4-FFF2-40B4-BE49-F238E27FC236}">
                <a16:creationId xmlns:a16="http://schemas.microsoft.com/office/drawing/2014/main" id="{17BE2477-5F94-4EB4-8828-DCB97539D0F5}"/>
              </a:ext>
            </a:extLst>
          </p:cNvPr>
          <p:cNvSpPr txBox="1"/>
          <p:nvPr/>
        </p:nvSpPr>
        <p:spPr>
          <a:xfrm>
            <a:off x="2202735" y="1302081"/>
            <a:ext cx="9327542" cy="1058751"/>
          </a:xfrm>
          <a:prstGeom prst="rect">
            <a:avLst/>
          </a:prstGeom>
          <a:noFill/>
          <a:ln cap="flat">
            <a:noFill/>
          </a:ln>
        </p:spPr>
        <p:txBody>
          <a:bodyPr vert="horz" wrap="square" lIns="91440" tIns="45720" rIns="91440" bIns="45720" anchor="t" anchorCtr="0" compatLnSpc="1">
            <a:spAutoFit/>
          </a:bodyPr>
          <a:lstStyle/>
          <a:p>
            <a:pPr marL="0" marR="0" lvl="0" indent="0" algn="just" defTabSz="914400" rtl="0" eaLnBrk="1" fontAlgn="auto" latinLnBrk="0" hangingPunct="1">
              <a:lnSpc>
                <a:spcPct val="107000"/>
              </a:lnSpc>
              <a:spcBef>
                <a:spcPts val="600"/>
              </a:spcBef>
              <a:spcAft>
                <a:spcPts val="600"/>
              </a:spcAft>
              <a:buClrTx/>
              <a:buSzTx/>
              <a:buFontTx/>
              <a:buNone/>
              <a:tabLst/>
              <a:defRPr sz="1800" b="0" i="0" u="none" strike="noStrike" kern="0" cap="none" spc="0" baseline="0">
                <a:solidFill>
                  <a:srgbClr val="000000"/>
                </a:solidFill>
                <a:uFillTx/>
              </a:defRPr>
            </a:pPr>
            <a:r>
              <a:rPr kumimoji="0" lang="en-US" b="0" i="0" u="none" strike="noStrike" kern="1200" cap="none" spc="0" normalizeH="0" baseline="0" noProof="0" dirty="0">
                <a:ln>
                  <a:noFill/>
                </a:ln>
                <a:solidFill>
                  <a:srgbClr val="000000"/>
                </a:solidFill>
                <a:effectLst/>
                <a:uLnTx/>
                <a:uFillTx/>
                <a:latin typeface="Arial" pitchFamily="34"/>
                <a:ea typeface="Book Antiqua" pitchFamily="18"/>
                <a:cs typeface="Arial" pitchFamily="34"/>
              </a:rPr>
              <a:t>It is envisaged that </a:t>
            </a:r>
            <a:r>
              <a:rPr lang="en-US" dirty="0">
                <a:solidFill>
                  <a:srgbClr val="000000"/>
                </a:solidFill>
                <a:latin typeface="Arial" pitchFamily="34"/>
                <a:ea typeface="Book Antiqua" pitchFamily="18"/>
                <a:cs typeface="Arial" pitchFamily="34"/>
              </a:rPr>
              <a:t>t</a:t>
            </a:r>
            <a:r>
              <a:rPr kumimoji="0" lang="en-US" b="0" i="0" u="none" strike="noStrike" kern="1200" cap="none" spc="0" normalizeH="0" baseline="0" noProof="0" dirty="0">
                <a:ln>
                  <a:noFill/>
                </a:ln>
                <a:solidFill>
                  <a:srgbClr val="000000"/>
                </a:solidFill>
                <a:effectLst/>
                <a:uLnTx/>
                <a:uFillTx/>
                <a:latin typeface="Arial" pitchFamily="34"/>
                <a:ea typeface="Book Antiqua" pitchFamily="18"/>
                <a:cs typeface="Arial" pitchFamily="34"/>
              </a:rPr>
              <a:t>he </a:t>
            </a:r>
            <a:r>
              <a:rPr kumimoji="0" lang="en-US" sz="2400" b="1" i="1" u="none" strike="noStrike" kern="1200" cap="none" spc="0" normalizeH="0" baseline="0" noProof="0" dirty="0">
                <a:ln>
                  <a:noFill/>
                </a:ln>
                <a:solidFill>
                  <a:schemeClr val="accent1"/>
                </a:solidFill>
                <a:effectLst/>
                <a:uLnTx/>
                <a:uFillTx/>
                <a:latin typeface="Arial" pitchFamily="34"/>
                <a:ea typeface="Book Antiqua" pitchFamily="18"/>
                <a:cs typeface="Arial" pitchFamily="34"/>
              </a:rPr>
              <a:t>“County Kildare Serviced Sites Initiative”</a:t>
            </a:r>
            <a:r>
              <a:rPr kumimoji="0" lang="en-US" sz="2400" b="1" i="1" u="none" strike="noStrike" kern="1200" cap="none" spc="-15" normalizeH="0" baseline="0" noProof="0" dirty="0">
                <a:ln>
                  <a:noFill/>
                </a:ln>
                <a:solidFill>
                  <a:schemeClr val="accent1"/>
                </a:solidFill>
                <a:effectLst/>
                <a:uLnTx/>
                <a:uFillTx/>
                <a:latin typeface="Arial" pitchFamily="34"/>
                <a:ea typeface="Book Antiqua" pitchFamily="18"/>
                <a:cs typeface="Arial" pitchFamily="34"/>
              </a:rPr>
              <a:t> </a:t>
            </a:r>
            <a:r>
              <a:rPr kumimoji="0" lang="en-US" b="0" i="0" u="none" strike="noStrike" kern="1200" cap="none" spc="-15" normalizeH="0" baseline="0" noProof="0" dirty="0">
                <a:ln>
                  <a:noFill/>
                </a:ln>
                <a:solidFill>
                  <a:srgbClr val="000000"/>
                </a:solidFill>
                <a:effectLst/>
                <a:uLnTx/>
                <a:uFillTx/>
                <a:latin typeface="Arial" pitchFamily="34"/>
                <a:ea typeface="Book Antiqua" pitchFamily="18"/>
                <a:cs typeface="Arial" pitchFamily="34"/>
              </a:rPr>
              <a:t>will accommodate existing and attract new residents to live in our villages and sustain communities and economies</a:t>
            </a:r>
            <a:r>
              <a:rPr kumimoji="0" lang="en-US" b="0" i="0" u="none" strike="noStrike" kern="1200" cap="none" spc="0" normalizeH="0" baseline="0" noProof="0" dirty="0">
                <a:ln>
                  <a:noFill/>
                </a:ln>
                <a:solidFill>
                  <a:srgbClr val="000000"/>
                </a:solidFill>
                <a:effectLst/>
                <a:uLnTx/>
                <a:uFillTx/>
                <a:latin typeface="Arial" pitchFamily="34"/>
                <a:ea typeface="Book Antiqua" pitchFamily="18"/>
                <a:cs typeface="Arial" pitchFamily="34"/>
              </a:rPr>
              <a:t>. </a:t>
            </a:r>
            <a:endParaRPr kumimoji="0" lang="en-IE" b="0" i="0" u="none" strike="noStrike" kern="1200" cap="none" spc="0" normalizeH="0" baseline="0" noProof="0" dirty="0">
              <a:ln>
                <a:noFill/>
              </a:ln>
              <a:solidFill>
                <a:srgbClr val="000000"/>
              </a:solidFill>
              <a:effectLst/>
              <a:uLnTx/>
              <a:uFillTx/>
              <a:latin typeface="Arial" pitchFamily="34"/>
              <a:ea typeface="Calibri" pitchFamily="34"/>
              <a:cs typeface="Times New Roman" pitchFamily="18"/>
            </a:endParaRPr>
          </a:p>
        </p:txBody>
      </p:sp>
      <p:grpSp>
        <p:nvGrpSpPr>
          <p:cNvPr id="30" name="Group 29">
            <a:extLst>
              <a:ext uri="{FF2B5EF4-FFF2-40B4-BE49-F238E27FC236}">
                <a16:creationId xmlns:a16="http://schemas.microsoft.com/office/drawing/2014/main" id="{EBF80CFE-575D-4586-A33C-C79C99A468D1}"/>
              </a:ext>
            </a:extLst>
          </p:cNvPr>
          <p:cNvGrpSpPr/>
          <p:nvPr/>
        </p:nvGrpSpPr>
        <p:grpSpPr>
          <a:xfrm>
            <a:off x="423519" y="1021379"/>
            <a:ext cx="1644374" cy="1620158"/>
            <a:chOff x="423519" y="1021379"/>
            <a:chExt cx="1644374" cy="1620158"/>
          </a:xfrm>
        </p:grpSpPr>
        <p:sp>
          <p:nvSpPr>
            <p:cNvPr id="12" name="Flowchart: Connector 11">
              <a:extLst>
                <a:ext uri="{FF2B5EF4-FFF2-40B4-BE49-F238E27FC236}">
                  <a16:creationId xmlns:a16="http://schemas.microsoft.com/office/drawing/2014/main" id="{E5C8712A-B670-4315-BCAB-79F6BA069A88}"/>
                </a:ext>
              </a:extLst>
            </p:cNvPr>
            <p:cNvSpPr/>
            <p:nvPr/>
          </p:nvSpPr>
          <p:spPr>
            <a:xfrm>
              <a:off x="423519" y="1021379"/>
              <a:ext cx="1644374" cy="1620158"/>
            </a:xfrm>
            <a:prstGeom prst="flowChartConnector">
              <a:avLst/>
            </a:prstGeom>
            <a:solidFill>
              <a:schemeClr val="tx2">
                <a:lumMod val="20000"/>
                <a:lumOff val="8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 name="TextBox 12">
              <a:extLst>
                <a:ext uri="{FF2B5EF4-FFF2-40B4-BE49-F238E27FC236}">
                  <a16:creationId xmlns:a16="http://schemas.microsoft.com/office/drawing/2014/main" id="{2B551430-1D65-4DAF-A9C7-6272115E902E}"/>
                </a:ext>
              </a:extLst>
            </p:cNvPr>
            <p:cNvSpPr txBox="1"/>
            <p:nvPr/>
          </p:nvSpPr>
          <p:spPr>
            <a:xfrm>
              <a:off x="558361" y="1302081"/>
              <a:ext cx="1316071" cy="1200329"/>
            </a:xfrm>
            <a:prstGeom prst="rect">
              <a:avLst/>
            </a:prstGeom>
            <a:noFill/>
          </p:spPr>
          <p:txBody>
            <a:bodyPr wrap="square">
              <a:spAutoFit/>
            </a:bodyPr>
            <a:lstStyle/>
            <a:p>
              <a:pPr algn="ctr"/>
              <a:r>
                <a:rPr kumimoji="0" lang="en-GB" sz="1800" b="1" i="1" u="none" strike="noStrike" kern="1200" cap="none" spc="-15" normalizeH="0" baseline="0" noProof="0" dirty="0">
                  <a:ln>
                    <a:noFill/>
                  </a:ln>
                  <a:solidFill>
                    <a:srgbClr val="000000"/>
                  </a:solidFill>
                  <a:effectLst/>
                  <a:uLnTx/>
                  <a:uFillTx/>
                  <a:latin typeface="Arial" pitchFamily="34"/>
                  <a:ea typeface="Book Antiqua" pitchFamily="18"/>
                  <a:cs typeface="Arial" pitchFamily="34"/>
                </a:rPr>
                <a:t>Aligned </a:t>
              </a:r>
              <a:r>
                <a:rPr lang="en-GB" b="1" i="1" spc="-15" dirty="0">
                  <a:solidFill>
                    <a:srgbClr val="000000"/>
                  </a:solidFill>
                  <a:latin typeface="Arial" pitchFamily="34"/>
                  <a:ea typeface="Book Antiqua" pitchFamily="18"/>
                  <a:cs typeface="Arial" pitchFamily="34"/>
                </a:rPr>
                <a:t>with </a:t>
              </a:r>
              <a:r>
                <a:rPr kumimoji="0" lang="en-GB" sz="1800" b="1" i="1" u="none" strike="noStrike" kern="1200" cap="none" spc="-15" normalizeH="0" baseline="0" noProof="0" dirty="0">
                  <a:ln>
                    <a:noFill/>
                  </a:ln>
                  <a:solidFill>
                    <a:srgbClr val="000000"/>
                  </a:solidFill>
                  <a:effectLst/>
                  <a:uLnTx/>
                  <a:uFillTx/>
                  <a:latin typeface="Arial" pitchFamily="34"/>
                  <a:ea typeface="Book Antiqua" pitchFamily="18"/>
                  <a:cs typeface="Arial" pitchFamily="34"/>
                </a:rPr>
                <a:t>NPO 18b of the NPF </a:t>
              </a:r>
              <a:endParaRPr lang="en-IE" b="1" i="1" dirty="0"/>
            </a:p>
          </p:txBody>
        </p:sp>
      </p:grpSp>
      <p:sp>
        <p:nvSpPr>
          <p:cNvPr id="14" name="TextBox 13">
            <a:extLst>
              <a:ext uri="{FF2B5EF4-FFF2-40B4-BE49-F238E27FC236}">
                <a16:creationId xmlns:a16="http://schemas.microsoft.com/office/drawing/2014/main" id="{F8C07098-00B2-4B33-9672-A3B450E83FA6}"/>
              </a:ext>
            </a:extLst>
          </p:cNvPr>
          <p:cNvSpPr txBox="1"/>
          <p:nvPr/>
        </p:nvSpPr>
        <p:spPr>
          <a:xfrm>
            <a:off x="762837" y="3880735"/>
            <a:ext cx="5248063" cy="1631216"/>
          </a:xfrm>
          <a:prstGeom prst="rect">
            <a:avLst/>
          </a:prstGeom>
          <a:solidFill>
            <a:schemeClr val="bg1">
              <a:lumMod val="95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2000" dirty="0">
                <a:solidFill>
                  <a:prstClr val="black"/>
                </a:solidFill>
                <a:latin typeface="Arial" pitchFamily="34"/>
                <a:cs typeface="Arial" pitchFamily="34"/>
              </a:rPr>
              <a:t>T</a:t>
            </a:r>
            <a:r>
              <a:rPr kumimoji="0" lang="en-IE" sz="2000" b="0" i="0" u="none" strike="noStrike" kern="1200" cap="none" spc="0" normalizeH="0" baseline="0" noProof="0" dirty="0">
                <a:ln>
                  <a:noFill/>
                </a:ln>
                <a:solidFill>
                  <a:prstClr val="black"/>
                </a:solidFill>
                <a:effectLst/>
                <a:uLnTx/>
                <a:uFillTx/>
                <a:latin typeface="Arial" pitchFamily="34"/>
                <a:ea typeface="+mn-ea"/>
                <a:cs typeface="Arial" pitchFamily="34"/>
              </a:rPr>
              <a:t>he provision of serviced sites to create </a:t>
            </a:r>
            <a:r>
              <a:rPr kumimoji="0" lang="en-IE" sz="2000" b="0" i="1" u="none" strike="noStrike" kern="1200" cap="none" spc="0" normalizeH="0" baseline="0" noProof="0" dirty="0">
                <a:ln>
                  <a:noFill/>
                </a:ln>
                <a:solidFill>
                  <a:schemeClr val="accent1"/>
                </a:solidFill>
                <a:effectLst/>
                <a:uLnTx/>
                <a:uFillTx/>
                <a:latin typeface="Arial" pitchFamily="34"/>
                <a:ea typeface="+mn-ea"/>
                <a:cs typeface="Arial" pitchFamily="34"/>
              </a:rPr>
              <a:t>‘</a:t>
            </a:r>
            <a:r>
              <a:rPr kumimoji="0" lang="en-IE" sz="2000" b="1" i="1" u="none" strike="noStrike" kern="1200" cap="none" spc="0" normalizeH="0" baseline="0" noProof="0" dirty="0">
                <a:ln>
                  <a:noFill/>
                </a:ln>
                <a:solidFill>
                  <a:schemeClr val="accent1"/>
                </a:solidFill>
                <a:effectLst/>
                <a:uLnTx/>
                <a:uFillTx/>
                <a:latin typeface="Arial" pitchFamily="34"/>
                <a:ea typeface="+mn-ea"/>
                <a:cs typeface="Arial" pitchFamily="34"/>
              </a:rPr>
              <a:t>build your own home</a:t>
            </a:r>
            <a:r>
              <a:rPr kumimoji="0" lang="en-IE" sz="2000" b="0" i="1" u="none" strike="noStrike" kern="1200" cap="none" spc="0" normalizeH="0" baseline="0" noProof="0" dirty="0">
                <a:ln>
                  <a:noFill/>
                </a:ln>
                <a:solidFill>
                  <a:schemeClr val="accent1"/>
                </a:solidFill>
                <a:effectLst/>
                <a:uLnTx/>
                <a:uFillTx/>
                <a:latin typeface="Arial" pitchFamily="34"/>
                <a:ea typeface="+mn-ea"/>
                <a:cs typeface="Arial" pitchFamily="34"/>
              </a:rPr>
              <a:t>’ </a:t>
            </a:r>
            <a:r>
              <a:rPr kumimoji="0" lang="en-IE" sz="2000" b="0" i="0" u="none" strike="noStrike" kern="1200" cap="none" spc="0" normalizeH="0" baseline="0" noProof="0" dirty="0">
                <a:ln>
                  <a:noFill/>
                </a:ln>
                <a:solidFill>
                  <a:prstClr val="black"/>
                </a:solidFill>
                <a:effectLst/>
                <a:uLnTx/>
                <a:uFillTx/>
                <a:latin typeface="Arial" pitchFamily="34"/>
                <a:ea typeface="+mn-ea"/>
                <a:cs typeface="Arial" pitchFamily="34"/>
              </a:rPr>
              <a:t>opportunities within the existing footprint of settlements will provide a sustainable alternative to one-off housing in the countryside. </a:t>
            </a:r>
          </a:p>
        </p:txBody>
      </p:sp>
      <p:pic>
        <p:nvPicPr>
          <p:cNvPr id="9" name="Picture 14" descr="Icon&#10;&#10;Description automatically generated">
            <a:extLst>
              <a:ext uri="{FF2B5EF4-FFF2-40B4-BE49-F238E27FC236}">
                <a16:creationId xmlns:a16="http://schemas.microsoft.com/office/drawing/2014/main" id="{FAF68D47-C71D-4D97-9E76-DE9AC5A0E9E0}"/>
              </a:ext>
            </a:extLst>
          </p:cNvPr>
          <p:cNvPicPr>
            <a:picLocks noChangeAspect="1"/>
          </p:cNvPicPr>
          <p:nvPr/>
        </p:nvPicPr>
        <p:blipFill>
          <a:blip r:embed="rId3"/>
          <a:srcRect l="10712" r="10681" b="-3"/>
          <a:stretch>
            <a:fillRect/>
          </a:stretch>
        </p:blipFill>
        <p:spPr>
          <a:xfrm>
            <a:off x="11530277" y="5873657"/>
            <a:ext cx="661719" cy="841257"/>
          </a:xfrm>
          <a:prstGeom prst="rect">
            <a:avLst/>
          </a:prstGeom>
          <a:noFill/>
          <a:ln cap="flat">
            <a:noFill/>
          </a:ln>
        </p:spPr>
      </p:pic>
      <p:grpSp>
        <p:nvGrpSpPr>
          <p:cNvPr id="23" name="Group 22">
            <a:extLst>
              <a:ext uri="{FF2B5EF4-FFF2-40B4-BE49-F238E27FC236}">
                <a16:creationId xmlns:a16="http://schemas.microsoft.com/office/drawing/2014/main" id="{D4FDDBA2-CDFC-4200-9282-727888B692E6}"/>
              </a:ext>
            </a:extLst>
          </p:cNvPr>
          <p:cNvGrpSpPr/>
          <p:nvPr/>
        </p:nvGrpSpPr>
        <p:grpSpPr>
          <a:xfrm>
            <a:off x="2663047" y="2348494"/>
            <a:ext cx="1493456" cy="1398665"/>
            <a:chOff x="2522104" y="2662320"/>
            <a:chExt cx="1493456" cy="1398665"/>
          </a:xfrm>
        </p:grpSpPr>
        <p:sp>
          <p:nvSpPr>
            <p:cNvPr id="19" name="Rectangle: Rounded Corners 18">
              <a:extLst>
                <a:ext uri="{FF2B5EF4-FFF2-40B4-BE49-F238E27FC236}">
                  <a16:creationId xmlns:a16="http://schemas.microsoft.com/office/drawing/2014/main" id="{784D9A7D-43F6-4395-9AA9-EE732161419A}"/>
                </a:ext>
              </a:extLst>
            </p:cNvPr>
            <p:cNvSpPr/>
            <p:nvPr/>
          </p:nvSpPr>
          <p:spPr>
            <a:xfrm>
              <a:off x="2522104" y="2691247"/>
              <a:ext cx="1443608" cy="1329063"/>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20" name="Graphic 19" descr="Agriculture outline">
              <a:extLst>
                <a:ext uri="{FF2B5EF4-FFF2-40B4-BE49-F238E27FC236}">
                  <a16:creationId xmlns:a16="http://schemas.microsoft.com/office/drawing/2014/main" id="{7DB44F7A-BECA-45C0-B6BE-1522C456956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22104" y="2662320"/>
              <a:ext cx="1443609" cy="1398665"/>
            </a:xfrm>
            <a:prstGeom prst="rect">
              <a:avLst/>
            </a:prstGeom>
          </p:spPr>
        </p:pic>
        <p:pic>
          <p:nvPicPr>
            <p:cNvPr id="21" name="Graphic 20" descr="House with solid fill">
              <a:extLst>
                <a:ext uri="{FF2B5EF4-FFF2-40B4-BE49-F238E27FC236}">
                  <a16:creationId xmlns:a16="http://schemas.microsoft.com/office/drawing/2014/main" id="{B261BA2F-8EC5-4387-8C1C-B7EE6AF8914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1380773">
              <a:off x="3350760" y="3048971"/>
              <a:ext cx="664800" cy="654679"/>
            </a:xfrm>
            <a:prstGeom prst="rect">
              <a:avLst/>
            </a:prstGeom>
          </p:spPr>
        </p:pic>
      </p:grpSp>
      <p:grpSp>
        <p:nvGrpSpPr>
          <p:cNvPr id="31" name="Group 30">
            <a:extLst>
              <a:ext uri="{FF2B5EF4-FFF2-40B4-BE49-F238E27FC236}">
                <a16:creationId xmlns:a16="http://schemas.microsoft.com/office/drawing/2014/main" id="{E67B584A-65D8-4357-9744-CEA5DED0A7E5}"/>
              </a:ext>
            </a:extLst>
          </p:cNvPr>
          <p:cNvGrpSpPr/>
          <p:nvPr/>
        </p:nvGrpSpPr>
        <p:grpSpPr>
          <a:xfrm>
            <a:off x="8367232" y="2371546"/>
            <a:ext cx="1443608" cy="1329063"/>
            <a:chOff x="8226289" y="2685372"/>
            <a:chExt cx="1443608" cy="1329063"/>
          </a:xfrm>
        </p:grpSpPr>
        <p:sp>
          <p:nvSpPr>
            <p:cNvPr id="25" name="Rectangle: Rounded Corners 24">
              <a:extLst>
                <a:ext uri="{FF2B5EF4-FFF2-40B4-BE49-F238E27FC236}">
                  <a16:creationId xmlns:a16="http://schemas.microsoft.com/office/drawing/2014/main" id="{01009AEA-6FF8-40E5-A6B3-9A7D826FB77B}"/>
                </a:ext>
              </a:extLst>
            </p:cNvPr>
            <p:cNvSpPr/>
            <p:nvPr/>
          </p:nvSpPr>
          <p:spPr>
            <a:xfrm>
              <a:off x="8226289" y="2685372"/>
              <a:ext cx="1443608" cy="1329063"/>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28" name="Graphic 27" descr="Neighborhood outline">
              <a:extLst>
                <a:ext uri="{FF2B5EF4-FFF2-40B4-BE49-F238E27FC236}">
                  <a16:creationId xmlns:a16="http://schemas.microsoft.com/office/drawing/2014/main" id="{80D36094-CAB3-40DA-9784-661FA5D858E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365894" y="2726939"/>
              <a:ext cx="1192695" cy="1192695"/>
            </a:xfrm>
            <a:prstGeom prst="rect">
              <a:avLst/>
            </a:prstGeom>
          </p:spPr>
        </p:pic>
      </p:grpSp>
      <p:sp>
        <p:nvSpPr>
          <p:cNvPr id="29" name="Content Placeholder 10">
            <a:extLst>
              <a:ext uri="{FF2B5EF4-FFF2-40B4-BE49-F238E27FC236}">
                <a16:creationId xmlns:a16="http://schemas.microsoft.com/office/drawing/2014/main" id="{0844ECFF-F3F1-4FA0-8A52-80F6F0A2B23B}"/>
              </a:ext>
            </a:extLst>
          </p:cNvPr>
          <p:cNvSpPr txBox="1">
            <a:spLocks noGrp="1"/>
          </p:cNvSpPr>
          <p:nvPr>
            <p:ph idx="1"/>
          </p:nvPr>
        </p:nvSpPr>
        <p:spPr>
          <a:xfrm>
            <a:off x="423519" y="5836621"/>
            <a:ext cx="10678490" cy="757130"/>
          </a:xfrm>
        </p:spPr>
        <p:txBody>
          <a:bodyPr wrap="square">
            <a:spAutoFit/>
          </a:bodyPr>
          <a:lstStyle/>
          <a:p>
            <a:pPr marL="0" lvl="0" indent="0" algn="just">
              <a:buNone/>
            </a:pPr>
            <a:r>
              <a:rPr lang="en-IE" sz="2400" i="1" dirty="0">
                <a:solidFill>
                  <a:srgbClr val="C00000"/>
                </a:solidFill>
              </a:rPr>
              <a:t>Note: Lands identified as “SE- Settlement Expansion” or “C- New Residential” will also be considered for Serviced Sites where the required services are available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58999"/>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58999"/>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58999"/>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58999"/>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58999"/>
                                          </p:stCondLst>
                                        </p:cTn>
                                        <p:tgtEl>
                                          <p:spTgt spid="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58999"/>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58999"/>
                                          </p:stCondLst>
                                        </p:cTn>
                                        <p:tgtEl>
                                          <p:spTgt spid="2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4" grpId="0" animBg="1"/>
      <p:bldP spid="29"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A picture containing map&#10;&#10;Description automatically generated">
            <a:extLst>
              <a:ext uri="{FF2B5EF4-FFF2-40B4-BE49-F238E27FC236}">
                <a16:creationId xmlns:a16="http://schemas.microsoft.com/office/drawing/2014/main" id="{B89123EF-2DD6-4C92-BFD0-47CD5B2F5899}"/>
              </a:ext>
            </a:extLst>
          </p:cNvPr>
          <p:cNvPicPr>
            <a:picLocks noChangeAspect="1"/>
          </p:cNvPicPr>
          <p:nvPr/>
        </p:nvPicPr>
        <p:blipFill>
          <a:blip r:embed="rId3"/>
          <a:srcRect l="13037" r="12245"/>
          <a:stretch>
            <a:fillRect/>
          </a:stretch>
        </p:blipFill>
        <p:spPr>
          <a:xfrm>
            <a:off x="11450461" y="5865541"/>
            <a:ext cx="741544" cy="992458"/>
          </a:xfrm>
          <a:prstGeom prst="rect">
            <a:avLst/>
          </a:prstGeom>
          <a:noFill/>
          <a:ln cap="flat">
            <a:noFill/>
          </a:ln>
        </p:spPr>
      </p:pic>
      <p:sp>
        <p:nvSpPr>
          <p:cNvPr id="9" name="TextBox 9">
            <a:extLst>
              <a:ext uri="{FF2B5EF4-FFF2-40B4-BE49-F238E27FC236}">
                <a16:creationId xmlns:a16="http://schemas.microsoft.com/office/drawing/2014/main" id="{B8910FA1-CF06-4C5C-921E-733106C7ECCC}"/>
              </a:ext>
            </a:extLst>
          </p:cNvPr>
          <p:cNvSpPr txBox="1"/>
          <p:nvPr/>
        </p:nvSpPr>
        <p:spPr>
          <a:xfrm>
            <a:off x="723937" y="946660"/>
            <a:ext cx="10634796" cy="923330"/>
          </a:xfrm>
          <a:prstGeom prst="rect">
            <a:avLst/>
          </a:prstGeom>
          <a:solidFill>
            <a:srgbClr val="C00000">
              <a:alpha val="8000"/>
            </a:srgbClr>
          </a:solidFill>
          <a:ln cap="flat">
            <a:noFill/>
          </a:ln>
        </p:spPr>
        <p:txBody>
          <a:bodyPr vert="horz" wrap="square" lIns="91440" tIns="45720" rIns="91440" bIns="45720" anchor="t" anchorCtr="0" compatLnSpc="1">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IE" sz="1800" b="0" i="1" u="none" strike="noStrike" kern="1200" cap="none" spc="0" normalizeH="0" baseline="0" noProof="0" dirty="0">
                <a:ln>
                  <a:noFill/>
                </a:ln>
                <a:solidFill>
                  <a:srgbClr val="000000"/>
                </a:solidFill>
                <a:effectLst/>
                <a:uLnTx/>
                <a:uFillTx/>
                <a:latin typeface="Arial" pitchFamily="34"/>
                <a:ea typeface="Calibri" pitchFamily="34"/>
                <a:cs typeface="Arial" pitchFamily="34"/>
              </a:rPr>
              <a:t>The NPF highlights that </a:t>
            </a:r>
            <a:r>
              <a:rPr kumimoji="0" lang="en-IE" sz="1800" b="1" i="1" u="none" strike="noStrike" kern="1200" cap="none" spc="0" normalizeH="0" baseline="0" noProof="0" dirty="0">
                <a:ln>
                  <a:noFill/>
                </a:ln>
                <a:solidFill>
                  <a:srgbClr val="000000"/>
                </a:solidFill>
                <a:effectLst/>
                <a:uLnTx/>
                <a:uFillTx/>
                <a:latin typeface="Arial" pitchFamily="34"/>
                <a:ea typeface="Calibri" pitchFamily="34"/>
                <a:cs typeface="Arial" pitchFamily="34"/>
              </a:rPr>
              <a:t>rural living requires a proportionate and tailored approach to residential development </a:t>
            </a:r>
            <a:r>
              <a:rPr kumimoji="0" lang="en-IE" sz="1800" b="0" i="1" u="none" strike="noStrike" kern="1200" cap="none" spc="0" normalizeH="0" baseline="0" noProof="0" dirty="0">
                <a:ln>
                  <a:noFill/>
                </a:ln>
                <a:solidFill>
                  <a:srgbClr val="000000"/>
                </a:solidFill>
                <a:effectLst/>
                <a:uLnTx/>
                <a:uFillTx/>
                <a:latin typeface="Arial" pitchFamily="34"/>
                <a:ea typeface="Calibri" pitchFamily="34"/>
                <a:cs typeface="Arial" pitchFamily="34"/>
              </a:rPr>
              <a:t>to ensure that a suburban or high-density urban approach is not applied to a rural setting and that development responds to the character, scale and density of the town. </a:t>
            </a:r>
            <a:endParaRPr kumimoji="0" lang="en-IE" sz="1800" b="0" i="1" u="none" strike="noStrike" kern="1200" cap="none" spc="0" normalizeH="0" baseline="0" noProof="0" dirty="0">
              <a:ln>
                <a:noFill/>
              </a:ln>
              <a:solidFill>
                <a:srgbClr val="000000"/>
              </a:solidFill>
              <a:effectLst/>
              <a:uLnTx/>
              <a:uFillTx/>
              <a:latin typeface="Calibri"/>
              <a:ea typeface="+mn-ea"/>
              <a:cs typeface="+mn-cs"/>
            </a:endParaRPr>
          </a:p>
        </p:txBody>
      </p:sp>
      <p:sp>
        <p:nvSpPr>
          <p:cNvPr id="11" name="Title 1">
            <a:extLst>
              <a:ext uri="{FF2B5EF4-FFF2-40B4-BE49-F238E27FC236}">
                <a16:creationId xmlns:a16="http://schemas.microsoft.com/office/drawing/2014/main" id="{C76C078F-0846-4CFB-801A-40D11E391986}"/>
              </a:ext>
            </a:extLst>
          </p:cNvPr>
          <p:cNvSpPr txBox="1"/>
          <p:nvPr/>
        </p:nvSpPr>
        <p:spPr>
          <a:xfrm>
            <a:off x="1079928" y="226625"/>
            <a:ext cx="10278805" cy="687775"/>
          </a:xfrm>
          <a:prstGeom prst="rect">
            <a:avLst/>
          </a:prstGeom>
          <a:noFill/>
          <a:ln cap="flat">
            <a:noFill/>
          </a:ln>
        </p:spPr>
        <p:txBody>
          <a:bodyPr vert="horz" wrap="square" lIns="91440" tIns="45720" rIns="91440" bIns="45720" anchor="t" anchorCtr="1" compatLnSpc="1">
            <a:noAutofit/>
          </a:bodyPr>
          <a:lstStyle/>
          <a:p>
            <a:pPr marL="0" marR="0" lvl="0" indent="0" algn="ctr" defTabSz="914400" rtl="0" eaLnBrk="1" fontAlgn="auto" latinLnBrk="0" hangingPunct="1">
              <a:lnSpc>
                <a:spcPct val="90000"/>
              </a:lnSpc>
              <a:spcBef>
                <a:spcPts val="0"/>
              </a:spcBef>
              <a:spcAft>
                <a:spcPts val="0"/>
              </a:spcAft>
              <a:buClrTx/>
              <a:buSzTx/>
              <a:buFontTx/>
              <a:buNone/>
              <a:tabLst/>
              <a:defRPr sz="1800" b="0" i="0" u="none" strike="noStrike" kern="0" cap="none" spc="0" baseline="0">
                <a:solidFill>
                  <a:srgbClr val="000000"/>
                </a:solidFill>
                <a:uFillTx/>
              </a:defRPr>
            </a:pPr>
            <a:r>
              <a:rPr kumimoji="0" lang="en-GB" sz="4000" b="1" i="0" u="none" strike="noStrike" kern="1200" cap="none" spc="0" normalizeH="0" baseline="0" noProof="0" dirty="0">
                <a:ln>
                  <a:noFill/>
                </a:ln>
                <a:solidFill>
                  <a:srgbClr val="C00000"/>
                </a:solidFill>
                <a:effectLst/>
                <a:uLnTx/>
                <a:uFillTx/>
                <a:latin typeface="Calibri"/>
                <a:ea typeface="+mn-ea"/>
                <a:cs typeface="+mn-cs"/>
              </a:rPr>
              <a:t>Volume 2 – Small Towns &amp; Villages Strategy</a:t>
            </a:r>
            <a:endParaRPr kumimoji="0" lang="en-IE" sz="4000" b="1" i="0" u="none" strike="noStrike" kern="1200" cap="none" spc="0" normalizeH="0" baseline="0" noProof="0" dirty="0">
              <a:ln>
                <a:noFill/>
              </a:ln>
              <a:solidFill>
                <a:srgbClr val="C00000"/>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6FEA30BC-4663-47AF-A507-7ABC96CD2EC3}"/>
              </a:ext>
            </a:extLst>
          </p:cNvPr>
          <p:cNvSpPr txBox="1"/>
          <p:nvPr/>
        </p:nvSpPr>
        <p:spPr>
          <a:xfrm>
            <a:off x="7767254" y="3586258"/>
            <a:ext cx="3498061" cy="1200329"/>
          </a:xfrm>
          <a:prstGeom prst="rect">
            <a:avLst/>
          </a:prstGeom>
          <a:solidFill>
            <a:schemeClr val="bg1">
              <a:lumMod val="85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800" b="0" i="1" u="none" strike="noStrike" kern="1200" cap="none" spc="0" normalizeH="0" baseline="0" noProof="0" dirty="0">
                <a:ln>
                  <a:noFill/>
                </a:ln>
                <a:solidFill>
                  <a:srgbClr val="000000"/>
                </a:solidFill>
                <a:effectLst/>
                <a:uLnTx/>
                <a:uFillTx/>
                <a:latin typeface="Arial" pitchFamily="34"/>
                <a:ea typeface="Times New Roman" pitchFamily="18"/>
                <a:cs typeface="Times New Roman" pitchFamily="18"/>
              </a:rPr>
              <a:t>(Appendix 4 of this Plan provides guidance with respect to how serviced sites could be developed). </a:t>
            </a:r>
            <a:endParaRPr kumimoji="0" lang="en-IE" sz="1800" b="0" i="1" u="none" strike="noStrike" kern="1200" cap="none" spc="0" normalizeH="0" baseline="0" noProof="0" dirty="0">
              <a:ln>
                <a:noFill/>
              </a:ln>
              <a:solidFill>
                <a:prstClr val="black"/>
              </a:solidFill>
              <a:effectLst/>
              <a:uLnTx/>
              <a:uFillTx/>
              <a:latin typeface="Calibri" panose="020F0502020204030204"/>
            </a:endParaRPr>
          </a:p>
        </p:txBody>
      </p:sp>
      <p:pic>
        <p:nvPicPr>
          <p:cNvPr id="17" name="Picture 11">
            <a:extLst>
              <a:ext uri="{FF2B5EF4-FFF2-40B4-BE49-F238E27FC236}">
                <a16:creationId xmlns:a16="http://schemas.microsoft.com/office/drawing/2014/main" id="{71C52C5C-B1D3-449B-B9DD-613F65F6F9F4}"/>
              </a:ext>
            </a:extLst>
          </p:cNvPr>
          <p:cNvPicPr>
            <a:picLocks noChangeAspect="1"/>
          </p:cNvPicPr>
          <p:nvPr/>
        </p:nvPicPr>
        <p:blipFill>
          <a:blip r:embed="rId4"/>
          <a:stretch>
            <a:fillRect/>
          </a:stretch>
        </p:blipFill>
        <p:spPr>
          <a:xfrm>
            <a:off x="723937" y="1991703"/>
            <a:ext cx="6821416" cy="4765296"/>
          </a:xfrm>
          <a:prstGeom prst="rect">
            <a:avLst/>
          </a:prstGeom>
          <a:noFill/>
          <a:ln cap="flat">
            <a:noFill/>
          </a:ln>
        </p:spPr>
      </p:pic>
      <p:sp>
        <p:nvSpPr>
          <p:cNvPr id="2" name="Flowchart: Connector 1">
            <a:extLst>
              <a:ext uri="{FF2B5EF4-FFF2-40B4-BE49-F238E27FC236}">
                <a16:creationId xmlns:a16="http://schemas.microsoft.com/office/drawing/2014/main" id="{77A21EF6-AEAC-44A9-B0C0-19291BF5CAC9}"/>
              </a:ext>
            </a:extLst>
          </p:cNvPr>
          <p:cNvSpPr/>
          <p:nvPr/>
        </p:nvSpPr>
        <p:spPr>
          <a:xfrm rot="20757625">
            <a:off x="2947582" y="3676620"/>
            <a:ext cx="884582" cy="673649"/>
          </a:xfrm>
          <a:prstGeom prst="flowChartConnector">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nvGrpSpPr>
          <p:cNvPr id="20" name="Group 19">
            <a:extLst>
              <a:ext uri="{FF2B5EF4-FFF2-40B4-BE49-F238E27FC236}">
                <a16:creationId xmlns:a16="http://schemas.microsoft.com/office/drawing/2014/main" id="{15F00A45-1218-4A8F-9389-20A637C7C374}"/>
              </a:ext>
            </a:extLst>
          </p:cNvPr>
          <p:cNvGrpSpPr/>
          <p:nvPr/>
        </p:nvGrpSpPr>
        <p:grpSpPr>
          <a:xfrm>
            <a:off x="7794537" y="2183945"/>
            <a:ext cx="3443497" cy="1343653"/>
            <a:chOff x="7915236" y="4069000"/>
            <a:chExt cx="3443497" cy="1343653"/>
          </a:xfrm>
        </p:grpSpPr>
        <p:sp>
          <p:nvSpPr>
            <p:cNvPr id="19" name="Rectangle: Rounded Corners 18">
              <a:extLst>
                <a:ext uri="{FF2B5EF4-FFF2-40B4-BE49-F238E27FC236}">
                  <a16:creationId xmlns:a16="http://schemas.microsoft.com/office/drawing/2014/main" id="{7510AE62-44B7-4A3A-BFBD-851B039ADCCB}"/>
                </a:ext>
              </a:extLst>
            </p:cNvPr>
            <p:cNvSpPr/>
            <p:nvPr/>
          </p:nvSpPr>
          <p:spPr>
            <a:xfrm>
              <a:off x="7915236" y="4069000"/>
              <a:ext cx="3443497" cy="1343653"/>
            </a:xfrm>
            <a:prstGeom prst="roundRect">
              <a:avLst/>
            </a:prstGeom>
            <a:solidFill>
              <a:srgbClr val="C0000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5" name="Graphic 4" descr="Leaky Tap outline">
              <a:extLst>
                <a:ext uri="{FF2B5EF4-FFF2-40B4-BE49-F238E27FC236}">
                  <a16:creationId xmlns:a16="http://schemas.microsoft.com/office/drawing/2014/main" id="{42C34C24-00F5-40F6-8C0A-D492537BB39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96097" y="4283626"/>
              <a:ext cx="914400" cy="914400"/>
            </a:xfrm>
            <a:prstGeom prst="rect">
              <a:avLst/>
            </a:prstGeom>
          </p:spPr>
        </p:pic>
        <p:pic>
          <p:nvPicPr>
            <p:cNvPr id="10" name="Graphic 9" descr="Electric Tower outline">
              <a:extLst>
                <a:ext uri="{FF2B5EF4-FFF2-40B4-BE49-F238E27FC236}">
                  <a16:creationId xmlns:a16="http://schemas.microsoft.com/office/drawing/2014/main" id="{0CC3C5D1-7B33-4B35-8945-8135F762189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043412" y="4283626"/>
              <a:ext cx="914400" cy="914400"/>
            </a:xfrm>
            <a:prstGeom prst="rect">
              <a:avLst/>
            </a:prstGeom>
          </p:spPr>
        </p:pic>
        <p:pic>
          <p:nvPicPr>
            <p:cNvPr id="18" name="Graphic 17" descr="Neighborhood outline">
              <a:extLst>
                <a:ext uri="{FF2B5EF4-FFF2-40B4-BE49-F238E27FC236}">
                  <a16:creationId xmlns:a16="http://schemas.microsoft.com/office/drawing/2014/main" id="{F47B0964-BDA2-4052-AF26-2C3F95E7C4D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045995" y="4127660"/>
              <a:ext cx="1224554" cy="1226331"/>
            </a:xfrm>
            <a:prstGeom prst="rect">
              <a:avLst/>
            </a:prstGeom>
          </p:spPr>
        </p:pic>
      </p:grpSp>
      <p:sp>
        <p:nvSpPr>
          <p:cNvPr id="22" name="TextBox 21">
            <a:extLst>
              <a:ext uri="{FF2B5EF4-FFF2-40B4-BE49-F238E27FC236}">
                <a16:creationId xmlns:a16="http://schemas.microsoft.com/office/drawing/2014/main" id="{76A3D99B-9320-4B8F-9DA4-EEE5C3855EA7}"/>
              </a:ext>
            </a:extLst>
          </p:cNvPr>
          <p:cNvSpPr txBox="1"/>
          <p:nvPr/>
        </p:nvSpPr>
        <p:spPr>
          <a:xfrm>
            <a:off x="7673842" y="4874250"/>
            <a:ext cx="3684891" cy="1837426"/>
          </a:xfrm>
          <a:prstGeom prst="rect">
            <a:avLst/>
          </a:prstGeom>
          <a:noFill/>
        </p:spPr>
        <p:txBody>
          <a:bodyPr wrap="square">
            <a:spAutoFit/>
          </a:bodyPr>
          <a:lstStyle/>
          <a:p>
            <a:pPr marR="0" lvl="0" algn="l" defTabSz="914400" rtl="0" eaLnBrk="1" fontAlgn="auto" latinLnBrk="0" hangingPunct="1">
              <a:lnSpc>
                <a:spcPct val="90000"/>
              </a:lnSpc>
              <a:spcBef>
                <a:spcPts val="1000"/>
              </a:spcBef>
              <a:spcAft>
                <a:spcPts val="0"/>
              </a:spcAft>
              <a:buClrTx/>
              <a:buSzPct val="100000"/>
              <a:tabLst/>
              <a:defRPr/>
            </a:pPr>
            <a:r>
              <a:rPr lang="en-IE" dirty="0">
                <a:solidFill>
                  <a:srgbClr val="000000"/>
                </a:solidFill>
                <a:latin typeface="Arial" pitchFamily="34"/>
                <a:cs typeface="Times New Roman" pitchFamily="18"/>
              </a:rPr>
              <a:t>D</a:t>
            </a:r>
            <a:r>
              <a:rPr kumimoji="0" lang="en-IE" b="0" i="0" u="none" strike="noStrike" kern="1200" cap="none" spc="0" normalizeH="0" baseline="0" noProof="0" dirty="0" err="1">
                <a:ln>
                  <a:noFill/>
                </a:ln>
                <a:solidFill>
                  <a:srgbClr val="000000"/>
                </a:solidFill>
                <a:effectLst/>
                <a:uLnTx/>
                <a:uFillTx/>
                <a:latin typeface="Arial" pitchFamily="34"/>
                <a:cs typeface="Times New Roman" pitchFamily="18"/>
              </a:rPr>
              <a:t>evelopment</a:t>
            </a:r>
            <a:r>
              <a:rPr kumimoji="0" lang="en-IE" b="0" i="0" u="none" strike="noStrike" kern="1200" cap="none" spc="0" normalizeH="0" baseline="0" noProof="0" dirty="0">
                <a:ln>
                  <a:noFill/>
                </a:ln>
                <a:solidFill>
                  <a:srgbClr val="000000"/>
                </a:solidFill>
                <a:effectLst/>
                <a:uLnTx/>
                <a:uFillTx/>
                <a:latin typeface="Arial" pitchFamily="34"/>
                <a:cs typeface="Times New Roman" pitchFamily="18"/>
              </a:rPr>
              <a:t> proposals for lands within the settlements outlined with a broken pink dashed line will be subject to </a:t>
            </a:r>
            <a:r>
              <a:rPr kumimoji="0" lang="en-IE" b="1" i="1" u="none" strike="noStrike" kern="1200" cap="none" spc="0" normalizeH="0" baseline="0" noProof="0" dirty="0">
                <a:ln>
                  <a:noFill/>
                </a:ln>
                <a:solidFill>
                  <a:srgbClr val="C00000"/>
                </a:solidFill>
                <a:effectLst/>
                <a:uLnTx/>
                <a:uFillTx/>
                <a:latin typeface="Arial" pitchFamily="34"/>
                <a:cs typeface="Times New Roman" pitchFamily="18"/>
              </a:rPr>
              <a:t>site-specific Flood Risk Assessment </a:t>
            </a:r>
            <a:r>
              <a:rPr kumimoji="0" lang="en-IE" b="0" i="0" u="none" strike="noStrike" kern="1200" cap="none" spc="0" normalizeH="0" baseline="0" noProof="0" dirty="0">
                <a:ln>
                  <a:noFill/>
                </a:ln>
                <a:solidFill>
                  <a:srgbClr val="000000"/>
                </a:solidFill>
                <a:effectLst/>
                <a:uLnTx/>
                <a:uFillTx/>
                <a:latin typeface="Arial" pitchFamily="34"/>
                <a:cs typeface="Times New Roman" pitchFamily="18"/>
              </a:rPr>
              <a:t>appropriate to the type and scale of the development being proposed.</a:t>
            </a:r>
          </a:p>
        </p:txBody>
      </p:sp>
      <p:sp>
        <p:nvSpPr>
          <p:cNvPr id="23" name="Oval 22">
            <a:extLst>
              <a:ext uri="{FF2B5EF4-FFF2-40B4-BE49-F238E27FC236}">
                <a16:creationId xmlns:a16="http://schemas.microsoft.com/office/drawing/2014/main" id="{29E23293-4AF9-4CC1-80F7-2261D6458C81}"/>
              </a:ext>
            </a:extLst>
          </p:cNvPr>
          <p:cNvSpPr/>
          <p:nvPr/>
        </p:nvSpPr>
        <p:spPr>
          <a:xfrm rot="18833007">
            <a:off x="4154688" y="2991121"/>
            <a:ext cx="1237866" cy="1842988"/>
          </a:xfrm>
          <a:prstGeom prst="ellipse">
            <a:avLst/>
          </a:prstGeom>
          <a:noFill/>
          <a:ln w="412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1264204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58999"/>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58999"/>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58999"/>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58999"/>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58999"/>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58999"/>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58999"/>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2" grpId="0" animBg="1"/>
      <p:bldP spid="22" grpId="0"/>
      <p:bldP spid="2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15EB820A-93DF-4471-8699-57B57F2B0402}"/>
              </a:ext>
            </a:extLst>
          </p:cNvPr>
          <p:cNvSpPr txBox="1">
            <a:spLocks/>
          </p:cNvSpPr>
          <p:nvPr/>
        </p:nvSpPr>
        <p:spPr>
          <a:xfrm>
            <a:off x="473766" y="5954237"/>
            <a:ext cx="10479155" cy="778309"/>
          </a:xfrm>
          <a:prstGeom prst="rect">
            <a:avLst/>
          </a:prstGeom>
          <a:solidFill>
            <a:srgbClr val="C00000">
              <a:alpha val="10000"/>
            </a:srgbClr>
          </a:solidFill>
        </p:spPr>
        <p:txBody>
          <a:bodyPr/>
          <a:lst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IE" sz="2000" dirty="0">
                <a:latin typeface="Arial" pitchFamily="34"/>
                <a:cs typeface="Times New Roman" pitchFamily="18"/>
              </a:rPr>
              <a:t>Each small town plan contained in Volume 2 has associated zoning objectives which relate to the land use zoning matrix of the Plan.</a:t>
            </a:r>
            <a:endParaRPr lang="en-IE" sz="2000" dirty="0">
              <a:latin typeface="Calibri" pitchFamily="34"/>
              <a:cs typeface="Times New Roman" pitchFamily="18"/>
            </a:endParaRPr>
          </a:p>
        </p:txBody>
      </p:sp>
      <p:grpSp>
        <p:nvGrpSpPr>
          <p:cNvPr id="4" name="Group 3">
            <a:extLst>
              <a:ext uri="{FF2B5EF4-FFF2-40B4-BE49-F238E27FC236}">
                <a16:creationId xmlns:a16="http://schemas.microsoft.com/office/drawing/2014/main" id="{3A0943F2-BFBE-4244-BF42-102664BB5590}"/>
              </a:ext>
            </a:extLst>
          </p:cNvPr>
          <p:cNvGrpSpPr/>
          <p:nvPr/>
        </p:nvGrpSpPr>
        <p:grpSpPr>
          <a:xfrm>
            <a:off x="543341" y="296320"/>
            <a:ext cx="3253407" cy="1464504"/>
            <a:chOff x="888153" y="2881014"/>
            <a:chExt cx="3253407" cy="1464504"/>
          </a:xfrm>
        </p:grpSpPr>
        <p:sp>
          <p:nvSpPr>
            <p:cNvPr id="13" name="Title 1">
              <a:extLst>
                <a:ext uri="{FF2B5EF4-FFF2-40B4-BE49-F238E27FC236}">
                  <a16:creationId xmlns:a16="http://schemas.microsoft.com/office/drawing/2014/main" id="{3635EC18-4E9A-45FD-95F0-92BDC40FFE80}"/>
                </a:ext>
              </a:extLst>
            </p:cNvPr>
            <p:cNvSpPr txBox="1">
              <a:spLocks/>
            </p:cNvSpPr>
            <p:nvPr/>
          </p:nvSpPr>
          <p:spPr>
            <a:xfrm>
              <a:off x="1183929" y="2881014"/>
              <a:ext cx="2681734" cy="436820"/>
            </a:xfrm>
            <a:prstGeom prst="rect">
              <a:avLst/>
            </a:prstGeom>
          </p:spPr>
          <p:txBody>
            <a:bodyPr/>
            <a:lst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Calibri Light"/>
                </a:defRPr>
              </a:lvl1pPr>
            </a:lstStyle>
            <a:p>
              <a:r>
                <a:rPr lang="en-GB" sz="3200" b="1" dirty="0">
                  <a:solidFill>
                    <a:srgbClr val="C00000"/>
                  </a:solidFill>
                  <a:latin typeface="Arial" pitchFamily="34"/>
                </a:rPr>
                <a:t>Small Towns </a:t>
              </a:r>
              <a:endParaRPr lang="en-IE" sz="3200" dirty="0">
                <a:solidFill>
                  <a:srgbClr val="C00000"/>
                </a:solidFill>
              </a:endParaRPr>
            </a:p>
          </p:txBody>
        </p:sp>
        <p:sp>
          <p:nvSpPr>
            <p:cNvPr id="15" name="TextBox 14">
              <a:extLst>
                <a:ext uri="{FF2B5EF4-FFF2-40B4-BE49-F238E27FC236}">
                  <a16:creationId xmlns:a16="http://schemas.microsoft.com/office/drawing/2014/main" id="{B05D8290-47B8-4821-8E61-FA733B9658D7}"/>
                </a:ext>
              </a:extLst>
            </p:cNvPr>
            <p:cNvSpPr txBox="1"/>
            <p:nvPr/>
          </p:nvSpPr>
          <p:spPr>
            <a:xfrm>
              <a:off x="888153" y="3329855"/>
              <a:ext cx="3253407" cy="1015663"/>
            </a:xfrm>
            <a:prstGeom prst="rect">
              <a:avLst/>
            </a:prstGeom>
            <a:solidFill>
              <a:schemeClr val="tx1">
                <a:lumMod val="65000"/>
                <a:lumOff val="35000"/>
                <a:alpha val="12000"/>
              </a:schemeClr>
            </a:solidFill>
          </p:spPr>
          <p:txBody>
            <a:bodyPr wrap="square">
              <a:spAutoFit/>
            </a:bodyPr>
            <a:lstStyle/>
            <a:p>
              <a:pPr lvl="0" algn="ctr"/>
              <a:r>
                <a:rPr lang="en-IE" sz="2000" dirty="0" err="1"/>
                <a:t>Castledermot</a:t>
              </a:r>
              <a:r>
                <a:rPr lang="en-IE" sz="2000" dirty="0"/>
                <a:t>, </a:t>
              </a:r>
              <a:r>
                <a:rPr lang="en-IE" sz="2000" dirty="0" err="1"/>
                <a:t>Derrinturn</a:t>
              </a:r>
              <a:r>
                <a:rPr lang="en-IE" sz="2000" dirty="0"/>
                <a:t>, Kilcullen, Kill, Prosperous, </a:t>
              </a:r>
              <a:r>
                <a:rPr lang="en-IE" sz="2000" dirty="0" err="1"/>
                <a:t>Rathangan</a:t>
              </a:r>
              <a:r>
                <a:rPr lang="en-IE" sz="2000" dirty="0"/>
                <a:t>, </a:t>
              </a:r>
              <a:r>
                <a:rPr lang="en-IE" sz="2000" dirty="0" err="1"/>
                <a:t>Sallins</a:t>
              </a:r>
              <a:endParaRPr lang="en-IE" sz="2000" i="1" dirty="0">
                <a:solidFill>
                  <a:schemeClr val="tx1">
                    <a:lumMod val="75000"/>
                    <a:lumOff val="25000"/>
                  </a:schemeClr>
                </a:solidFill>
              </a:endParaRPr>
            </a:p>
          </p:txBody>
        </p:sp>
      </p:grpSp>
      <p:sp>
        <p:nvSpPr>
          <p:cNvPr id="16" name="TextBox 15">
            <a:extLst>
              <a:ext uri="{FF2B5EF4-FFF2-40B4-BE49-F238E27FC236}">
                <a16:creationId xmlns:a16="http://schemas.microsoft.com/office/drawing/2014/main" id="{5F3F1D81-CA0C-4DC3-BB6C-CB9817423568}"/>
              </a:ext>
            </a:extLst>
          </p:cNvPr>
          <p:cNvSpPr txBox="1"/>
          <p:nvPr/>
        </p:nvSpPr>
        <p:spPr>
          <a:xfrm>
            <a:off x="7940822" y="1191099"/>
            <a:ext cx="3889038" cy="1200329"/>
          </a:xfrm>
          <a:prstGeom prst="rect">
            <a:avLst/>
          </a:prstGeom>
          <a:noFill/>
        </p:spPr>
        <p:txBody>
          <a:bodyPr wrap="square">
            <a:spAutoFit/>
          </a:bodyPr>
          <a:lstStyle/>
          <a:p>
            <a:pPr lvl="0">
              <a:lnSpc>
                <a:spcPct val="100000"/>
              </a:lnSpc>
            </a:pPr>
            <a:r>
              <a:rPr lang="en-IE" dirty="0">
                <a:latin typeface="Arial" pitchFamily="34"/>
                <a:cs typeface="Times New Roman" pitchFamily="18"/>
              </a:rPr>
              <a:t>………</a:t>
            </a:r>
            <a:r>
              <a:rPr lang="en-IE" sz="1800" dirty="0">
                <a:latin typeface="Arial" pitchFamily="34"/>
                <a:cs typeface="Times New Roman" pitchFamily="18"/>
              </a:rPr>
              <a:t>recorded populations in the 2016 Census which triggers a legislative requirement for a Local Area Plan. </a:t>
            </a:r>
          </a:p>
        </p:txBody>
      </p:sp>
      <p:sp>
        <p:nvSpPr>
          <p:cNvPr id="18" name="TextBox 17">
            <a:extLst>
              <a:ext uri="{FF2B5EF4-FFF2-40B4-BE49-F238E27FC236}">
                <a16:creationId xmlns:a16="http://schemas.microsoft.com/office/drawing/2014/main" id="{C3B6FF3C-000E-48EA-B6E4-731BC1EB87DF}"/>
              </a:ext>
            </a:extLst>
          </p:cNvPr>
          <p:cNvSpPr txBox="1"/>
          <p:nvPr/>
        </p:nvSpPr>
        <p:spPr>
          <a:xfrm>
            <a:off x="8055430" y="733140"/>
            <a:ext cx="1461740" cy="369332"/>
          </a:xfrm>
          <a:prstGeom prst="rect">
            <a:avLst/>
          </a:prstGeom>
          <a:solidFill>
            <a:srgbClr val="C00000">
              <a:alpha val="25000"/>
            </a:srgbClr>
          </a:solidFill>
          <a:ln>
            <a:noFill/>
          </a:ln>
        </p:spPr>
        <p:txBody>
          <a:bodyPr wrap="square">
            <a:spAutoFit/>
          </a:bodyPr>
          <a:lstStyle/>
          <a:p>
            <a:pPr algn="ctr"/>
            <a:r>
              <a:rPr kumimoji="0" lang="en-IE" sz="1800" b="1" i="1" u="none" strike="noStrike" kern="1200" cap="none" spc="0" normalizeH="0" baseline="0" noProof="0" dirty="0">
                <a:ln>
                  <a:noFill/>
                </a:ln>
                <a:solidFill>
                  <a:schemeClr val="tx1">
                    <a:lumMod val="75000"/>
                    <a:lumOff val="25000"/>
                  </a:schemeClr>
                </a:solidFill>
                <a:effectLst/>
                <a:uLnTx/>
                <a:uFillTx/>
                <a:latin typeface="Arial" pitchFamily="34"/>
                <a:ea typeface="+mn-ea"/>
                <a:cs typeface="Times New Roman" pitchFamily="18"/>
              </a:rPr>
              <a:t>Sallins</a:t>
            </a:r>
            <a:endParaRPr lang="en-IE" b="1" i="1" dirty="0">
              <a:solidFill>
                <a:schemeClr val="tx1">
                  <a:lumMod val="75000"/>
                  <a:lumOff val="25000"/>
                </a:schemeClr>
              </a:solidFill>
            </a:endParaRPr>
          </a:p>
        </p:txBody>
      </p:sp>
      <p:sp>
        <p:nvSpPr>
          <p:cNvPr id="19" name="TextBox 18">
            <a:extLst>
              <a:ext uri="{FF2B5EF4-FFF2-40B4-BE49-F238E27FC236}">
                <a16:creationId xmlns:a16="http://schemas.microsoft.com/office/drawing/2014/main" id="{1CEA673B-BE54-4688-8325-110C7395CC5C}"/>
              </a:ext>
            </a:extLst>
          </p:cNvPr>
          <p:cNvSpPr txBox="1"/>
          <p:nvPr/>
        </p:nvSpPr>
        <p:spPr>
          <a:xfrm>
            <a:off x="9650333" y="733140"/>
            <a:ext cx="1461739" cy="369332"/>
          </a:xfrm>
          <a:prstGeom prst="rect">
            <a:avLst/>
          </a:prstGeom>
          <a:solidFill>
            <a:srgbClr val="C00000">
              <a:alpha val="25000"/>
            </a:srgbClr>
          </a:solidFill>
          <a:ln>
            <a:noFill/>
          </a:ln>
        </p:spPr>
        <p:txBody>
          <a:bodyPr wrap="square">
            <a:spAutoFit/>
          </a:bodyPr>
          <a:lstStyle/>
          <a:p>
            <a:pPr algn="ctr"/>
            <a:r>
              <a:rPr kumimoji="0" lang="en-IE" sz="1800" b="1" i="1" u="none" strike="noStrike" kern="1200" cap="none" spc="0" normalizeH="0" baseline="0" noProof="0" dirty="0">
                <a:ln>
                  <a:noFill/>
                </a:ln>
                <a:solidFill>
                  <a:schemeClr val="tx1">
                    <a:lumMod val="75000"/>
                    <a:lumOff val="25000"/>
                  </a:schemeClr>
                </a:solidFill>
                <a:effectLst/>
                <a:uLnTx/>
                <a:uFillTx/>
                <a:latin typeface="Arial" pitchFamily="34"/>
                <a:ea typeface="+mn-ea"/>
                <a:cs typeface="Times New Roman" pitchFamily="18"/>
              </a:rPr>
              <a:t>Kilcullen</a:t>
            </a:r>
            <a:endParaRPr lang="en-IE" b="1" i="1" dirty="0">
              <a:solidFill>
                <a:schemeClr val="tx1">
                  <a:lumMod val="75000"/>
                  <a:lumOff val="25000"/>
                </a:schemeClr>
              </a:solidFill>
            </a:endParaRPr>
          </a:p>
        </p:txBody>
      </p:sp>
      <p:graphicFrame>
        <p:nvGraphicFramePr>
          <p:cNvPr id="23" name="Table 4">
            <a:extLst>
              <a:ext uri="{FF2B5EF4-FFF2-40B4-BE49-F238E27FC236}">
                <a16:creationId xmlns:a16="http://schemas.microsoft.com/office/drawing/2014/main" id="{16C8F3E8-5AE3-4C80-93FE-9A6EDECC08AA}"/>
              </a:ext>
            </a:extLst>
          </p:cNvPr>
          <p:cNvGraphicFramePr>
            <a:graphicFrameLocks/>
          </p:cNvGraphicFramePr>
          <p:nvPr>
            <p:extLst>
              <p:ext uri="{D42A27DB-BD31-4B8C-83A1-F6EECF244321}">
                <p14:modId xmlns:p14="http://schemas.microsoft.com/office/powerpoint/2010/main" val="3323872322"/>
              </p:ext>
            </p:extLst>
          </p:nvPr>
        </p:nvGraphicFramePr>
        <p:xfrm>
          <a:off x="473767" y="2784882"/>
          <a:ext cx="11015868" cy="2768620"/>
        </p:xfrm>
        <a:graphic>
          <a:graphicData uri="http://schemas.openxmlformats.org/drawingml/2006/table">
            <a:tbl>
              <a:tblPr firstRow="1" bandRow="1">
                <a:effectLst/>
                <a:tableStyleId>{5C22544A-7EE6-4342-B048-85BDC9FD1C3A}</a:tableStyleId>
              </a:tblPr>
              <a:tblGrid>
                <a:gridCol w="2753967">
                  <a:extLst>
                    <a:ext uri="{9D8B030D-6E8A-4147-A177-3AD203B41FA5}">
                      <a16:colId xmlns:a16="http://schemas.microsoft.com/office/drawing/2014/main" val="323321117"/>
                    </a:ext>
                  </a:extLst>
                </a:gridCol>
                <a:gridCol w="2753967">
                  <a:extLst>
                    <a:ext uri="{9D8B030D-6E8A-4147-A177-3AD203B41FA5}">
                      <a16:colId xmlns:a16="http://schemas.microsoft.com/office/drawing/2014/main" val="3349903588"/>
                    </a:ext>
                  </a:extLst>
                </a:gridCol>
                <a:gridCol w="2753967">
                  <a:extLst>
                    <a:ext uri="{9D8B030D-6E8A-4147-A177-3AD203B41FA5}">
                      <a16:colId xmlns:a16="http://schemas.microsoft.com/office/drawing/2014/main" val="1250427847"/>
                    </a:ext>
                  </a:extLst>
                </a:gridCol>
                <a:gridCol w="2753967">
                  <a:extLst>
                    <a:ext uri="{9D8B030D-6E8A-4147-A177-3AD203B41FA5}">
                      <a16:colId xmlns:a16="http://schemas.microsoft.com/office/drawing/2014/main" val="307299472"/>
                    </a:ext>
                  </a:extLst>
                </a:gridCol>
              </a:tblGrid>
              <a:tr h="370844">
                <a:tc>
                  <a:txBody>
                    <a:bodyPr/>
                    <a:lstStyle/>
                    <a:p>
                      <a:pPr lvl="0"/>
                      <a:r>
                        <a:rPr lang="en-IE" sz="1800" b="1" kern="1200" dirty="0">
                          <a:solidFill>
                            <a:schemeClr val="tx1"/>
                          </a:solidFill>
                          <a:latin typeface="Calibri"/>
                        </a:rPr>
                        <a:t>Towns</a:t>
                      </a:r>
                      <a:endParaRPr lang="en-IE" dirty="0">
                        <a:solidFill>
                          <a:schemeClr val="tx1"/>
                        </a:solidFill>
                      </a:endParaRPr>
                    </a:p>
                  </a:txBody>
                  <a:tcPr>
                    <a:solidFill>
                      <a:schemeClr val="bg1">
                        <a:lumMod val="85000"/>
                      </a:schemeClr>
                    </a:solidFill>
                  </a:tcPr>
                </a:tc>
                <a:tc>
                  <a:txBody>
                    <a:bodyPr/>
                    <a:lstStyle/>
                    <a:p>
                      <a:pPr lvl="0"/>
                      <a:r>
                        <a:rPr lang="en-IE" sz="1800" b="1" kern="1200" dirty="0">
                          <a:solidFill>
                            <a:schemeClr val="tx1"/>
                          </a:solidFill>
                          <a:latin typeface="Calibri"/>
                        </a:rPr>
                        <a:t>Housing Target 2023 to 2028 (end of Q4)     (units) in accordance with HSTGs</a:t>
                      </a:r>
                      <a:endParaRPr lang="en-IE" dirty="0">
                        <a:solidFill>
                          <a:schemeClr val="tx1"/>
                        </a:solidFill>
                      </a:endParaRPr>
                    </a:p>
                  </a:txBody>
                  <a:tcPr>
                    <a:solidFill>
                      <a:schemeClr val="bg1">
                        <a:lumMod val="85000"/>
                      </a:schemeClr>
                    </a:solidFill>
                  </a:tcPr>
                </a:tc>
                <a:tc>
                  <a:txBody>
                    <a:bodyPr/>
                    <a:lstStyle/>
                    <a:p>
                      <a:pPr lvl="0"/>
                      <a:r>
                        <a:rPr lang="en-IE" sz="1800" b="1" kern="1200" dirty="0">
                          <a:solidFill>
                            <a:schemeClr val="tx1"/>
                          </a:solidFill>
                          <a:latin typeface="Calibri"/>
                        </a:rPr>
                        <a:t>Residential Zoned Land Requirement (ha)</a:t>
                      </a:r>
                      <a:endParaRPr lang="en-IE" dirty="0">
                        <a:solidFill>
                          <a:schemeClr val="tx1"/>
                        </a:solidFill>
                      </a:endParaRPr>
                    </a:p>
                  </a:txBody>
                  <a:tcPr>
                    <a:solidFill>
                      <a:schemeClr val="bg1">
                        <a:lumMod val="85000"/>
                      </a:schemeClr>
                    </a:solidFill>
                  </a:tcPr>
                </a:tc>
                <a:tc>
                  <a:txBody>
                    <a:bodyPr/>
                    <a:lstStyle/>
                    <a:p>
                      <a:pPr lvl="0"/>
                      <a:r>
                        <a:rPr lang="en-IE" sz="1800" b="1" kern="1200" dirty="0">
                          <a:solidFill>
                            <a:schemeClr val="tx1"/>
                          </a:solidFill>
                          <a:latin typeface="Calibri"/>
                        </a:rPr>
                        <a:t>Target Residential Density (UPH</a:t>
                      </a:r>
                      <a:endParaRPr lang="en-IE" dirty="0">
                        <a:solidFill>
                          <a:schemeClr val="tx1"/>
                        </a:solidFill>
                      </a:endParaRPr>
                    </a:p>
                  </a:txBody>
                  <a:tcPr>
                    <a:solidFill>
                      <a:schemeClr val="bg1">
                        <a:lumMod val="85000"/>
                      </a:schemeClr>
                    </a:solidFill>
                  </a:tcPr>
                </a:tc>
                <a:extLst>
                  <a:ext uri="{0D108BD9-81ED-4DB2-BD59-A6C34878D82A}">
                    <a16:rowId xmlns:a16="http://schemas.microsoft.com/office/drawing/2014/main" val="1495881642"/>
                  </a:ext>
                </a:extLst>
              </a:tr>
              <a:tr h="370844">
                <a:tc>
                  <a:txBody>
                    <a:bodyPr/>
                    <a:lstStyle/>
                    <a:p>
                      <a:pPr lvl="0"/>
                      <a:r>
                        <a:rPr lang="en-IE" sz="1800" b="1" kern="1200">
                          <a:solidFill>
                            <a:srgbClr val="000000"/>
                          </a:solidFill>
                          <a:latin typeface="Calibri"/>
                        </a:rPr>
                        <a:t>Castledermot</a:t>
                      </a:r>
                      <a:endParaRPr lang="en-IE"/>
                    </a:p>
                  </a:txBody>
                  <a:tcPr>
                    <a:solidFill>
                      <a:schemeClr val="bg1">
                        <a:lumMod val="95000"/>
                      </a:schemeClr>
                    </a:solidFill>
                  </a:tcPr>
                </a:tc>
                <a:tc>
                  <a:txBody>
                    <a:bodyPr/>
                    <a:lstStyle/>
                    <a:p>
                      <a:pPr lvl="0"/>
                      <a:r>
                        <a:rPr lang="en-IE" sz="1800" b="1" kern="1200" dirty="0">
                          <a:solidFill>
                            <a:srgbClr val="000000"/>
                          </a:solidFill>
                          <a:latin typeface="Calibri"/>
                        </a:rPr>
                        <a:t>46</a:t>
                      </a:r>
                      <a:endParaRPr lang="en-IE" dirty="0"/>
                    </a:p>
                  </a:txBody>
                  <a:tcPr>
                    <a:solidFill>
                      <a:schemeClr val="bg1">
                        <a:lumMod val="95000"/>
                      </a:schemeClr>
                    </a:solidFill>
                  </a:tcPr>
                </a:tc>
                <a:tc>
                  <a:txBody>
                    <a:bodyPr/>
                    <a:lstStyle/>
                    <a:p>
                      <a:pPr lvl="0"/>
                      <a:r>
                        <a:rPr lang="en-IE" sz="1800" b="1" kern="1200">
                          <a:solidFill>
                            <a:srgbClr val="000000"/>
                          </a:solidFill>
                          <a:latin typeface="Calibri"/>
                        </a:rPr>
                        <a:t>2</a:t>
                      </a:r>
                      <a:endParaRPr lang="en-IE"/>
                    </a:p>
                  </a:txBody>
                  <a:tcPr>
                    <a:solidFill>
                      <a:schemeClr val="bg1">
                        <a:lumMod val="95000"/>
                      </a:schemeClr>
                    </a:solidFill>
                  </a:tcPr>
                </a:tc>
                <a:tc>
                  <a:txBody>
                    <a:bodyPr/>
                    <a:lstStyle/>
                    <a:p>
                      <a:pPr lvl="0"/>
                      <a:r>
                        <a:rPr lang="en-IE" sz="1800" b="1" kern="1200" dirty="0">
                          <a:solidFill>
                            <a:srgbClr val="000000"/>
                          </a:solidFill>
                          <a:latin typeface="Calibri"/>
                        </a:rPr>
                        <a:t>30-35</a:t>
                      </a:r>
                      <a:endParaRPr lang="en-IE" dirty="0"/>
                    </a:p>
                  </a:txBody>
                  <a:tcPr>
                    <a:solidFill>
                      <a:schemeClr val="bg1">
                        <a:lumMod val="95000"/>
                      </a:schemeClr>
                    </a:solidFill>
                  </a:tcPr>
                </a:tc>
                <a:extLst>
                  <a:ext uri="{0D108BD9-81ED-4DB2-BD59-A6C34878D82A}">
                    <a16:rowId xmlns:a16="http://schemas.microsoft.com/office/drawing/2014/main" val="3213421456"/>
                  </a:ext>
                </a:extLst>
              </a:tr>
              <a:tr h="370844">
                <a:tc>
                  <a:txBody>
                    <a:bodyPr/>
                    <a:lstStyle/>
                    <a:p>
                      <a:pPr lvl="0"/>
                      <a:r>
                        <a:rPr lang="en-IE" sz="1800" b="1" kern="1200">
                          <a:solidFill>
                            <a:srgbClr val="000000"/>
                          </a:solidFill>
                          <a:latin typeface="Calibri"/>
                        </a:rPr>
                        <a:t>Derrinturn</a:t>
                      </a:r>
                      <a:endParaRPr lang="en-IE"/>
                    </a:p>
                  </a:txBody>
                  <a:tcPr>
                    <a:solidFill>
                      <a:schemeClr val="bg1">
                        <a:lumMod val="95000"/>
                      </a:schemeClr>
                    </a:solidFill>
                  </a:tcPr>
                </a:tc>
                <a:tc>
                  <a:txBody>
                    <a:bodyPr/>
                    <a:lstStyle/>
                    <a:p>
                      <a:pPr lvl="0"/>
                      <a:r>
                        <a:rPr lang="en-IE" sz="1800" b="1" kern="1200" dirty="0">
                          <a:solidFill>
                            <a:srgbClr val="000000"/>
                          </a:solidFill>
                          <a:latin typeface="Calibri"/>
                        </a:rPr>
                        <a:t>55</a:t>
                      </a:r>
                      <a:endParaRPr lang="en-IE" dirty="0"/>
                    </a:p>
                  </a:txBody>
                  <a:tcPr>
                    <a:solidFill>
                      <a:schemeClr val="bg1">
                        <a:lumMod val="95000"/>
                      </a:schemeClr>
                    </a:solidFill>
                  </a:tcPr>
                </a:tc>
                <a:tc>
                  <a:txBody>
                    <a:bodyPr/>
                    <a:lstStyle/>
                    <a:p>
                      <a:pPr lvl="0"/>
                      <a:r>
                        <a:rPr lang="en-IE" sz="1800" b="1" kern="1200" dirty="0">
                          <a:solidFill>
                            <a:srgbClr val="000000"/>
                          </a:solidFill>
                          <a:latin typeface="Calibri"/>
                        </a:rPr>
                        <a:t>2</a:t>
                      </a:r>
                      <a:endParaRPr lang="en-IE" dirty="0"/>
                    </a:p>
                  </a:txBody>
                  <a:tcPr>
                    <a:solidFill>
                      <a:schemeClr val="bg1">
                        <a:lumMod val="95000"/>
                      </a:schemeClr>
                    </a:solidFill>
                  </a:tcPr>
                </a:tc>
                <a:tc>
                  <a:txBody>
                    <a:bodyPr/>
                    <a:lstStyle/>
                    <a:p>
                      <a:pPr lvl="0"/>
                      <a:r>
                        <a:rPr lang="en-IE" sz="1800" b="1" kern="1200" dirty="0">
                          <a:solidFill>
                            <a:srgbClr val="000000"/>
                          </a:solidFill>
                          <a:latin typeface="Calibri"/>
                        </a:rPr>
                        <a:t>30-35</a:t>
                      </a:r>
                      <a:endParaRPr lang="en-IE" dirty="0"/>
                    </a:p>
                  </a:txBody>
                  <a:tcPr>
                    <a:solidFill>
                      <a:schemeClr val="bg1">
                        <a:lumMod val="95000"/>
                      </a:schemeClr>
                    </a:solidFill>
                  </a:tcPr>
                </a:tc>
                <a:extLst>
                  <a:ext uri="{0D108BD9-81ED-4DB2-BD59-A6C34878D82A}">
                    <a16:rowId xmlns:a16="http://schemas.microsoft.com/office/drawing/2014/main" val="1957341075"/>
                  </a:ext>
                </a:extLst>
              </a:tr>
              <a:tr h="370844">
                <a:tc>
                  <a:txBody>
                    <a:bodyPr/>
                    <a:lstStyle/>
                    <a:p>
                      <a:pPr lvl="0"/>
                      <a:r>
                        <a:rPr lang="en-IE" sz="1800" b="1" kern="1200">
                          <a:solidFill>
                            <a:srgbClr val="000000"/>
                          </a:solidFill>
                          <a:latin typeface="Calibri"/>
                        </a:rPr>
                        <a:t>Kill</a:t>
                      </a:r>
                      <a:endParaRPr lang="en-IE"/>
                    </a:p>
                  </a:txBody>
                  <a:tcPr>
                    <a:solidFill>
                      <a:schemeClr val="bg1">
                        <a:lumMod val="95000"/>
                      </a:schemeClr>
                    </a:solidFill>
                  </a:tcPr>
                </a:tc>
                <a:tc>
                  <a:txBody>
                    <a:bodyPr/>
                    <a:lstStyle/>
                    <a:p>
                      <a:pPr lvl="0"/>
                      <a:r>
                        <a:rPr lang="en-IE" sz="1800" b="1" kern="1200">
                          <a:solidFill>
                            <a:srgbClr val="000000"/>
                          </a:solidFill>
                          <a:latin typeface="Calibri"/>
                        </a:rPr>
                        <a:t>119</a:t>
                      </a:r>
                      <a:endParaRPr lang="en-IE"/>
                    </a:p>
                  </a:txBody>
                  <a:tcPr>
                    <a:solidFill>
                      <a:schemeClr val="bg1">
                        <a:lumMod val="95000"/>
                      </a:schemeClr>
                    </a:solidFill>
                  </a:tcPr>
                </a:tc>
                <a:tc>
                  <a:txBody>
                    <a:bodyPr/>
                    <a:lstStyle/>
                    <a:p>
                      <a:pPr lvl="0"/>
                      <a:r>
                        <a:rPr lang="en-GB" sz="1800" b="1" kern="1200" dirty="0">
                          <a:solidFill>
                            <a:srgbClr val="000000"/>
                          </a:solidFill>
                          <a:latin typeface="Calibri"/>
                        </a:rPr>
                        <a:t>3</a:t>
                      </a:r>
                      <a:endParaRPr lang="en-IE" dirty="0"/>
                    </a:p>
                  </a:txBody>
                  <a:tcPr>
                    <a:solidFill>
                      <a:schemeClr val="bg1">
                        <a:lumMod val="95000"/>
                      </a:schemeClr>
                    </a:solidFill>
                  </a:tcPr>
                </a:tc>
                <a:tc>
                  <a:txBody>
                    <a:bodyPr/>
                    <a:lstStyle/>
                    <a:p>
                      <a:pPr lvl="0"/>
                      <a:r>
                        <a:rPr lang="en-IE" sz="1800" b="1" kern="1200">
                          <a:solidFill>
                            <a:srgbClr val="000000"/>
                          </a:solidFill>
                          <a:latin typeface="Calibri"/>
                        </a:rPr>
                        <a:t>35-40</a:t>
                      </a:r>
                      <a:endParaRPr lang="en-IE"/>
                    </a:p>
                  </a:txBody>
                  <a:tcPr>
                    <a:solidFill>
                      <a:schemeClr val="bg1">
                        <a:lumMod val="95000"/>
                      </a:schemeClr>
                    </a:solidFill>
                  </a:tcPr>
                </a:tc>
                <a:extLst>
                  <a:ext uri="{0D108BD9-81ED-4DB2-BD59-A6C34878D82A}">
                    <a16:rowId xmlns:a16="http://schemas.microsoft.com/office/drawing/2014/main" val="216400174"/>
                  </a:ext>
                </a:extLst>
              </a:tr>
              <a:tr h="370844">
                <a:tc>
                  <a:txBody>
                    <a:bodyPr/>
                    <a:lstStyle/>
                    <a:p>
                      <a:pPr lvl="0"/>
                      <a:r>
                        <a:rPr lang="en-IE" sz="1800" b="1" kern="1200">
                          <a:solidFill>
                            <a:srgbClr val="000000"/>
                          </a:solidFill>
                          <a:latin typeface="Calibri"/>
                        </a:rPr>
                        <a:t>Prosperous</a:t>
                      </a:r>
                      <a:endParaRPr lang="en-IE"/>
                    </a:p>
                  </a:txBody>
                  <a:tcPr>
                    <a:solidFill>
                      <a:schemeClr val="bg1">
                        <a:lumMod val="95000"/>
                      </a:schemeClr>
                    </a:solidFill>
                  </a:tcPr>
                </a:tc>
                <a:tc>
                  <a:txBody>
                    <a:bodyPr/>
                    <a:lstStyle/>
                    <a:p>
                      <a:pPr lvl="0"/>
                      <a:r>
                        <a:rPr lang="en-IE" sz="1800" b="1" kern="1200">
                          <a:solidFill>
                            <a:srgbClr val="000000"/>
                          </a:solidFill>
                          <a:latin typeface="Calibri"/>
                        </a:rPr>
                        <a:t>91</a:t>
                      </a:r>
                      <a:endParaRPr lang="en-IE"/>
                    </a:p>
                  </a:txBody>
                  <a:tcPr>
                    <a:solidFill>
                      <a:schemeClr val="bg1">
                        <a:lumMod val="95000"/>
                      </a:schemeClr>
                    </a:solidFill>
                  </a:tcPr>
                </a:tc>
                <a:tc>
                  <a:txBody>
                    <a:bodyPr/>
                    <a:lstStyle/>
                    <a:p>
                      <a:pPr lvl="0"/>
                      <a:r>
                        <a:rPr lang="en-IE" sz="1800" b="1" kern="1200">
                          <a:solidFill>
                            <a:srgbClr val="000000"/>
                          </a:solidFill>
                          <a:latin typeface="Calibri"/>
                        </a:rPr>
                        <a:t>3</a:t>
                      </a:r>
                      <a:endParaRPr lang="en-IE"/>
                    </a:p>
                  </a:txBody>
                  <a:tcPr>
                    <a:solidFill>
                      <a:schemeClr val="bg1">
                        <a:lumMod val="95000"/>
                      </a:schemeClr>
                    </a:solidFill>
                  </a:tcPr>
                </a:tc>
                <a:tc>
                  <a:txBody>
                    <a:bodyPr/>
                    <a:lstStyle/>
                    <a:p>
                      <a:pPr lvl="0"/>
                      <a:r>
                        <a:rPr lang="en-IE" sz="1800" b="1" kern="1200" dirty="0">
                          <a:solidFill>
                            <a:srgbClr val="000000"/>
                          </a:solidFill>
                          <a:latin typeface="Calibri"/>
                        </a:rPr>
                        <a:t>35-40</a:t>
                      </a:r>
                      <a:endParaRPr lang="en-IE" dirty="0"/>
                    </a:p>
                  </a:txBody>
                  <a:tcPr>
                    <a:solidFill>
                      <a:schemeClr val="bg1">
                        <a:lumMod val="95000"/>
                      </a:schemeClr>
                    </a:solidFill>
                  </a:tcPr>
                </a:tc>
                <a:extLst>
                  <a:ext uri="{0D108BD9-81ED-4DB2-BD59-A6C34878D82A}">
                    <a16:rowId xmlns:a16="http://schemas.microsoft.com/office/drawing/2014/main" val="87029667"/>
                  </a:ext>
                </a:extLst>
              </a:tr>
              <a:tr h="370844">
                <a:tc>
                  <a:txBody>
                    <a:bodyPr/>
                    <a:lstStyle/>
                    <a:p>
                      <a:pPr lvl="0"/>
                      <a:r>
                        <a:rPr lang="en-IE" sz="1800" b="1" kern="1200">
                          <a:solidFill>
                            <a:srgbClr val="000000"/>
                          </a:solidFill>
                          <a:latin typeface="Calibri"/>
                        </a:rPr>
                        <a:t>Rathangan</a:t>
                      </a:r>
                      <a:endParaRPr lang="en-IE"/>
                    </a:p>
                  </a:txBody>
                  <a:tcPr>
                    <a:solidFill>
                      <a:schemeClr val="bg1">
                        <a:lumMod val="95000"/>
                      </a:schemeClr>
                    </a:solidFill>
                  </a:tcPr>
                </a:tc>
                <a:tc>
                  <a:txBody>
                    <a:bodyPr/>
                    <a:lstStyle/>
                    <a:p>
                      <a:pPr lvl="0"/>
                      <a:r>
                        <a:rPr lang="en-IE" sz="1800" b="1" kern="1200" dirty="0">
                          <a:solidFill>
                            <a:srgbClr val="000000"/>
                          </a:solidFill>
                          <a:latin typeface="Calibri"/>
                        </a:rPr>
                        <a:t>82</a:t>
                      </a:r>
                      <a:endParaRPr lang="en-IE" dirty="0"/>
                    </a:p>
                  </a:txBody>
                  <a:tcPr>
                    <a:solidFill>
                      <a:schemeClr val="bg1">
                        <a:lumMod val="95000"/>
                      </a:schemeClr>
                    </a:solidFill>
                  </a:tcPr>
                </a:tc>
                <a:tc>
                  <a:txBody>
                    <a:bodyPr/>
                    <a:lstStyle/>
                    <a:p>
                      <a:pPr lvl="0"/>
                      <a:r>
                        <a:rPr lang="en-IE" sz="1800" b="1" kern="1200">
                          <a:solidFill>
                            <a:srgbClr val="000000"/>
                          </a:solidFill>
                          <a:latin typeface="Calibri"/>
                        </a:rPr>
                        <a:t>3</a:t>
                      </a:r>
                      <a:endParaRPr lang="en-IE"/>
                    </a:p>
                  </a:txBody>
                  <a:tcPr>
                    <a:solidFill>
                      <a:schemeClr val="bg1">
                        <a:lumMod val="95000"/>
                      </a:schemeClr>
                    </a:solidFill>
                  </a:tcPr>
                </a:tc>
                <a:tc>
                  <a:txBody>
                    <a:bodyPr/>
                    <a:lstStyle/>
                    <a:p>
                      <a:pPr lvl="0"/>
                      <a:r>
                        <a:rPr lang="en-IE" sz="1800" b="1" kern="1200" dirty="0">
                          <a:solidFill>
                            <a:srgbClr val="000000"/>
                          </a:solidFill>
                          <a:latin typeface="Calibri"/>
                        </a:rPr>
                        <a:t>35-40</a:t>
                      </a:r>
                      <a:endParaRPr lang="en-IE" dirty="0"/>
                    </a:p>
                  </a:txBody>
                  <a:tcPr>
                    <a:solidFill>
                      <a:schemeClr val="bg1">
                        <a:lumMod val="95000"/>
                      </a:schemeClr>
                    </a:solidFill>
                  </a:tcPr>
                </a:tc>
                <a:extLst>
                  <a:ext uri="{0D108BD9-81ED-4DB2-BD59-A6C34878D82A}">
                    <a16:rowId xmlns:a16="http://schemas.microsoft.com/office/drawing/2014/main" val="3622539513"/>
                  </a:ext>
                </a:extLst>
              </a:tr>
            </a:tbl>
          </a:graphicData>
        </a:graphic>
      </p:graphicFrame>
      <p:pic>
        <p:nvPicPr>
          <p:cNvPr id="8" name="Picture 4" descr="A picture containing map&#10;&#10;Description automatically generated">
            <a:extLst>
              <a:ext uri="{FF2B5EF4-FFF2-40B4-BE49-F238E27FC236}">
                <a16:creationId xmlns:a16="http://schemas.microsoft.com/office/drawing/2014/main" id="{B89123EF-2DD6-4C92-BFD0-47CD5B2F5899}"/>
              </a:ext>
            </a:extLst>
          </p:cNvPr>
          <p:cNvPicPr>
            <a:picLocks noChangeAspect="1"/>
          </p:cNvPicPr>
          <p:nvPr/>
        </p:nvPicPr>
        <p:blipFill>
          <a:blip r:embed="rId3"/>
          <a:srcRect l="13037" r="12245"/>
          <a:stretch>
            <a:fillRect/>
          </a:stretch>
        </p:blipFill>
        <p:spPr>
          <a:xfrm>
            <a:off x="11494399" y="5924345"/>
            <a:ext cx="697606" cy="933653"/>
          </a:xfrm>
          <a:prstGeom prst="rect">
            <a:avLst/>
          </a:prstGeom>
          <a:noFill/>
          <a:ln cap="flat">
            <a:noFill/>
          </a:ln>
        </p:spPr>
      </p:pic>
      <p:pic>
        <p:nvPicPr>
          <p:cNvPr id="24" name="Picture 23">
            <a:extLst>
              <a:ext uri="{FF2B5EF4-FFF2-40B4-BE49-F238E27FC236}">
                <a16:creationId xmlns:a16="http://schemas.microsoft.com/office/drawing/2014/main" id="{35381B86-6C1B-45E2-A23D-ECDD4FE1EC29}"/>
              </a:ext>
            </a:extLst>
          </p:cNvPr>
          <p:cNvPicPr>
            <a:picLocks noChangeAspect="1"/>
          </p:cNvPicPr>
          <p:nvPr/>
        </p:nvPicPr>
        <p:blipFill>
          <a:blip r:embed="rId4"/>
          <a:srcRect/>
          <a:stretch/>
        </p:blipFill>
        <p:spPr>
          <a:xfrm>
            <a:off x="4449151" y="140362"/>
            <a:ext cx="2953875" cy="2215406"/>
          </a:xfrm>
          <a:prstGeom prst="rect">
            <a:avLst/>
          </a:prstGeom>
          <a:effectLst>
            <a:outerShdw blurRad="50800" dist="38100" dir="2700000" algn="tl" rotWithShape="0">
              <a:prstClr val="black">
                <a:alpha val="40000"/>
              </a:prstClr>
            </a:outerShdw>
            <a:softEdge rad="12700"/>
          </a:effectLst>
        </p:spPr>
      </p:pic>
      <p:sp>
        <p:nvSpPr>
          <p:cNvPr id="25" name="TextBox 24">
            <a:extLst>
              <a:ext uri="{FF2B5EF4-FFF2-40B4-BE49-F238E27FC236}">
                <a16:creationId xmlns:a16="http://schemas.microsoft.com/office/drawing/2014/main" id="{69BC3DED-752C-4894-A973-F0C16DA74ECA}"/>
              </a:ext>
            </a:extLst>
          </p:cNvPr>
          <p:cNvSpPr txBox="1"/>
          <p:nvPr/>
        </p:nvSpPr>
        <p:spPr>
          <a:xfrm>
            <a:off x="4449151" y="2385659"/>
            <a:ext cx="2574235" cy="369332"/>
          </a:xfrm>
          <a:prstGeom prst="rect">
            <a:avLst/>
          </a:prstGeom>
          <a:noFill/>
        </p:spPr>
        <p:txBody>
          <a:bodyPr wrap="square" rtlCol="0">
            <a:spAutoFit/>
          </a:bodyPr>
          <a:lstStyle/>
          <a:p>
            <a:r>
              <a:rPr lang="en-US" b="1" i="1" dirty="0"/>
              <a:t>Rathangan</a:t>
            </a:r>
            <a:endParaRPr lang="en-IE" b="1"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8" grpId="0" animBg="1"/>
      <p:bldP spid="19" grpId="0" animBg="1"/>
      <p:bldP spid="2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82649F-4587-4F91-8EFF-A0F02C962C35}"/>
              </a:ext>
            </a:extLst>
          </p:cNvPr>
          <p:cNvSpPr txBox="1">
            <a:spLocks noGrp="1"/>
          </p:cNvSpPr>
          <p:nvPr>
            <p:ph idx="1"/>
          </p:nvPr>
        </p:nvSpPr>
        <p:spPr>
          <a:xfrm>
            <a:off x="6399983" y="5606769"/>
            <a:ext cx="4524673" cy="1051084"/>
          </a:xfrm>
          <a:solidFill>
            <a:schemeClr val="bg1">
              <a:lumMod val="85000"/>
            </a:schemeClr>
          </a:solidFill>
        </p:spPr>
        <p:txBody>
          <a:bodyPr>
            <a:normAutofit/>
          </a:bodyPr>
          <a:lstStyle/>
          <a:p>
            <a:pPr marL="0" lvl="0" indent="0" algn="ctr">
              <a:lnSpc>
                <a:spcPct val="100000"/>
              </a:lnSpc>
              <a:buNone/>
            </a:pPr>
            <a:r>
              <a:rPr lang="en-IE" sz="2000" b="1" dirty="0">
                <a:latin typeface="Arial" pitchFamily="34"/>
                <a:cs typeface="Arial" pitchFamily="34"/>
              </a:rPr>
              <a:t>‘Primarily for local demand’ shall be defined as being in excess of 50% of the overall development.</a:t>
            </a:r>
          </a:p>
        </p:txBody>
      </p:sp>
      <p:pic>
        <p:nvPicPr>
          <p:cNvPr id="4" name="Picture 4" descr="A picture containing map&#10;&#10;Description automatically generated">
            <a:extLst>
              <a:ext uri="{FF2B5EF4-FFF2-40B4-BE49-F238E27FC236}">
                <a16:creationId xmlns:a16="http://schemas.microsoft.com/office/drawing/2014/main" id="{1C38D5AF-D323-4D45-9D87-8B7990090BEB}"/>
              </a:ext>
            </a:extLst>
          </p:cNvPr>
          <p:cNvPicPr>
            <a:picLocks noChangeAspect="1"/>
          </p:cNvPicPr>
          <p:nvPr/>
        </p:nvPicPr>
        <p:blipFill>
          <a:blip r:embed="rId3"/>
          <a:stretch>
            <a:fillRect/>
          </a:stretch>
        </p:blipFill>
        <p:spPr>
          <a:xfrm>
            <a:off x="11140912" y="5806906"/>
            <a:ext cx="1051084" cy="1051084"/>
          </a:xfrm>
          <a:prstGeom prst="rect">
            <a:avLst/>
          </a:prstGeom>
          <a:noFill/>
          <a:ln cap="flat">
            <a:noFill/>
          </a:ln>
        </p:spPr>
      </p:pic>
      <p:grpSp>
        <p:nvGrpSpPr>
          <p:cNvPr id="6" name="Group 5">
            <a:extLst>
              <a:ext uri="{FF2B5EF4-FFF2-40B4-BE49-F238E27FC236}">
                <a16:creationId xmlns:a16="http://schemas.microsoft.com/office/drawing/2014/main" id="{95230CC9-F0EE-42E0-AB36-73102A977E4B}"/>
              </a:ext>
            </a:extLst>
          </p:cNvPr>
          <p:cNvGrpSpPr/>
          <p:nvPr/>
        </p:nvGrpSpPr>
        <p:grpSpPr>
          <a:xfrm>
            <a:off x="264216" y="54761"/>
            <a:ext cx="3273286" cy="3380030"/>
            <a:chOff x="888153" y="2812147"/>
            <a:chExt cx="3273286" cy="3380030"/>
          </a:xfrm>
        </p:grpSpPr>
        <p:sp>
          <p:nvSpPr>
            <p:cNvPr id="7" name="Title 1">
              <a:extLst>
                <a:ext uri="{FF2B5EF4-FFF2-40B4-BE49-F238E27FC236}">
                  <a16:creationId xmlns:a16="http://schemas.microsoft.com/office/drawing/2014/main" id="{DCBFA057-2008-4B02-AC13-D1372DB6A7A7}"/>
                </a:ext>
              </a:extLst>
            </p:cNvPr>
            <p:cNvSpPr txBox="1">
              <a:spLocks/>
            </p:cNvSpPr>
            <p:nvPr/>
          </p:nvSpPr>
          <p:spPr>
            <a:xfrm>
              <a:off x="1050425" y="2812147"/>
              <a:ext cx="2681734" cy="436820"/>
            </a:xfrm>
            <a:prstGeom prst="rect">
              <a:avLst/>
            </a:prstGeom>
          </p:spPr>
          <p:txBody>
            <a:bodyPr/>
            <a:lst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Calibri Light"/>
                </a:defRPr>
              </a:lvl1pPr>
            </a:lstStyle>
            <a:p>
              <a:pPr algn="ctr"/>
              <a:r>
                <a:rPr lang="en-GB" sz="3200" b="1" dirty="0">
                  <a:solidFill>
                    <a:srgbClr val="C00000"/>
                  </a:solidFill>
                  <a:latin typeface="Arial" pitchFamily="34"/>
                </a:rPr>
                <a:t>Villages</a:t>
              </a:r>
            </a:p>
          </p:txBody>
        </p:sp>
        <p:sp>
          <p:nvSpPr>
            <p:cNvPr id="8" name="TextBox 7">
              <a:extLst>
                <a:ext uri="{FF2B5EF4-FFF2-40B4-BE49-F238E27FC236}">
                  <a16:creationId xmlns:a16="http://schemas.microsoft.com/office/drawing/2014/main" id="{DCD944AD-6FCF-4063-AEA6-9C24809FAC02}"/>
                </a:ext>
              </a:extLst>
            </p:cNvPr>
            <p:cNvSpPr txBox="1"/>
            <p:nvPr/>
          </p:nvSpPr>
          <p:spPr>
            <a:xfrm>
              <a:off x="888153" y="3329855"/>
              <a:ext cx="3273286" cy="2862322"/>
            </a:xfrm>
            <a:prstGeom prst="rect">
              <a:avLst/>
            </a:prstGeom>
            <a:solidFill>
              <a:schemeClr val="tx1">
                <a:lumMod val="65000"/>
                <a:lumOff val="35000"/>
                <a:alpha val="12000"/>
              </a:schemeClr>
            </a:solidFill>
          </p:spPr>
          <p:txBody>
            <a:bodyPr wrap="square">
              <a:spAutoFit/>
            </a:bodyPr>
            <a:lstStyle/>
            <a:p>
              <a:pPr lvl="0" algn="ctr"/>
              <a:r>
                <a:rPr lang="en-IE" sz="2000" i="1" kern="1200" dirty="0">
                  <a:solidFill>
                    <a:schemeClr val="tx1">
                      <a:lumMod val="75000"/>
                      <a:lumOff val="25000"/>
                    </a:schemeClr>
                  </a:solidFill>
                  <a:latin typeface="Calibri"/>
                </a:rPr>
                <a:t>Allenwood, </a:t>
              </a:r>
              <a:r>
                <a:rPr lang="en-IE" sz="2000" i="1" kern="1200" dirty="0" err="1">
                  <a:solidFill>
                    <a:schemeClr val="tx1">
                      <a:lumMod val="75000"/>
                      <a:lumOff val="25000"/>
                    </a:schemeClr>
                  </a:solidFill>
                  <a:latin typeface="Calibri"/>
                </a:rPr>
                <a:t>Athgarvan</a:t>
              </a:r>
              <a:r>
                <a:rPr lang="en-IE" sz="2000" i="1" kern="1200" dirty="0">
                  <a:solidFill>
                    <a:schemeClr val="tx1">
                      <a:lumMod val="75000"/>
                      <a:lumOff val="25000"/>
                    </a:schemeClr>
                  </a:solidFill>
                  <a:latin typeface="Calibri"/>
                </a:rPr>
                <a:t>, </a:t>
              </a:r>
              <a:r>
                <a:rPr lang="en-IE" sz="2000" i="1" kern="1200" dirty="0" err="1">
                  <a:solidFill>
                    <a:schemeClr val="tx1">
                      <a:lumMod val="75000"/>
                      <a:lumOff val="25000"/>
                    </a:schemeClr>
                  </a:solidFill>
                  <a:latin typeface="Calibri"/>
                </a:rPr>
                <a:t>Ballitore</a:t>
              </a:r>
              <a:r>
                <a:rPr lang="en-IE" sz="2000" i="1" kern="1200" dirty="0">
                  <a:solidFill>
                    <a:schemeClr val="tx1">
                      <a:lumMod val="75000"/>
                      <a:lumOff val="25000"/>
                    </a:schemeClr>
                  </a:solidFill>
                  <a:latin typeface="Calibri"/>
                </a:rPr>
                <a:t>, Ballymore Eustace, </a:t>
              </a:r>
              <a:r>
                <a:rPr lang="en-IE" sz="2000" i="1" kern="1200" dirty="0" err="1">
                  <a:solidFill>
                    <a:schemeClr val="tx1">
                      <a:lumMod val="75000"/>
                      <a:lumOff val="25000"/>
                    </a:schemeClr>
                  </a:solidFill>
                  <a:latin typeface="Calibri"/>
                </a:rPr>
                <a:t>Caragh</a:t>
              </a:r>
              <a:r>
                <a:rPr lang="en-IE" sz="2000" i="1" kern="1200" dirty="0">
                  <a:solidFill>
                    <a:schemeClr val="tx1">
                      <a:lumMod val="75000"/>
                      <a:lumOff val="25000"/>
                    </a:schemeClr>
                  </a:solidFill>
                  <a:latin typeface="Calibri"/>
                </a:rPr>
                <a:t>, </a:t>
              </a:r>
              <a:r>
                <a:rPr lang="en-IE" sz="2000" i="1" kern="1200" dirty="0" err="1">
                  <a:solidFill>
                    <a:schemeClr val="tx1">
                      <a:lumMod val="75000"/>
                      <a:lumOff val="25000"/>
                    </a:schemeClr>
                  </a:solidFill>
                  <a:latin typeface="Calibri"/>
                </a:rPr>
                <a:t>Coill</a:t>
              </a:r>
              <a:r>
                <a:rPr lang="en-IE" sz="2000" i="1" kern="1200" dirty="0">
                  <a:solidFill>
                    <a:schemeClr val="tx1">
                      <a:lumMod val="75000"/>
                      <a:lumOff val="25000"/>
                    </a:schemeClr>
                  </a:solidFill>
                  <a:latin typeface="Calibri"/>
                </a:rPr>
                <a:t> </a:t>
              </a:r>
              <a:r>
                <a:rPr lang="en-IE" sz="2000" i="1" kern="1200" dirty="0" err="1">
                  <a:solidFill>
                    <a:schemeClr val="tx1">
                      <a:lumMod val="75000"/>
                      <a:lumOff val="25000"/>
                    </a:schemeClr>
                  </a:solidFill>
                  <a:latin typeface="Calibri"/>
                </a:rPr>
                <a:t>Dubh</a:t>
              </a:r>
              <a:r>
                <a:rPr lang="en-IE" sz="2000" i="1" kern="1200" dirty="0">
                  <a:solidFill>
                    <a:schemeClr val="tx1">
                      <a:lumMod val="75000"/>
                      <a:lumOff val="25000"/>
                    </a:schemeClr>
                  </a:solidFill>
                  <a:latin typeface="Calibri"/>
                </a:rPr>
                <a:t> / </a:t>
              </a:r>
              <a:r>
                <a:rPr lang="en-IE" sz="2000" i="1" kern="1200" dirty="0" err="1">
                  <a:solidFill>
                    <a:schemeClr val="tx1">
                      <a:lumMod val="75000"/>
                      <a:lumOff val="25000"/>
                    </a:schemeClr>
                  </a:solidFill>
                  <a:latin typeface="Calibri"/>
                </a:rPr>
                <a:t>Cooleragh</a:t>
              </a:r>
              <a:r>
                <a:rPr lang="en-IE" sz="2000" i="1" kern="1200" dirty="0">
                  <a:solidFill>
                    <a:schemeClr val="tx1">
                      <a:lumMod val="75000"/>
                      <a:lumOff val="25000"/>
                    </a:schemeClr>
                  </a:solidFill>
                  <a:latin typeface="Calibri"/>
                </a:rPr>
                <a:t>, </a:t>
              </a:r>
              <a:r>
                <a:rPr lang="en-IE" sz="2000" i="1" kern="1200" dirty="0" err="1">
                  <a:solidFill>
                    <a:schemeClr val="tx1">
                      <a:lumMod val="75000"/>
                      <a:lumOff val="25000"/>
                    </a:schemeClr>
                  </a:solidFill>
                  <a:latin typeface="Calibri"/>
                </a:rPr>
                <a:t>Crookstown</a:t>
              </a:r>
              <a:r>
                <a:rPr lang="en-IE" sz="2000" i="1" kern="1200" dirty="0">
                  <a:solidFill>
                    <a:schemeClr val="tx1">
                      <a:lumMod val="75000"/>
                      <a:lumOff val="25000"/>
                    </a:schemeClr>
                  </a:solidFill>
                  <a:latin typeface="Calibri"/>
                </a:rPr>
                <a:t>, </a:t>
              </a:r>
            </a:p>
            <a:p>
              <a:pPr lvl="0" algn="ctr"/>
              <a:r>
                <a:rPr lang="en-IE" sz="2000" i="1" kern="1200" dirty="0">
                  <a:solidFill>
                    <a:schemeClr val="tx1">
                      <a:lumMod val="75000"/>
                      <a:lumOff val="25000"/>
                    </a:schemeClr>
                  </a:solidFill>
                  <a:latin typeface="Calibri"/>
                </a:rPr>
                <a:t>Johnstown, </a:t>
              </a:r>
              <a:r>
                <a:rPr lang="en-IE" sz="2000" i="1" kern="1200" dirty="0" err="1">
                  <a:solidFill>
                    <a:schemeClr val="tx1">
                      <a:lumMod val="75000"/>
                      <a:lumOff val="25000"/>
                    </a:schemeClr>
                  </a:solidFill>
                  <a:latin typeface="Calibri"/>
                </a:rPr>
                <a:t>Johnstownbridge</a:t>
              </a:r>
              <a:r>
                <a:rPr lang="en-IE" sz="2000" i="1" kern="1200" dirty="0">
                  <a:solidFill>
                    <a:schemeClr val="tx1">
                      <a:lumMod val="75000"/>
                      <a:lumOff val="25000"/>
                    </a:schemeClr>
                  </a:solidFill>
                  <a:latin typeface="Calibri"/>
                </a:rPr>
                <a:t>, </a:t>
              </a:r>
              <a:r>
                <a:rPr lang="en-IE" sz="2000" i="1" kern="1200" dirty="0" err="1">
                  <a:solidFill>
                    <a:schemeClr val="tx1">
                      <a:lumMod val="75000"/>
                      <a:lumOff val="25000"/>
                    </a:schemeClr>
                  </a:solidFill>
                  <a:latin typeface="Calibri"/>
                </a:rPr>
                <a:t>Kildangan</a:t>
              </a:r>
              <a:r>
                <a:rPr lang="en-IE" sz="2000" i="1" kern="1200" dirty="0">
                  <a:solidFill>
                    <a:schemeClr val="tx1">
                      <a:lumMod val="75000"/>
                      <a:lumOff val="25000"/>
                    </a:schemeClr>
                  </a:solidFill>
                  <a:latin typeface="Calibri"/>
                </a:rPr>
                <a:t>, </a:t>
              </a:r>
              <a:r>
                <a:rPr lang="en-IE" sz="2000" i="1" kern="1200" dirty="0" err="1">
                  <a:solidFill>
                    <a:schemeClr val="tx1">
                      <a:lumMod val="75000"/>
                      <a:lumOff val="25000"/>
                    </a:schemeClr>
                  </a:solidFill>
                  <a:latin typeface="Calibri"/>
                </a:rPr>
                <a:t>Kilmeague</a:t>
              </a:r>
              <a:r>
                <a:rPr lang="en-IE" sz="2000" i="1" kern="1200" dirty="0">
                  <a:solidFill>
                    <a:schemeClr val="tx1">
                      <a:lumMod val="75000"/>
                      <a:lumOff val="25000"/>
                    </a:schemeClr>
                  </a:solidFill>
                  <a:latin typeface="Calibri"/>
                </a:rPr>
                <a:t>, </a:t>
              </a:r>
              <a:r>
                <a:rPr lang="en-IE" sz="2000" i="1" kern="1200" dirty="0" err="1">
                  <a:solidFill>
                    <a:schemeClr val="tx1">
                      <a:lumMod val="75000"/>
                      <a:lumOff val="25000"/>
                    </a:schemeClr>
                  </a:solidFill>
                  <a:latin typeface="Calibri"/>
                </a:rPr>
                <a:t>Moone</a:t>
              </a:r>
              <a:r>
                <a:rPr lang="en-IE" sz="2000" i="1" kern="1200" dirty="0">
                  <a:solidFill>
                    <a:schemeClr val="tx1">
                      <a:lumMod val="75000"/>
                      <a:lumOff val="25000"/>
                    </a:schemeClr>
                  </a:solidFill>
                  <a:latin typeface="Calibri"/>
                </a:rPr>
                <a:t>, </a:t>
              </a:r>
              <a:r>
                <a:rPr lang="en-IE" sz="2000" i="1" kern="1200" dirty="0" err="1">
                  <a:solidFill>
                    <a:schemeClr val="tx1">
                      <a:lumMod val="75000"/>
                      <a:lumOff val="25000"/>
                    </a:schemeClr>
                  </a:solidFill>
                  <a:latin typeface="Calibri"/>
                </a:rPr>
                <a:t>Narraghmore</a:t>
              </a:r>
              <a:r>
                <a:rPr lang="en-IE" sz="2000" i="1" kern="1200" dirty="0">
                  <a:solidFill>
                    <a:schemeClr val="tx1">
                      <a:lumMod val="75000"/>
                      <a:lumOff val="25000"/>
                    </a:schemeClr>
                  </a:solidFill>
                  <a:latin typeface="Calibri"/>
                </a:rPr>
                <a:t>, Robertstown, </a:t>
              </a:r>
              <a:r>
                <a:rPr lang="en-IE" sz="2000" i="1" kern="1200" dirty="0" err="1">
                  <a:solidFill>
                    <a:schemeClr val="tx1">
                      <a:lumMod val="75000"/>
                      <a:lumOff val="25000"/>
                    </a:schemeClr>
                  </a:solidFill>
                  <a:latin typeface="Calibri"/>
                </a:rPr>
                <a:t>Straffan</a:t>
              </a:r>
              <a:r>
                <a:rPr lang="en-IE" sz="2000" i="1" kern="1200" dirty="0">
                  <a:solidFill>
                    <a:schemeClr val="tx1">
                      <a:lumMod val="75000"/>
                      <a:lumOff val="25000"/>
                    </a:schemeClr>
                  </a:solidFill>
                  <a:latin typeface="Calibri"/>
                </a:rPr>
                <a:t>, </a:t>
              </a:r>
            </a:p>
            <a:p>
              <a:pPr lvl="0" algn="ctr"/>
              <a:r>
                <a:rPr lang="en-IE" sz="2000" i="1" kern="1200" dirty="0" err="1">
                  <a:solidFill>
                    <a:schemeClr val="tx1">
                      <a:lumMod val="75000"/>
                      <a:lumOff val="25000"/>
                    </a:schemeClr>
                  </a:solidFill>
                  <a:latin typeface="Calibri"/>
                </a:rPr>
                <a:t>Suncroft</a:t>
              </a:r>
              <a:r>
                <a:rPr lang="en-IE" sz="2000" i="1" kern="1200" dirty="0">
                  <a:solidFill>
                    <a:schemeClr val="tx1">
                      <a:lumMod val="75000"/>
                      <a:lumOff val="25000"/>
                    </a:schemeClr>
                  </a:solidFill>
                  <a:latin typeface="Calibri"/>
                </a:rPr>
                <a:t>, </a:t>
              </a:r>
              <a:r>
                <a:rPr lang="en-IE" sz="2000" i="1" kern="1200" dirty="0" err="1">
                  <a:solidFill>
                    <a:schemeClr val="tx1">
                      <a:lumMod val="75000"/>
                      <a:lumOff val="25000"/>
                    </a:schemeClr>
                  </a:solidFill>
                  <a:latin typeface="Calibri"/>
                </a:rPr>
                <a:t>Timolin</a:t>
              </a:r>
              <a:r>
                <a:rPr lang="en-IE" sz="2000" i="1" kern="1200" dirty="0">
                  <a:solidFill>
                    <a:schemeClr val="tx1">
                      <a:lumMod val="75000"/>
                      <a:lumOff val="25000"/>
                    </a:schemeClr>
                  </a:solidFill>
                  <a:latin typeface="Calibri"/>
                </a:rPr>
                <a:t>.</a:t>
              </a:r>
            </a:p>
          </p:txBody>
        </p:sp>
      </p:grpSp>
      <p:grpSp>
        <p:nvGrpSpPr>
          <p:cNvPr id="9" name="Group 8">
            <a:extLst>
              <a:ext uri="{FF2B5EF4-FFF2-40B4-BE49-F238E27FC236}">
                <a16:creationId xmlns:a16="http://schemas.microsoft.com/office/drawing/2014/main" id="{A39D50EC-A0E1-4830-A208-F5310EAC93A8}"/>
              </a:ext>
            </a:extLst>
          </p:cNvPr>
          <p:cNvGrpSpPr/>
          <p:nvPr/>
        </p:nvGrpSpPr>
        <p:grpSpPr>
          <a:xfrm>
            <a:off x="254271" y="3481333"/>
            <a:ext cx="3273286" cy="3380030"/>
            <a:chOff x="888153" y="2812147"/>
            <a:chExt cx="3273286" cy="3380030"/>
          </a:xfrm>
        </p:grpSpPr>
        <p:sp>
          <p:nvSpPr>
            <p:cNvPr id="10" name="Title 1">
              <a:extLst>
                <a:ext uri="{FF2B5EF4-FFF2-40B4-BE49-F238E27FC236}">
                  <a16:creationId xmlns:a16="http://schemas.microsoft.com/office/drawing/2014/main" id="{0846DAB5-0D63-4E60-8264-3E251412FBD8}"/>
                </a:ext>
              </a:extLst>
            </p:cNvPr>
            <p:cNvSpPr txBox="1">
              <a:spLocks/>
            </p:cNvSpPr>
            <p:nvPr/>
          </p:nvSpPr>
          <p:spPr>
            <a:xfrm>
              <a:off x="1050425" y="2812147"/>
              <a:ext cx="2681734" cy="436820"/>
            </a:xfrm>
            <a:prstGeom prst="rect">
              <a:avLst/>
            </a:prstGeom>
          </p:spPr>
          <p:txBody>
            <a:bodyPr/>
            <a:lst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Calibri Light"/>
                </a:defRPr>
              </a:lvl1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C00000"/>
                  </a:solidFill>
                  <a:effectLst/>
                  <a:uLnTx/>
                  <a:uFillTx/>
                  <a:latin typeface="Arial" pitchFamily="34"/>
                  <a:ea typeface="+mn-ea"/>
                  <a:cs typeface="+mn-cs"/>
                </a:rPr>
                <a:t>Settlements</a:t>
              </a:r>
            </a:p>
          </p:txBody>
        </p:sp>
        <p:sp>
          <p:nvSpPr>
            <p:cNvPr id="11" name="TextBox 10">
              <a:extLst>
                <a:ext uri="{FF2B5EF4-FFF2-40B4-BE49-F238E27FC236}">
                  <a16:creationId xmlns:a16="http://schemas.microsoft.com/office/drawing/2014/main" id="{DD66BBF8-8195-451A-8A7B-9C33F6B1B241}"/>
                </a:ext>
              </a:extLst>
            </p:cNvPr>
            <p:cNvSpPr txBox="1"/>
            <p:nvPr/>
          </p:nvSpPr>
          <p:spPr>
            <a:xfrm>
              <a:off x="888153" y="3329855"/>
              <a:ext cx="3273286" cy="2862322"/>
            </a:xfrm>
            <a:prstGeom prst="rect">
              <a:avLst/>
            </a:prstGeom>
            <a:solidFill>
              <a:schemeClr val="tx1">
                <a:lumMod val="65000"/>
                <a:lumOff val="35000"/>
                <a:alpha val="12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000" b="0" i="1" u="none" strike="noStrike" kern="1200" cap="none" spc="0" normalizeH="0" baseline="0" noProof="0" dirty="0">
                  <a:ln>
                    <a:noFill/>
                  </a:ln>
                  <a:solidFill>
                    <a:prstClr val="black">
                      <a:lumMod val="75000"/>
                      <a:lumOff val="25000"/>
                    </a:prstClr>
                  </a:solidFill>
                  <a:effectLst/>
                  <a:uLnTx/>
                  <a:uFillTx/>
                  <a:latin typeface="Calibri"/>
                  <a:ea typeface="+mn-ea"/>
                  <a:cs typeface="+mn-cs"/>
                </a:rPr>
                <a:t>Allen, </a:t>
              </a:r>
              <a:r>
                <a:rPr kumimoji="0" lang="en-IE" sz="2000" b="0" i="1" u="none" strike="noStrike" kern="1200" cap="none" spc="0" normalizeH="0" baseline="0" noProof="0" dirty="0" err="1">
                  <a:ln>
                    <a:noFill/>
                  </a:ln>
                  <a:solidFill>
                    <a:prstClr val="black">
                      <a:lumMod val="75000"/>
                      <a:lumOff val="25000"/>
                    </a:prstClr>
                  </a:solidFill>
                  <a:effectLst/>
                  <a:uLnTx/>
                  <a:uFillTx/>
                  <a:latin typeface="Calibri"/>
                  <a:ea typeface="+mn-ea"/>
                  <a:cs typeface="+mn-cs"/>
                </a:rPr>
                <a:t>Ardclough</a:t>
              </a:r>
              <a:r>
                <a:rPr kumimoji="0" lang="en-IE" sz="2000" b="0" i="1" u="none" strike="noStrike" kern="1200" cap="none" spc="0" normalizeH="0" baseline="0" noProof="0" dirty="0">
                  <a:ln>
                    <a:noFill/>
                  </a:ln>
                  <a:solidFill>
                    <a:prstClr val="black">
                      <a:lumMod val="75000"/>
                      <a:lumOff val="25000"/>
                    </a:prstClr>
                  </a:solidFill>
                  <a:effectLst/>
                  <a:uLnTx/>
                  <a:uFillTx/>
                  <a:latin typeface="Calibri"/>
                  <a:ea typeface="+mn-ea"/>
                  <a:cs typeface="+mn-cs"/>
                </a:rPr>
                <a:t>, </a:t>
              </a:r>
              <a:r>
                <a:rPr kumimoji="0" lang="en-IE" sz="2000" b="0" i="1" u="none" strike="noStrike" kern="1200" cap="none" spc="0" normalizeH="0" baseline="0" noProof="0" dirty="0" err="1">
                  <a:ln>
                    <a:noFill/>
                  </a:ln>
                  <a:solidFill>
                    <a:prstClr val="black">
                      <a:lumMod val="75000"/>
                      <a:lumOff val="25000"/>
                    </a:prstClr>
                  </a:solidFill>
                  <a:effectLst/>
                  <a:uLnTx/>
                  <a:uFillTx/>
                  <a:latin typeface="Calibri"/>
                  <a:ea typeface="+mn-ea"/>
                  <a:cs typeface="+mn-cs"/>
                </a:rPr>
                <a:t>Ballyshannon</a:t>
              </a:r>
              <a:r>
                <a:rPr kumimoji="0" lang="en-IE" sz="2000" b="0" i="1" u="none" strike="noStrike" kern="1200" cap="none" spc="0" normalizeH="0" baseline="0" noProof="0" dirty="0">
                  <a:ln>
                    <a:noFill/>
                  </a:ln>
                  <a:solidFill>
                    <a:prstClr val="black">
                      <a:lumMod val="75000"/>
                      <a:lumOff val="25000"/>
                    </a:prstClr>
                  </a:solidFill>
                  <a:effectLst/>
                  <a:uLnTx/>
                  <a:uFillTx/>
                  <a:latin typeface="Calibri"/>
                  <a:ea typeface="+mn-ea"/>
                  <a:cs typeface="+mn-cs"/>
                </a:rPr>
                <a:t>, Broadford,  </a:t>
              </a:r>
              <a:r>
                <a:rPr kumimoji="0" lang="en-IE" sz="2000" b="0" i="1" u="none" strike="noStrike" kern="1200" cap="none" spc="0" normalizeH="0" baseline="0" noProof="0" dirty="0" err="1">
                  <a:ln>
                    <a:noFill/>
                  </a:ln>
                  <a:solidFill>
                    <a:prstClr val="black">
                      <a:lumMod val="75000"/>
                      <a:lumOff val="25000"/>
                    </a:prstClr>
                  </a:solidFill>
                  <a:effectLst/>
                  <a:uLnTx/>
                  <a:uFillTx/>
                  <a:latin typeface="Calibri"/>
                  <a:ea typeface="+mn-ea"/>
                  <a:cs typeface="+mn-cs"/>
                </a:rPr>
                <a:t>Brannockstown</a:t>
              </a:r>
              <a:r>
                <a:rPr kumimoji="0" lang="en-IE" sz="2000" b="0" i="1" u="none" strike="noStrike" kern="1200" cap="none" spc="0" normalizeH="0" baseline="0" noProof="0" dirty="0">
                  <a:ln>
                    <a:noFill/>
                  </a:ln>
                  <a:solidFill>
                    <a:prstClr val="black">
                      <a:lumMod val="75000"/>
                      <a:lumOff val="25000"/>
                    </a:prstClr>
                  </a:solidFill>
                  <a:effectLst/>
                  <a:uLnTx/>
                  <a:uFillTx/>
                  <a:latin typeface="Calibri"/>
                  <a:ea typeface="+mn-ea"/>
                  <a:cs typeface="+mn-cs"/>
                </a:rPr>
                <a:t>, Brownstown, </a:t>
              </a:r>
              <a:r>
                <a:rPr kumimoji="0" lang="en-IE" sz="2000" b="0" i="1" u="none" strike="noStrike" kern="1200" cap="none" spc="0" normalizeH="0" baseline="0" noProof="0" dirty="0" err="1">
                  <a:ln>
                    <a:noFill/>
                  </a:ln>
                  <a:solidFill>
                    <a:prstClr val="black">
                      <a:lumMod val="75000"/>
                      <a:lumOff val="25000"/>
                    </a:prstClr>
                  </a:solidFill>
                  <a:effectLst/>
                  <a:uLnTx/>
                  <a:uFillTx/>
                  <a:latin typeface="Calibri"/>
                  <a:ea typeface="+mn-ea"/>
                  <a:cs typeface="+mn-cs"/>
                </a:rPr>
                <a:t>Calverstown</a:t>
              </a:r>
              <a:r>
                <a:rPr kumimoji="0" lang="en-IE" sz="2000" b="0" i="1" u="none" strike="noStrike" kern="1200" cap="none" spc="0" normalizeH="0" baseline="0" noProof="0" dirty="0">
                  <a:ln>
                    <a:noFill/>
                  </a:ln>
                  <a:solidFill>
                    <a:prstClr val="black">
                      <a:lumMod val="75000"/>
                      <a:lumOff val="25000"/>
                    </a:prstClr>
                  </a:solidFill>
                  <a:effectLst/>
                  <a:uLnTx/>
                  <a:uFillTx/>
                  <a:latin typeface="Calibri"/>
                  <a:ea typeface="+mn-ea"/>
                  <a:cs typeface="+mn-cs"/>
                </a:rPr>
                <a:t>, </a:t>
              </a:r>
              <a:r>
                <a:rPr kumimoji="0" lang="en-IE" sz="2000" b="0" i="1" u="none" strike="noStrike" kern="1200" cap="none" spc="0" normalizeH="0" baseline="0" noProof="0" dirty="0" err="1">
                  <a:ln>
                    <a:noFill/>
                  </a:ln>
                  <a:solidFill>
                    <a:prstClr val="black">
                      <a:lumMod val="75000"/>
                      <a:lumOff val="25000"/>
                    </a:prstClr>
                  </a:solidFill>
                  <a:effectLst/>
                  <a:uLnTx/>
                  <a:uFillTx/>
                  <a:latin typeface="Calibri"/>
                  <a:ea typeface="+mn-ea"/>
                  <a:cs typeface="+mn-cs"/>
                </a:rPr>
                <a:t>Clogharinka</a:t>
              </a:r>
              <a:r>
                <a:rPr kumimoji="0" lang="en-IE" sz="2000" b="0" i="1" u="none" strike="noStrike" kern="1200" cap="none" spc="0" normalizeH="0" baseline="0" noProof="0" dirty="0">
                  <a:ln>
                    <a:noFill/>
                  </a:ln>
                  <a:solidFill>
                    <a:prstClr val="black">
                      <a:lumMod val="75000"/>
                      <a:lumOff val="25000"/>
                    </a:prstClr>
                  </a:solidFill>
                  <a:effectLst/>
                  <a:uLnTx/>
                  <a:uFillTx/>
                  <a:latin typeface="Calibri"/>
                  <a:ea typeface="+mn-ea"/>
                  <a:cs typeface="+mn-cs"/>
                </a:rPr>
                <a:t>, </a:t>
              </a:r>
              <a:r>
                <a:rPr kumimoji="0" lang="en-IE" sz="2000" b="0" i="1" u="none" strike="noStrike" kern="1200" cap="none" spc="0" normalizeH="0" baseline="0" noProof="0" dirty="0" err="1">
                  <a:ln>
                    <a:noFill/>
                  </a:ln>
                  <a:solidFill>
                    <a:prstClr val="black">
                      <a:lumMod val="75000"/>
                      <a:lumOff val="25000"/>
                    </a:prstClr>
                  </a:solidFill>
                  <a:effectLst/>
                  <a:uLnTx/>
                  <a:uFillTx/>
                  <a:latin typeface="Calibri"/>
                  <a:ea typeface="+mn-ea"/>
                  <a:cs typeface="+mn-cs"/>
                </a:rPr>
                <a:t>Cutbush</a:t>
              </a:r>
              <a:r>
                <a:rPr kumimoji="0" lang="en-IE" sz="2000" b="0" i="1" u="none" strike="noStrike" kern="1200" cap="none" spc="0" normalizeH="0" baseline="0" noProof="0" dirty="0">
                  <a:ln>
                    <a:noFill/>
                  </a:ln>
                  <a:solidFill>
                    <a:prstClr val="black">
                      <a:lumMod val="75000"/>
                      <a:lumOff val="25000"/>
                    </a:prstClr>
                  </a:solidFill>
                  <a:effectLst/>
                  <a:uLnTx/>
                  <a:uFillTx/>
                  <a:latin typeface="Calibri"/>
                  <a:ea typeface="+mn-ea"/>
                  <a:cs typeface="+mn-cs"/>
                </a:rPr>
                <a:t>, </a:t>
              </a:r>
              <a:r>
                <a:rPr kumimoji="0" lang="en-IE" sz="2000" b="0" i="1" u="none" strike="noStrike" kern="1200" cap="none" spc="0" normalizeH="0" baseline="0" noProof="0" dirty="0" err="1">
                  <a:ln>
                    <a:noFill/>
                  </a:ln>
                  <a:solidFill>
                    <a:prstClr val="black">
                      <a:lumMod val="75000"/>
                      <a:lumOff val="25000"/>
                    </a:prstClr>
                  </a:solidFill>
                  <a:effectLst/>
                  <a:uLnTx/>
                  <a:uFillTx/>
                  <a:latin typeface="Calibri"/>
                  <a:ea typeface="+mn-ea"/>
                  <a:cs typeface="+mn-cs"/>
                </a:rPr>
                <a:t>Kilberry</a:t>
              </a:r>
              <a:r>
                <a:rPr kumimoji="0" lang="en-IE" sz="2000" b="0" i="1" u="none" strike="noStrike" kern="1200" cap="none" spc="0" normalizeH="0" baseline="0" noProof="0" dirty="0">
                  <a:ln>
                    <a:noFill/>
                  </a:ln>
                  <a:solidFill>
                    <a:prstClr val="black">
                      <a:lumMod val="75000"/>
                      <a:lumOff val="25000"/>
                    </a:prstClr>
                  </a:solidFill>
                  <a:effectLst/>
                  <a:uLnTx/>
                  <a:uFillTx/>
                  <a:latin typeface="Calibri"/>
                  <a:ea typeface="+mn-ea"/>
                  <a:cs typeface="+mn-cs"/>
                </a:rPr>
                <a:t>, </a:t>
              </a:r>
              <a:r>
                <a:rPr kumimoji="0" lang="en-IE" sz="2000" b="0" i="1" u="none" strike="noStrike" kern="1200" cap="none" spc="0" normalizeH="0" baseline="0" noProof="0" dirty="0" err="1">
                  <a:ln>
                    <a:noFill/>
                  </a:ln>
                  <a:solidFill>
                    <a:prstClr val="black">
                      <a:lumMod val="75000"/>
                      <a:lumOff val="25000"/>
                    </a:prstClr>
                  </a:solidFill>
                  <a:effectLst/>
                  <a:uLnTx/>
                  <a:uFillTx/>
                  <a:latin typeface="Calibri"/>
                  <a:ea typeface="+mn-ea"/>
                  <a:cs typeface="+mn-cs"/>
                </a:rPr>
                <a:t>Kilkea</a:t>
              </a:r>
              <a:r>
                <a:rPr kumimoji="0" lang="en-IE" sz="2000" b="0" i="1" u="none" strike="noStrike" kern="1200" cap="none" spc="0" normalizeH="0" baseline="0" noProof="0" dirty="0">
                  <a:ln>
                    <a:noFill/>
                  </a:ln>
                  <a:solidFill>
                    <a:prstClr val="black">
                      <a:lumMod val="75000"/>
                      <a:lumOff val="25000"/>
                    </a:prstClr>
                  </a:solidFill>
                  <a:effectLst/>
                  <a:uLnTx/>
                  <a:uFillTx/>
                  <a:latin typeface="Calibri"/>
                  <a:ea typeface="+mn-ea"/>
                  <a:cs typeface="+mn-cs"/>
                </a:rPr>
                <a:t>, </a:t>
              </a:r>
              <a:r>
                <a:rPr kumimoji="0" lang="en-IE" sz="2000" b="0" i="1" u="none" strike="noStrike" kern="1200" cap="none" spc="0" normalizeH="0" baseline="0" noProof="0" dirty="0" err="1">
                  <a:ln>
                    <a:noFill/>
                  </a:ln>
                  <a:solidFill>
                    <a:prstClr val="black">
                      <a:lumMod val="75000"/>
                      <a:lumOff val="25000"/>
                    </a:prstClr>
                  </a:solidFill>
                  <a:effectLst/>
                  <a:uLnTx/>
                  <a:uFillTx/>
                  <a:latin typeface="Calibri"/>
                  <a:ea typeface="+mn-ea"/>
                  <a:cs typeface="+mn-cs"/>
                </a:rPr>
                <a:t>Kilmead</a:t>
              </a:r>
              <a:r>
                <a:rPr kumimoji="0" lang="en-IE" sz="2000" b="0" i="1" u="none" strike="noStrike" kern="1200" cap="none" spc="0" normalizeH="0" baseline="0" noProof="0" dirty="0">
                  <a:ln>
                    <a:noFill/>
                  </a:ln>
                  <a:solidFill>
                    <a:prstClr val="black">
                      <a:lumMod val="75000"/>
                      <a:lumOff val="25000"/>
                    </a:prstClr>
                  </a:solidFill>
                  <a:effectLst/>
                  <a:uLnTx/>
                  <a:uFillTx/>
                  <a:latin typeface="Calibri"/>
                  <a:ea typeface="+mn-ea"/>
                  <a:cs typeface="+mn-cs"/>
                </a:rPr>
                <a:t>, </a:t>
              </a:r>
              <a:r>
                <a:rPr kumimoji="0" lang="en-IE" sz="2000" b="0" i="1" u="none" strike="noStrike" kern="1200" cap="none" spc="0" normalizeH="0" baseline="0" noProof="0" dirty="0" err="1">
                  <a:ln>
                    <a:noFill/>
                  </a:ln>
                  <a:solidFill>
                    <a:prstClr val="black">
                      <a:lumMod val="75000"/>
                      <a:lumOff val="25000"/>
                    </a:prstClr>
                  </a:solidFill>
                  <a:effectLst/>
                  <a:uLnTx/>
                  <a:uFillTx/>
                  <a:latin typeface="Calibri"/>
                  <a:ea typeface="+mn-ea"/>
                  <a:cs typeface="+mn-cs"/>
                </a:rPr>
                <a:t>Kilteel</a:t>
              </a:r>
              <a:r>
                <a:rPr kumimoji="0" lang="en-IE" sz="2000" b="0" i="1" u="none" strike="noStrike" kern="1200" cap="none" spc="0" normalizeH="0" baseline="0" noProof="0" dirty="0">
                  <a:ln>
                    <a:noFill/>
                  </a:ln>
                  <a:solidFill>
                    <a:prstClr val="black">
                      <a:lumMod val="75000"/>
                      <a:lumOff val="25000"/>
                    </a:prstClr>
                  </a:solidFill>
                  <a:effectLst/>
                  <a:uLnTx/>
                  <a:uFillTx/>
                  <a:latin typeface="Calibri"/>
                  <a:ea typeface="+mn-ea"/>
                  <a:cs typeface="+mn-cs"/>
                </a:rPr>
                <a:t>, </a:t>
              </a:r>
              <a:r>
                <a:rPr kumimoji="0" lang="en-IE" sz="2000" b="0" i="1" u="none" strike="noStrike" kern="1200" cap="none" spc="0" normalizeH="0" baseline="0" noProof="0" dirty="0" err="1">
                  <a:ln>
                    <a:noFill/>
                  </a:ln>
                  <a:solidFill>
                    <a:prstClr val="black">
                      <a:lumMod val="75000"/>
                      <a:lumOff val="25000"/>
                    </a:prstClr>
                  </a:solidFill>
                  <a:effectLst/>
                  <a:uLnTx/>
                  <a:uFillTx/>
                  <a:latin typeface="Calibri"/>
                  <a:ea typeface="+mn-ea"/>
                  <a:cs typeface="+mn-cs"/>
                </a:rPr>
                <a:t>Maganey</a:t>
              </a:r>
              <a:r>
                <a:rPr kumimoji="0" lang="en-IE" sz="2000" b="0" i="1" u="none" strike="noStrike" kern="1200" cap="none" spc="0" normalizeH="0" baseline="0" noProof="0" dirty="0">
                  <a:ln>
                    <a:noFill/>
                  </a:ln>
                  <a:solidFill>
                    <a:prstClr val="black">
                      <a:lumMod val="75000"/>
                      <a:lumOff val="25000"/>
                    </a:prstClr>
                  </a:solidFill>
                  <a:effectLst/>
                  <a:uLnTx/>
                  <a:uFillTx/>
                  <a:latin typeface="Calibri"/>
                  <a:ea typeface="+mn-ea"/>
                  <a:cs typeface="+mn-cs"/>
                </a:rPr>
                <a:t> / </a:t>
              </a:r>
              <a:r>
                <a:rPr kumimoji="0" lang="en-IE" sz="2000" b="0" i="1" u="none" strike="noStrike" kern="1200" cap="none" spc="0" normalizeH="0" baseline="0" noProof="0" dirty="0" err="1">
                  <a:ln>
                    <a:noFill/>
                  </a:ln>
                  <a:solidFill>
                    <a:prstClr val="black">
                      <a:lumMod val="75000"/>
                      <a:lumOff val="25000"/>
                    </a:prstClr>
                  </a:solidFill>
                  <a:effectLst/>
                  <a:uLnTx/>
                  <a:uFillTx/>
                  <a:latin typeface="Calibri"/>
                  <a:ea typeface="+mn-ea"/>
                  <a:cs typeface="+mn-cs"/>
                </a:rPr>
                <a:t>Levistown</a:t>
              </a:r>
              <a:r>
                <a:rPr kumimoji="0" lang="en-IE" sz="2000" b="0" i="1" u="none" strike="noStrike" kern="1200" cap="none" spc="0" normalizeH="0" baseline="0" noProof="0" dirty="0">
                  <a:ln>
                    <a:noFill/>
                  </a:ln>
                  <a:solidFill>
                    <a:prstClr val="black">
                      <a:lumMod val="75000"/>
                      <a:lumOff val="25000"/>
                    </a:prstClr>
                  </a:solidFill>
                  <a:effectLst/>
                  <a:uLnTx/>
                  <a:uFillTx/>
                  <a:latin typeface="Calibri"/>
                  <a:ea typeface="+mn-ea"/>
                  <a:cs typeface="+mn-cs"/>
                </a:rPr>
                <a:t>, Milltown, </a:t>
              </a:r>
              <a:r>
                <a:rPr kumimoji="0" lang="en-IE" sz="2000" b="0" i="1" u="none" strike="noStrike" kern="1200" cap="none" spc="0" normalizeH="0" baseline="0" noProof="0" dirty="0" err="1">
                  <a:ln>
                    <a:noFill/>
                  </a:ln>
                  <a:solidFill>
                    <a:prstClr val="black">
                      <a:lumMod val="75000"/>
                      <a:lumOff val="25000"/>
                    </a:prstClr>
                  </a:solidFill>
                  <a:effectLst/>
                  <a:uLnTx/>
                  <a:uFillTx/>
                  <a:latin typeface="Calibri"/>
                  <a:ea typeface="+mn-ea"/>
                  <a:cs typeface="+mn-cs"/>
                </a:rPr>
                <a:t>Nurney</a:t>
              </a:r>
              <a:r>
                <a:rPr kumimoji="0" lang="en-IE" sz="2000" b="0" i="1" u="none" strike="noStrike" kern="1200" cap="none" spc="0" normalizeH="0" baseline="0" noProof="0" dirty="0">
                  <a:ln>
                    <a:noFill/>
                  </a:ln>
                  <a:solidFill>
                    <a:prstClr val="black">
                      <a:lumMod val="75000"/>
                      <a:lumOff val="25000"/>
                    </a:prstClr>
                  </a:solidFill>
                  <a:effectLst/>
                  <a:uLnTx/>
                  <a:uFillTx/>
                  <a:latin typeface="Calibri"/>
                  <a:ea typeface="+mn-ea"/>
                  <a:cs typeface="+mn-cs"/>
                </a:rPr>
                <a:t>, </a:t>
              </a:r>
              <a:r>
                <a:rPr kumimoji="0" lang="en-IE" sz="2000" b="0" i="1" u="none" strike="noStrike" kern="1200" cap="none" spc="0" normalizeH="0" baseline="0" noProof="0" dirty="0" err="1">
                  <a:ln>
                    <a:noFill/>
                  </a:ln>
                  <a:solidFill>
                    <a:prstClr val="black">
                      <a:lumMod val="75000"/>
                      <a:lumOff val="25000"/>
                    </a:prstClr>
                  </a:solidFill>
                  <a:effectLst/>
                  <a:uLnTx/>
                  <a:uFillTx/>
                  <a:latin typeface="Calibri"/>
                  <a:ea typeface="+mn-ea"/>
                  <a:cs typeface="+mn-cs"/>
                </a:rPr>
                <a:t>Rathcoffey</a:t>
              </a:r>
              <a:r>
                <a:rPr kumimoji="0" lang="en-IE" sz="2000" b="0" i="1" u="none" strike="noStrike" kern="1200" cap="none" spc="0" normalizeH="0" baseline="0" noProof="0" dirty="0">
                  <a:ln>
                    <a:noFill/>
                  </a:ln>
                  <a:solidFill>
                    <a:prstClr val="black">
                      <a:lumMod val="75000"/>
                      <a:lumOff val="25000"/>
                    </a:prstClr>
                  </a:solidFill>
                  <a:effectLst/>
                  <a:uLnTx/>
                  <a:uFillTx/>
                  <a:latin typeface="Calibri"/>
                  <a:ea typeface="+mn-ea"/>
                  <a:cs typeface="+mn-cs"/>
                </a:rPr>
                <a:t>, </a:t>
              </a:r>
              <a:r>
                <a:rPr kumimoji="0" lang="en-IE" sz="2000" b="0" i="1" u="none" strike="noStrike" kern="1200" cap="none" spc="0" normalizeH="0" baseline="0" noProof="0" dirty="0" err="1">
                  <a:ln>
                    <a:noFill/>
                  </a:ln>
                  <a:solidFill>
                    <a:prstClr val="black">
                      <a:lumMod val="75000"/>
                      <a:lumOff val="25000"/>
                    </a:prstClr>
                  </a:solidFill>
                  <a:effectLst/>
                  <a:uLnTx/>
                  <a:uFillTx/>
                  <a:latin typeface="Calibri"/>
                  <a:ea typeface="+mn-ea"/>
                  <a:cs typeface="+mn-cs"/>
                </a:rPr>
                <a:t>Staplestown</a:t>
              </a:r>
              <a:r>
                <a:rPr kumimoji="0" lang="en-IE" sz="2000" b="0" i="1" u="none" strike="noStrike" kern="1200" cap="none" spc="0" normalizeH="0" baseline="0" noProof="0" dirty="0">
                  <a:ln>
                    <a:noFill/>
                  </a:ln>
                  <a:solidFill>
                    <a:prstClr val="black">
                      <a:lumMod val="75000"/>
                      <a:lumOff val="25000"/>
                    </a:prstClr>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000" b="0" i="1" u="none" strike="noStrike" kern="1200" cap="none" spc="0" normalizeH="0" baseline="0" noProof="0" dirty="0">
                  <a:ln>
                    <a:noFill/>
                  </a:ln>
                  <a:solidFill>
                    <a:prstClr val="black">
                      <a:lumMod val="75000"/>
                      <a:lumOff val="25000"/>
                    </a:prstClr>
                  </a:solidFill>
                  <a:effectLst/>
                  <a:uLnTx/>
                  <a:uFillTx/>
                  <a:latin typeface="Calibri"/>
                  <a:ea typeface="+mn-ea"/>
                  <a:cs typeface="+mn-cs"/>
                </a:rPr>
                <a:t>Two Mile House.</a:t>
              </a:r>
            </a:p>
          </p:txBody>
        </p:sp>
      </p:grpSp>
      <p:sp>
        <p:nvSpPr>
          <p:cNvPr id="15" name="TextBox 14">
            <a:extLst>
              <a:ext uri="{FF2B5EF4-FFF2-40B4-BE49-F238E27FC236}">
                <a16:creationId xmlns:a16="http://schemas.microsoft.com/office/drawing/2014/main" id="{0A7AC639-72C1-4F72-8CF7-00D68F2121CE}"/>
              </a:ext>
            </a:extLst>
          </p:cNvPr>
          <p:cNvSpPr txBox="1"/>
          <p:nvPr/>
        </p:nvSpPr>
        <p:spPr>
          <a:xfrm>
            <a:off x="7250847" y="680191"/>
            <a:ext cx="4561528"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1000"/>
              </a:spcBef>
              <a:spcAft>
                <a:spcPts val="0"/>
              </a:spcAft>
              <a:buClrTx/>
              <a:buSzPct val="100000"/>
              <a:buFont typeface="Arial" pitchFamily="34"/>
              <a:buNone/>
              <a:tabLst/>
              <a:defRPr/>
            </a:pPr>
            <a:r>
              <a:rPr kumimoji="0" lang="en-IE" sz="2000" b="0" i="0" u="none" strike="noStrike" kern="1200" cap="none" spc="0" normalizeH="0" baseline="0" noProof="0" dirty="0">
                <a:ln>
                  <a:noFill/>
                </a:ln>
                <a:solidFill>
                  <a:srgbClr val="000000"/>
                </a:solidFill>
                <a:effectLst/>
                <a:uLnTx/>
                <a:uFillTx/>
                <a:latin typeface="Arial" pitchFamily="34"/>
                <a:cs typeface="Arial" pitchFamily="34"/>
              </a:rPr>
              <a:t>Facilitate sustainable population growth in the identified Rural Settlements to </a:t>
            </a:r>
            <a:r>
              <a:rPr kumimoji="0" lang="en-IE" sz="2000" b="1" i="1" u="none" strike="noStrike" kern="1200" cap="none" spc="0" normalizeH="0" baseline="0" noProof="0" dirty="0">
                <a:ln>
                  <a:noFill/>
                </a:ln>
                <a:solidFill>
                  <a:srgbClr val="C00000"/>
                </a:solidFill>
                <a:effectLst/>
                <a:uLnTx/>
                <a:uFillTx/>
                <a:latin typeface="Arial" pitchFamily="34"/>
                <a:cs typeface="Arial" pitchFamily="34"/>
              </a:rPr>
              <a:t>cater primarily for local demands. </a:t>
            </a:r>
          </a:p>
        </p:txBody>
      </p:sp>
      <p:sp>
        <p:nvSpPr>
          <p:cNvPr id="17" name="TextBox 16">
            <a:extLst>
              <a:ext uri="{FF2B5EF4-FFF2-40B4-BE49-F238E27FC236}">
                <a16:creationId xmlns:a16="http://schemas.microsoft.com/office/drawing/2014/main" id="{985437DE-2D6D-4487-84DC-378209ABE8F4}"/>
              </a:ext>
            </a:extLst>
          </p:cNvPr>
          <p:cNvSpPr txBox="1"/>
          <p:nvPr/>
        </p:nvSpPr>
        <p:spPr>
          <a:xfrm>
            <a:off x="7318363" y="2310249"/>
            <a:ext cx="4348091"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1000"/>
              </a:spcBef>
              <a:spcAft>
                <a:spcPts val="0"/>
              </a:spcAft>
              <a:buClrTx/>
              <a:buSzPct val="100000"/>
              <a:buFont typeface="Arial" pitchFamily="34"/>
              <a:buNone/>
              <a:tabLst/>
              <a:defRPr/>
            </a:pPr>
            <a:r>
              <a:rPr kumimoji="0" lang="en-IE" sz="2000" b="0" i="0" u="none" strike="noStrike" kern="1200" cap="none" spc="0" normalizeH="0" baseline="0" noProof="0" dirty="0">
                <a:ln>
                  <a:noFill/>
                </a:ln>
                <a:solidFill>
                  <a:srgbClr val="000000"/>
                </a:solidFill>
                <a:effectLst/>
                <a:uLnTx/>
                <a:uFillTx/>
                <a:latin typeface="Arial" pitchFamily="34"/>
                <a:cs typeface="Arial" pitchFamily="34"/>
              </a:rPr>
              <a:t>Local demand is defined as: </a:t>
            </a:r>
          </a:p>
        </p:txBody>
      </p:sp>
      <p:pic>
        <p:nvPicPr>
          <p:cNvPr id="20" name="Picture 19" descr="A picture containing tree, outdoor, plant&#10;&#10;Description automatically generated">
            <a:extLst>
              <a:ext uri="{FF2B5EF4-FFF2-40B4-BE49-F238E27FC236}">
                <a16:creationId xmlns:a16="http://schemas.microsoft.com/office/drawing/2014/main" id="{B0B7F8F5-C11E-476D-AC45-F8DDF4828CED}"/>
              </a:ext>
            </a:extLst>
          </p:cNvPr>
          <p:cNvPicPr>
            <a:picLocks noChangeAspect="1"/>
          </p:cNvPicPr>
          <p:nvPr/>
        </p:nvPicPr>
        <p:blipFill>
          <a:blip r:embed="rId4"/>
          <a:stretch>
            <a:fillRect/>
          </a:stretch>
        </p:blipFill>
        <p:spPr>
          <a:xfrm rot="5400000">
            <a:off x="3370261" y="3768185"/>
            <a:ext cx="3012443" cy="2259333"/>
          </a:xfrm>
          <a:prstGeom prst="rect">
            <a:avLst/>
          </a:prstGeom>
          <a:effectLst>
            <a:outerShdw blurRad="50800" dist="38100" dir="2700000" algn="tl" rotWithShape="0">
              <a:prstClr val="black">
                <a:alpha val="40000"/>
              </a:prstClr>
            </a:outerShdw>
            <a:softEdge rad="12700"/>
          </a:effectLst>
        </p:spPr>
      </p:pic>
      <p:sp>
        <p:nvSpPr>
          <p:cNvPr id="21" name="TextBox 20">
            <a:extLst>
              <a:ext uri="{FF2B5EF4-FFF2-40B4-BE49-F238E27FC236}">
                <a16:creationId xmlns:a16="http://schemas.microsoft.com/office/drawing/2014/main" id="{C64F815A-C730-4864-B1BB-DCEA2E56318B}"/>
              </a:ext>
            </a:extLst>
          </p:cNvPr>
          <p:cNvSpPr txBox="1"/>
          <p:nvPr/>
        </p:nvSpPr>
        <p:spPr>
          <a:xfrm>
            <a:off x="3714629" y="6440842"/>
            <a:ext cx="2574235" cy="369332"/>
          </a:xfrm>
          <a:prstGeom prst="rect">
            <a:avLst/>
          </a:prstGeom>
          <a:noFill/>
        </p:spPr>
        <p:txBody>
          <a:bodyPr wrap="square" rtlCol="0">
            <a:spAutoFit/>
          </a:bodyPr>
          <a:lstStyle/>
          <a:p>
            <a:r>
              <a:rPr lang="en-US" b="1" i="1" dirty="0" err="1"/>
              <a:t>Kilkea</a:t>
            </a:r>
            <a:endParaRPr lang="en-IE" b="1" i="1" dirty="0"/>
          </a:p>
        </p:txBody>
      </p:sp>
      <p:pic>
        <p:nvPicPr>
          <p:cNvPr id="25" name="Picture 24" descr="A church with a steeple&#10;&#10;Description automatically generated with low confidence">
            <a:extLst>
              <a:ext uri="{FF2B5EF4-FFF2-40B4-BE49-F238E27FC236}">
                <a16:creationId xmlns:a16="http://schemas.microsoft.com/office/drawing/2014/main" id="{D5CF04FB-2F39-4128-9499-60751528A2FF}"/>
              </a:ext>
            </a:extLst>
          </p:cNvPr>
          <p:cNvPicPr>
            <a:picLocks noChangeAspect="1"/>
          </p:cNvPicPr>
          <p:nvPr/>
        </p:nvPicPr>
        <p:blipFill>
          <a:blip r:embed="rId5"/>
          <a:stretch>
            <a:fillRect/>
          </a:stretch>
        </p:blipFill>
        <p:spPr>
          <a:xfrm>
            <a:off x="3714629" y="417158"/>
            <a:ext cx="3404684" cy="2553513"/>
          </a:xfrm>
          <a:prstGeom prst="rect">
            <a:avLst/>
          </a:prstGeom>
        </p:spPr>
      </p:pic>
      <p:sp>
        <p:nvSpPr>
          <p:cNvPr id="26" name="TextBox 25">
            <a:extLst>
              <a:ext uri="{FF2B5EF4-FFF2-40B4-BE49-F238E27FC236}">
                <a16:creationId xmlns:a16="http://schemas.microsoft.com/office/drawing/2014/main" id="{42FFE5A9-2354-4183-A6F5-6B8744C47D74}"/>
              </a:ext>
            </a:extLst>
          </p:cNvPr>
          <p:cNvSpPr txBox="1"/>
          <p:nvPr/>
        </p:nvSpPr>
        <p:spPr>
          <a:xfrm>
            <a:off x="3714629" y="2970671"/>
            <a:ext cx="2574235" cy="369332"/>
          </a:xfrm>
          <a:prstGeom prst="rect">
            <a:avLst/>
          </a:prstGeom>
          <a:noFill/>
        </p:spPr>
        <p:txBody>
          <a:bodyPr wrap="square" rtlCol="0">
            <a:spAutoFit/>
          </a:bodyPr>
          <a:lstStyle/>
          <a:p>
            <a:r>
              <a:rPr lang="en-US" b="1" i="1" dirty="0" err="1"/>
              <a:t>Kildangan</a:t>
            </a:r>
            <a:endParaRPr lang="en-IE" b="1" i="1" dirty="0"/>
          </a:p>
        </p:txBody>
      </p:sp>
      <p:grpSp>
        <p:nvGrpSpPr>
          <p:cNvPr id="43" name="Group 42">
            <a:extLst>
              <a:ext uri="{FF2B5EF4-FFF2-40B4-BE49-F238E27FC236}">
                <a16:creationId xmlns:a16="http://schemas.microsoft.com/office/drawing/2014/main" id="{9BFEFEDB-2288-4735-B66F-FFFD6D5CD483}"/>
              </a:ext>
            </a:extLst>
          </p:cNvPr>
          <p:cNvGrpSpPr/>
          <p:nvPr/>
        </p:nvGrpSpPr>
        <p:grpSpPr>
          <a:xfrm>
            <a:off x="7318363" y="3122773"/>
            <a:ext cx="3563850" cy="986432"/>
            <a:chOff x="7036544" y="4000528"/>
            <a:chExt cx="3563850" cy="986432"/>
          </a:xfrm>
        </p:grpSpPr>
        <p:sp>
          <p:nvSpPr>
            <p:cNvPr id="41" name="Rectangle 40">
              <a:extLst>
                <a:ext uri="{FF2B5EF4-FFF2-40B4-BE49-F238E27FC236}">
                  <a16:creationId xmlns:a16="http://schemas.microsoft.com/office/drawing/2014/main" id="{68871078-F4BE-43B7-B1F3-8FFCA524A4FC}"/>
                </a:ext>
              </a:extLst>
            </p:cNvPr>
            <p:cNvSpPr/>
            <p:nvPr/>
          </p:nvSpPr>
          <p:spPr>
            <a:xfrm>
              <a:off x="7036544" y="4010863"/>
              <a:ext cx="3563850" cy="97609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nvGrpSpPr>
            <p:cNvPr id="34" name="Group 33">
              <a:extLst>
                <a:ext uri="{FF2B5EF4-FFF2-40B4-BE49-F238E27FC236}">
                  <a16:creationId xmlns:a16="http://schemas.microsoft.com/office/drawing/2014/main" id="{50DDC931-0D95-40C3-9418-6C28019E050B}"/>
                </a:ext>
              </a:extLst>
            </p:cNvPr>
            <p:cNvGrpSpPr/>
            <p:nvPr/>
          </p:nvGrpSpPr>
          <p:grpSpPr>
            <a:xfrm>
              <a:off x="7088593" y="4000528"/>
              <a:ext cx="3474905" cy="922372"/>
              <a:chOff x="6886635" y="5530776"/>
              <a:chExt cx="3474905" cy="922372"/>
            </a:xfrm>
          </p:grpSpPr>
          <p:pic>
            <p:nvPicPr>
              <p:cNvPr id="28" name="Graphic 27" descr="House outline">
                <a:extLst>
                  <a:ext uri="{FF2B5EF4-FFF2-40B4-BE49-F238E27FC236}">
                    <a16:creationId xmlns:a16="http://schemas.microsoft.com/office/drawing/2014/main" id="{18656F38-0B55-4B71-BD61-7908A877415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86635" y="5538748"/>
                <a:ext cx="914400" cy="914400"/>
              </a:xfrm>
              <a:prstGeom prst="rect">
                <a:avLst/>
              </a:prstGeom>
            </p:spPr>
          </p:pic>
          <p:pic>
            <p:nvPicPr>
              <p:cNvPr id="30" name="Graphic 29" descr="Family with girl outline">
                <a:extLst>
                  <a:ext uri="{FF2B5EF4-FFF2-40B4-BE49-F238E27FC236}">
                    <a16:creationId xmlns:a16="http://schemas.microsoft.com/office/drawing/2014/main" id="{75D9F57F-1466-4957-BD20-177D86C919C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968812" y="5530776"/>
                <a:ext cx="914400" cy="914400"/>
              </a:xfrm>
              <a:prstGeom prst="rect">
                <a:avLst/>
              </a:prstGeom>
            </p:spPr>
          </p:pic>
          <p:sp>
            <p:nvSpPr>
              <p:cNvPr id="31" name="TextBox 30">
                <a:extLst>
                  <a:ext uri="{FF2B5EF4-FFF2-40B4-BE49-F238E27FC236}">
                    <a16:creationId xmlns:a16="http://schemas.microsoft.com/office/drawing/2014/main" id="{01B62E2C-ED10-48E1-ADEB-2B3A4F23D264}"/>
                  </a:ext>
                </a:extLst>
              </p:cNvPr>
              <p:cNvSpPr txBox="1"/>
              <p:nvPr/>
            </p:nvSpPr>
            <p:spPr>
              <a:xfrm>
                <a:off x="9310455" y="5787921"/>
                <a:ext cx="105108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1000"/>
                  </a:spcBef>
                  <a:spcAft>
                    <a:spcPts val="0"/>
                  </a:spcAft>
                  <a:buClrTx/>
                  <a:buSzPct val="100000"/>
                  <a:buFont typeface="Arial" pitchFamily="34"/>
                  <a:buNone/>
                  <a:tabLst/>
                  <a:defRPr/>
                </a:pPr>
                <a:r>
                  <a:rPr kumimoji="0" lang="en-IE" sz="2000" b="0" i="0" u="none" strike="noStrike" kern="1200" cap="none" spc="0" normalizeH="0" baseline="0" noProof="0" dirty="0">
                    <a:ln>
                      <a:noFill/>
                    </a:ln>
                    <a:solidFill>
                      <a:srgbClr val="000000"/>
                    </a:solidFill>
                    <a:effectLst/>
                    <a:uLnTx/>
                    <a:uFillTx/>
                    <a:latin typeface="Arial" pitchFamily="34"/>
                    <a:cs typeface="Arial" pitchFamily="34"/>
                  </a:rPr>
                  <a:t>5 years</a:t>
                </a:r>
              </a:p>
            </p:txBody>
          </p:sp>
          <p:pic>
            <p:nvPicPr>
              <p:cNvPr id="33" name="Graphic 32" descr="Hourglass 60% outline">
                <a:extLst>
                  <a:ext uri="{FF2B5EF4-FFF2-40B4-BE49-F238E27FC236}">
                    <a16:creationId xmlns:a16="http://schemas.microsoft.com/office/drawing/2014/main" id="{12BA3D41-D74E-403B-9BBC-C9327205DDB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847697" y="5606669"/>
                <a:ext cx="762614" cy="762614"/>
              </a:xfrm>
              <a:prstGeom prst="rect">
                <a:avLst/>
              </a:prstGeom>
            </p:spPr>
          </p:pic>
        </p:grpSp>
      </p:grpSp>
      <p:grpSp>
        <p:nvGrpSpPr>
          <p:cNvPr id="44" name="Group 43">
            <a:extLst>
              <a:ext uri="{FF2B5EF4-FFF2-40B4-BE49-F238E27FC236}">
                <a16:creationId xmlns:a16="http://schemas.microsoft.com/office/drawing/2014/main" id="{82FCC7F6-138D-4A11-8FEE-107E7222543F}"/>
              </a:ext>
            </a:extLst>
          </p:cNvPr>
          <p:cNvGrpSpPr/>
          <p:nvPr/>
        </p:nvGrpSpPr>
        <p:grpSpPr>
          <a:xfrm>
            <a:off x="7318363" y="4290457"/>
            <a:ext cx="3693047" cy="1065138"/>
            <a:chOff x="6977435" y="5759090"/>
            <a:chExt cx="3693047" cy="1065138"/>
          </a:xfrm>
        </p:grpSpPr>
        <p:sp>
          <p:nvSpPr>
            <p:cNvPr id="42" name="Rectangle 41">
              <a:extLst>
                <a:ext uri="{FF2B5EF4-FFF2-40B4-BE49-F238E27FC236}">
                  <a16:creationId xmlns:a16="http://schemas.microsoft.com/office/drawing/2014/main" id="{6A2A725C-43F4-4BF1-8241-C9C5A319FF2A}"/>
                </a:ext>
              </a:extLst>
            </p:cNvPr>
            <p:cNvSpPr/>
            <p:nvPr/>
          </p:nvSpPr>
          <p:spPr>
            <a:xfrm>
              <a:off x="6977435" y="5848131"/>
              <a:ext cx="3563850" cy="97609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36" name="Graphic 35" descr="Drawing compass outline">
              <a:extLst>
                <a:ext uri="{FF2B5EF4-FFF2-40B4-BE49-F238E27FC236}">
                  <a16:creationId xmlns:a16="http://schemas.microsoft.com/office/drawing/2014/main" id="{1E31943D-388E-48B7-B193-5F5659B3508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098484" y="5915089"/>
              <a:ext cx="838848" cy="838848"/>
            </a:xfrm>
            <a:prstGeom prst="rect">
              <a:avLst/>
            </a:prstGeom>
          </p:spPr>
        </p:pic>
        <p:pic>
          <p:nvPicPr>
            <p:cNvPr id="38" name="Graphic 37" descr="Arrow circle outline">
              <a:extLst>
                <a:ext uri="{FF2B5EF4-FFF2-40B4-BE49-F238E27FC236}">
                  <a16:creationId xmlns:a16="http://schemas.microsoft.com/office/drawing/2014/main" id="{1BA9639C-AABC-452F-B415-BCBA48392C8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952581" y="5759090"/>
              <a:ext cx="1051084" cy="1051084"/>
            </a:xfrm>
            <a:prstGeom prst="rect">
              <a:avLst/>
            </a:prstGeom>
          </p:spPr>
        </p:pic>
        <p:sp>
          <p:nvSpPr>
            <p:cNvPr id="40" name="TextBox 39">
              <a:extLst>
                <a:ext uri="{FF2B5EF4-FFF2-40B4-BE49-F238E27FC236}">
                  <a16:creationId xmlns:a16="http://schemas.microsoft.com/office/drawing/2014/main" id="{AB93AA6A-D779-4414-8EDF-C9314283DB6B}"/>
                </a:ext>
              </a:extLst>
            </p:cNvPr>
            <p:cNvSpPr txBox="1"/>
            <p:nvPr/>
          </p:nvSpPr>
          <p:spPr>
            <a:xfrm>
              <a:off x="8941597" y="5978505"/>
              <a:ext cx="1728885" cy="707886"/>
            </a:xfrm>
            <a:prstGeom prst="rect">
              <a:avLst/>
            </a:prstGeom>
            <a:noFill/>
          </p:spPr>
          <p:txBody>
            <a:bodyPr wrap="square">
              <a:spAutoFit/>
            </a:bodyPr>
            <a:lstStyle/>
            <a:p>
              <a:r>
                <a:rPr kumimoji="0" lang="en-IE" sz="2000" b="0" i="0" u="none" strike="noStrike" kern="1200" cap="none" spc="0" normalizeH="0" baseline="0" noProof="0" dirty="0">
                  <a:ln>
                    <a:noFill/>
                  </a:ln>
                  <a:solidFill>
                    <a:srgbClr val="000000"/>
                  </a:solidFill>
                  <a:effectLst/>
                  <a:uLnTx/>
                  <a:uFillTx/>
                  <a:latin typeface="Arial" pitchFamily="34"/>
                  <a:ea typeface="+mn-ea"/>
                  <a:cs typeface="Arial" pitchFamily="34"/>
                </a:rPr>
                <a:t>10km radius of the site. </a:t>
              </a:r>
              <a:endParaRPr lang="en-IE" dirty="0"/>
            </a:p>
          </p:txBody>
        </p:sp>
      </p:grpSp>
      <p:pic>
        <p:nvPicPr>
          <p:cNvPr id="46" name="Graphic 45" descr="Badge 1 outline">
            <a:extLst>
              <a:ext uri="{FF2B5EF4-FFF2-40B4-BE49-F238E27FC236}">
                <a16:creationId xmlns:a16="http://schemas.microsoft.com/office/drawing/2014/main" id="{319D5A74-F567-4553-9DD9-C4D0E6FE9168}"/>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256321" y="3163956"/>
            <a:ext cx="914400" cy="914400"/>
          </a:xfrm>
          <a:prstGeom prst="rect">
            <a:avLst/>
          </a:prstGeom>
        </p:spPr>
      </p:pic>
      <p:pic>
        <p:nvPicPr>
          <p:cNvPr id="48" name="Graphic 47" descr="Badge outline">
            <a:extLst>
              <a:ext uri="{FF2B5EF4-FFF2-40B4-BE49-F238E27FC236}">
                <a16:creationId xmlns:a16="http://schemas.microsoft.com/office/drawing/2014/main" id="{FA964BED-2484-4514-B2C0-97D04B76536F}"/>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271211" y="4406615"/>
            <a:ext cx="914400" cy="914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58999"/>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58999"/>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58999"/>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58999"/>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58999"/>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58999"/>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58999"/>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58999"/>
                                          </p:stCondLst>
                                        </p:cTn>
                                        <p:tgtEl>
                                          <p:spTgt spid="4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58999"/>
                                          </p:stCondLst>
                                        </p:cTn>
                                        <p:tgtEl>
                                          <p:spTgt spid="4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58999"/>
                                          </p:stCondLst>
                                        </p:cTn>
                                        <p:tgtEl>
                                          <p:spTgt spid="4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58999"/>
                                          </p:stCondLst>
                                        </p:cTn>
                                        <p:tgtEl>
                                          <p:spTgt spid="4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58999"/>
                                          </p:stCondLst>
                                        </p:cTn>
                                        <p:tgtEl>
                                          <p:spTgt spid="3">
                                            <p:bg/>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58999"/>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15" grpId="0"/>
      <p:bldP spid="17" grpId="0"/>
      <p:bldP spid="21" grpId="0"/>
      <p:bldP spid="2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0D0DD-3ED8-470F-AA99-176CC6636F74}"/>
              </a:ext>
            </a:extLst>
          </p:cNvPr>
          <p:cNvSpPr txBox="1">
            <a:spLocks noGrp="1"/>
          </p:cNvSpPr>
          <p:nvPr>
            <p:ph type="title"/>
          </p:nvPr>
        </p:nvSpPr>
        <p:spPr>
          <a:xfrm>
            <a:off x="2109017" y="-197181"/>
            <a:ext cx="8332844" cy="1325559"/>
          </a:xfrm>
        </p:spPr>
        <p:txBody>
          <a:bodyPr>
            <a:normAutofit/>
          </a:bodyPr>
          <a:lstStyle/>
          <a:p>
            <a:pPr lvl="0" algn="ctr"/>
            <a:r>
              <a:rPr lang="en-IE" sz="4000" b="1" dirty="0">
                <a:solidFill>
                  <a:srgbClr val="C00000"/>
                </a:solidFill>
                <a:latin typeface="Arial" pitchFamily="34"/>
              </a:rPr>
              <a:t>Villages and Rural Settlements</a:t>
            </a:r>
            <a:endParaRPr lang="en-IE" sz="4000" dirty="0">
              <a:solidFill>
                <a:srgbClr val="C00000"/>
              </a:solidFill>
            </a:endParaRPr>
          </a:p>
        </p:txBody>
      </p:sp>
      <p:pic>
        <p:nvPicPr>
          <p:cNvPr id="4" name="Picture 4" descr="A picture containing map&#10;&#10;Description automatically generated">
            <a:extLst>
              <a:ext uri="{FF2B5EF4-FFF2-40B4-BE49-F238E27FC236}">
                <a16:creationId xmlns:a16="http://schemas.microsoft.com/office/drawing/2014/main" id="{1C38D5AF-D323-4D45-9D87-8B7990090BEB}"/>
              </a:ext>
            </a:extLst>
          </p:cNvPr>
          <p:cNvPicPr>
            <a:picLocks noChangeAspect="1"/>
          </p:cNvPicPr>
          <p:nvPr/>
        </p:nvPicPr>
        <p:blipFill>
          <a:blip r:embed="rId2"/>
          <a:stretch>
            <a:fillRect/>
          </a:stretch>
        </p:blipFill>
        <p:spPr>
          <a:xfrm>
            <a:off x="11140912" y="5806906"/>
            <a:ext cx="1051084" cy="1051084"/>
          </a:xfrm>
          <a:prstGeom prst="rect">
            <a:avLst/>
          </a:prstGeom>
          <a:noFill/>
          <a:ln cap="flat">
            <a:noFill/>
          </a:ln>
        </p:spPr>
      </p:pic>
      <p:sp>
        <p:nvSpPr>
          <p:cNvPr id="11" name="Content Placeholder 2">
            <a:extLst>
              <a:ext uri="{FF2B5EF4-FFF2-40B4-BE49-F238E27FC236}">
                <a16:creationId xmlns:a16="http://schemas.microsoft.com/office/drawing/2014/main" id="{347732D9-6D04-4415-8E3A-49037344F242}"/>
              </a:ext>
            </a:extLst>
          </p:cNvPr>
          <p:cNvSpPr txBox="1">
            <a:spLocks/>
          </p:cNvSpPr>
          <p:nvPr/>
        </p:nvSpPr>
        <p:spPr>
          <a:xfrm>
            <a:off x="793473" y="1035036"/>
            <a:ext cx="10605053" cy="739674"/>
          </a:xfrm>
          <a:prstGeom prst="rect">
            <a:avLst/>
          </a:prstGeom>
          <a:noFill/>
          <a:ln>
            <a:noFill/>
          </a:ln>
        </p:spPr>
        <p:txBody>
          <a:bodyPr vert="horz" wrap="square" lIns="91440" tIns="45720" rIns="91440" bIns="45720" anchor="t" anchorCtr="0" compatLnSpc="1">
            <a:normAutofit/>
          </a:bodyPr>
          <a:lst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Aft>
                <a:spcPts val="800"/>
              </a:spcAft>
              <a:buNone/>
            </a:pPr>
            <a:r>
              <a:rPr lang="en-US" sz="2000" dirty="0">
                <a:latin typeface="Arial" pitchFamily="34"/>
                <a:cs typeface="Arial" pitchFamily="34"/>
              </a:rPr>
              <a:t>Develop lands in both the villages and rural settlements sequentially and generally in accordance with the following:</a:t>
            </a:r>
          </a:p>
        </p:txBody>
      </p:sp>
      <p:sp>
        <p:nvSpPr>
          <p:cNvPr id="5" name="Content Placeholder 2">
            <a:extLst>
              <a:ext uri="{FF2B5EF4-FFF2-40B4-BE49-F238E27FC236}">
                <a16:creationId xmlns:a16="http://schemas.microsoft.com/office/drawing/2014/main" id="{6FFA5EF0-C24B-4052-8BE9-63AC70131F15}"/>
              </a:ext>
            </a:extLst>
          </p:cNvPr>
          <p:cNvSpPr txBox="1">
            <a:spLocks/>
          </p:cNvSpPr>
          <p:nvPr/>
        </p:nvSpPr>
        <p:spPr>
          <a:xfrm>
            <a:off x="2146173" y="2107986"/>
            <a:ext cx="9283284" cy="712244"/>
          </a:xfrm>
          <a:prstGeom prst="rect">
            <a:avLst/>
          </a:prstGeom>
          <a:noFill/>
          <a:ln>
            <a:noFill/>
          </a:ln>
        </p:spPr>
        <p:txBody>
          <a:bodyPr vert="horz" wrap="square" lIns="91440" tIns="45720" rIns="91440" bIns="45720" anchor="t" anchorCtr="0" compatLnSpc="1">
            <a:normAutofit fontScale="92500" lnSpcReduction="20000"/>
          </a:bodyPr>
          <a:lst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Aft>
                <a:spcPts val="800"/>
              </a:spcAft>
              <a:buFont typeface="Arial" pitchFamily="34"/>
              <a:buNone/>
            </a:pPr>
            <a:r>
              <a:rPr lang="en-IE" sz="2200" dirty="0">
                <a:latin typeface="Arial" pitchFamily="34"/>
                <a:cs typeface="Arial" pitchFamily="34"/>
              </a:rPr>
              <a:t>Development will be encouraged from the centre outwards with undeveloped lands closest to the centres being given first priority.</a:t>
            </a:r>
          </a:p>
          <a:p>
            <a:pPr marL="0" indent="0" algn="just">
              <a:lnSpc>
                <a:spcPct val="100000"/>
              </a:lnSpc>
              <a:spcAft>
                <a:spcPts val="800"/>
              </a:spcAft>
              <a:buFont typeface="Arial" pitchFamily="34"/>
              <a:buNone/>
            </a:pPr>
            <a:endParaRPr lang="en-IE" sz="2600" dirty="0"/>
          </a:p>
        </p:txBody>
      </p:sp>
      <p:sp>
        <p:nvSpPr>
          <p:cNvPr id="7" name="TextBox 6">
            <a:extLst>
              <a:ext uri="{FF2B5EF4-FFF2-40B4-BE49-F238E27FC236}">
                <a16:creationId xmlns:a16="http://schemas.microsoft.com/office/drawing/2014/main" id="{DFB50A7D-A41F-4B61-A510-4577FF297940}"/>
              </a:ext>
            </a:extLst>
          </p:cNvPr>
          <p:cNvSpPr txBox="1"/>
          <p:nvPr/>
        </p:nvSpPr>
        <p:spPr>
          <a:xfrm>
            <a:off x="2168674" y="5586630"/>
            <a:ext cx="8784534"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 typeface="Arial" pitchFamily="34"/>
              <a:buNone/>
              <a:tabLst/>
              <a:defRPr/>
            </a:pPr>
            <a:r>
              <a:rPr kumimoji="0" lang="en-IE" sz="2000" b="0" i="0" u="none" strike="noStrike" kern="1200" cap="none" spc="0" normalizeH="0" baseline="0" noProof="0" dirty="0">
                <a:ln>
                  <a:noFill/>
                </a:ln>
                <a:solidFill>
                  <a:prstClr val="black"/>
                </a:solidFill>
                <a:effectLst/>
                <a:uLnTx/>
                <a:uFillTx/>
                <a:latin typeface="Arial" pitchFamily="34"/>
                <a:ea typeface="+mn-ea"/>
                <a:cs typeface="Arial" pitchFamily="34"/>
              </a:rPr>
              <a:t>The development of ‘infill’ sites and lands with opportunities for brownfield/regeneration will be encouraged.</a:t>
            </a:r>
          </a:p>
        </p:txBody>
      </p:sp>
      <p:sp>
        <p:nvSpPr>
          <p:cNvPr id="9" name="TextBox 8">
            <a:extLst>
              <a:ext uri="{FF2B5EF4-FFF2-40B4-BE49-F238E27FC236}">
                <a16:creationId xmlns:a16="http://schemas.microsoft.com/office/drawing/2014/main" id="{5B36A1C4-02D8-4A57-BBAE-68BE197371D7}"/>
              </a:ext>
            </a:extLst>
          </p:cNvPr>
          <p:cNvSpPr txBox="1"/>
          <p:nvPr/>
        </p:nvSpPr>
        <p:spPr>
          <a:xfrm>
            <a:off x="2168674" y="3228945"/>
            <a:ext cx="6097656" cy="40011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 typeface="Arial" pitchFamily="34"/>
              <a:buNone/>
              <a:tabLst/>
              <a:defRPr/>
            </a:pPr>
            <a:r>
              <a:rPr kumimoji="0" lang="en-IE" sz="2000" b="0" i="0" u="none" strike="noStrike" kern="1200" cap="none" spc="0" normalizeH="0" baseline="0" noProof="0" dirty="0">
                <a:ln>
                  <a:noFill/>
                </a:ln>
                <a:solidFill>
                  <a:prstClr val="black"/>
                </a:solidFill>
                <a:effectLst/>
                <a:uLnTx/>
                <a:uFillTx/>
                <a:latin typeface="Arial" pitchFamily="34"/>
                <a:ea typeface="+mn-ea"/>
                <a:cs typeface="Arial" pitchFamily="34"/>
              </a:rPr>
              <a:t>‘Leap-frogging’ will be strongly resisted.</a:t>
            </a:r>
          </a:p>
        </p:txBody>
      </p:sp>
      <p:sp>
        <p:nvSpPr>
          <p:cNvPr id="12" name="TextBox 11">
            <a:extLst>
              <a:ext uri="{FF2B5EF4-FFF2-40B4-BE49-F238E27FC236}">
                <a16:creationId xmlns:a16="http://schemas.microsoft.com/office/drawing/2014/main" id="{A9C7DAD2-5019-4300-9EA7-B93AA039E73B}"/>
              </a:ext>
            </a:extLst>
          </p:cNvPr>
          <p:cNvSpPr txBox="1"/>
          <p:nvPr/>
        </p:nvSpPr>
        <p:spPr>
          <a:xfrm>
            <a:off x="2168674" y="4405407"/>
            <a:ext cx="8168022" cy="707886"/>
          </a:xfrm>
          <a:prstGeom prst="rect">
            <a:avLst/>
          </a:prstGeom>
          <a:noFill/>
        </p:spPr>
        <p:txBody>
          <a:bodyPr wrap="square">
            <a:spAutoFit/>
          </a:bodyPr>
          <a:lstStyle/>
          <a:p>
            <a:pPr algn="just">
              <a:spcAft>
                <a:spcPts val="800"/>
              </a:spcAft>
              <a:defRPr/>
            </a:pPr>
            <a:r>
              <a:rPr lang="en-US" sz="2000" dirty="0">
                <a:solidFill>
                  <a:prstClr val="black"/>
                </a:solidFill>
                <a:latin typeface="Arial" pitchFamily="34"/>
                <a:cs typeface="Arial" pitchFamily="34"/>
              </a:rPr>
              <a:t>Phasing of individual developments may be conditioned as part of a grant of planning permission in villages/rural settlements.</a:t>
            </a:r>
          </a:p>
        </p:txBody>
      </p:sp>
      <p:grpSp>
        <p:nvGrpSpPr>
          <p:cNvPr id="23" name="Group 22">
            <a:extLst>
              <a:ext uri="{FF2B5EF4-FFF2-40B4-BE49-F238E27FC236}">
                <a16:creationId xmlns:a16="http://schemas.microsoft.com/office/drawing/2014/main" id="{B0830FD8-CC8C-47B2-8738-0FA10F49662A}"/>
              </a:ext>
            </a:extLst>
          </p:cNvPr>
          <p:cNvGrpSpPr/>
          <p:nvPr/>
        </p:nvGrpSpPr>
        <p:grpSpPr>
          <a:xfrm>
            <a:off x="793472" y="1868054"/>
            <a:ext cx="1146601" cy="1054050"/>
            <a:chOff x="793472" y="1868054"/>
            <a:chExt cx="1146601" cy="1054050"/>
          </a:xfrm>
          <a:solidFill>
            <a:srgbClr val="C00000">
              <a:alpha val="14000"/>
            </a:srgbClr>
          </a:solidFill>
        </p:grpSpPr>
        <p:sp>
          <p:nvSpPr>
            <p:cNvPr id="20" name="Flowchart: Connector 19">
              <a:extLst>
                <a:ext uri="{FF2B5EF4-FFF2-40B4-BE49-F238E27FC236}">
                  <a16:creationId xmlns:a16="http://schemas.microsoft.com/office/drawing/2014/main" id="{B241FDCD-7245-4FA9-9FDF-A40B757736D5}"/>
                </a:ext>
              </a:extLst>
            </p:cNvPr>
            <p:cNvSpPr/>
            <p:nvPr/>
          </p:nvSpPr>
          <p:spPr>
            <a:xfrm>
              <a:off x="793472" y="1868054"/>
              <a:ext cx="1146601" cy="1054050"/>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22" name="Graphic 21" descr="Badge 1 outline">
              <a:extLst>
                <a:ext uri="{FF2B5EF4-FFF2-40B4-BE49-F238E27FC236}">
                  <a16:creationId xmlns:a16="http://schemas.microsoft.com/office/drawing/2014/main" id="{57DF1EAB-6DE6-47C8-87C3-2D2175A3F7E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9572" y="1930825"/>
              <a:ext cx="914400" cy="914400"/>
            </a:xfrm>
            <a:prstGeom prst="rect">
              <a:avLst/>
            </a:prstGeom>
          </p:spPr>
        </p:pic>
      </p:grpSp>
      <p:grpSp>
        <p:nvGrpSpPr>
          <p:cNvPr id="44" name="Group 43">
            <a:extLst>
              <a:ext uri="{FF2B5EF4-FFF2-40B4-BE49-F238E27FC236}">
                <a16:creationId xmlns:a16="http://schemas.microsoft.com/office/drawing/2014/main" id="{C6F4E187-8048-412B-96F8-3D9FB7F381A3}"/>
              </a:ext>
            </a:extLst>
          </p:cNvPr>
          <p:cNvGrpSpPr/>
          <p:nvPr/>
        </p:nvGrpSpPr>
        <p:grpSpPr>
          <a:xfrm>
            <a:off x="793471" y="3049277"/>
            <a:ext cx="1146601" cy="1054050"/>
            <a:chOff x="793471" y="3049277"/>
            <a:chExt cx="1146601" cy="1054050"/>
          </a:xfrm>
        </p:grpSpPr>
        <p:sp>
          <p:nvSpPr>
            <p:cNvPr id="25" name="Flowchart: Connector 24">
              <a:extLst>
                <a:ext uri="{FF2B5EF4-FFF2-40B4-BE49-F238E27FC236}">
                  <a16:creationId xmlns:a16="http://schemas.microsoft.com/office/drawing/2014/main" id="{3E260B04-14F5-4D74-930D-88D4519D8071}"/>
                </a:ext>
              </a:extLst>
            </p:cNvPr>
            <p:cNvSpPr/>
            <p:nvPr/>
          </p:nvSpPr>
          <p:spPr>
            <a:xfrm>
              <a:off x="793471" y="3049277"/>
              <a:ext cx="1146601" cy="1054050"/>
            </a:xfrm>
            <a:prstGeom prst="flowChartConnector">
              <a:avLst/>
            </a:prstGeom>
            <a:solidFill>
              <a:srgbClr val="C00000">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28" name="Graphic 27" descr="Badge outline">
              <a:extLst>
                <a:ext uri="{FF2B5EF4-FFF2-40B4-BE49-F238E27FC236}">
                  <a16:creationId xmlns:a16="http://schemas.microsoft.com/office/drawing/2014/main" id="{A6C207E8-9934-47C1-8527-BD3D7E28908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9572" y="3119102"/>
              <a:ext cx="914400" cy="914400"/>
            </a:xfrm>
            <a:prstGeom prst="rect">
              <a:avLst/>
            </a:prstGeom>
          </p:spPr>
        </p:pic>
      </p:grpSp>
      <p:grpSp>
        <p:nvGrpSpPr>
          <p:cNvPr id="45" name="Group 44">
            <a:extLst>
              <a:ext uri="{FF2B5EF4-FFF2-40B4-BE49-F238E27FC236}">
                <a16:creationId xmlns:a16="http://schemas.microsoft.com/office/drawing/2014/main" id="{260490C2-F2AD-4B30-8B1B-822CBEFC8700}"/>
              </a:ext>
            </a:extLst>
          </p:cNvPr>
          <p:cNvGrpSpPr/>
          <p:nvPr/>
        </p:nvGrpSpPr>
        <p:grpSpPr>
          <a:xfrm>
            <a:off x="834425" y="4232325"/>
            <a:ext cx="1146601" cy="1054050"/>
            <a:chOff x="834425" y="4232325"/>
            <a:chExt cx="1146601" cy="1054050"/>
          </a:xfrm>
        </p:grpSpPr>
        <p:sp>
          <p:nvSpPr>
            <p:cNvPr id="33" name="Flowchart: Connector 32">
              <a:extLst>
                <a:ext uri="{FF2B5EF4-FFF2-40B4-BE49-F238E27FC236}">
                  <a16:creationId xmlns:a16="http://schemas.microsoft.com/office/drawing/2014/main" id="{66A698A1-3D45-46B2-8BCC-79EE3825A959}"/>
                </a:ext>
              </a:extLst>
            </p:cNvPr>
            <p:cNvSpPr/>
            <p:nvPr/>
          </p:nvSpPr>
          <p:spPr>
            <a:xfrm>
              <a:off x="834425" y="4232325"/>
              <a:ext cx="1146601" cy="1054050"/>
            </a:xfrm>
            <a:prstGeom prst="flowChartConnector">
              <a:avLst/>
            </a:prstGeom>
            <a:solidFill>
              <a:srgbClr val="C00000">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36" name="Graphic 35" descr="Badge 3 outline">
              <a:extLst>
                <a:ext uri="{FF2B5EF4-FFF2-40B4-BE49-F238E27FC236}">
                  <a16:creationId xmlns:a16="http://schemas.microsoft.com/office/drawing/2014/main" id="{0381E46C-CBD6-40C4-A5CB-D7F73E31805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8131" y="4302150"/>
              <a:ext cx="914400" cy="914400"/>
            </a:xfrm>
            <a:prstGeom prst="rect">
              <a:avLst/>
            </a:prstGeom>
          </p:spPr>
        </p:pic>
      </p:grpSp>
      <p:grpSp>
        <p:nvGrpSpPr>
          <p:cNvPr id="46" name="Group 45">
            <a:extLst>
              <a:ext uri="{FF2B5EF4-FFF2-40B4-BE49-F238E27FC236}">
                <a16:creationId xmlns:a16="http://schemas.microsoft.com/office/drawing/2014/main" id="{C81F6317-0118-4E76-B6C8-D2918CF9EF3E}"/>
              </a:ext>
            </a:extLst>
          </p:cNvPr>
          <p:cNvGrpSpPr/>
          <p:nvPr/>
        </p:nvGrpSpPr>
        <p:grpSpPr>
          <a:xfrm>
            <a:off x="862278" y="5413548"/>
            <a:ext cx="1146601" cy="1054050"/>
            <a:chOff x="862278" y="5413548"/>
            <a:chExt cx="1146601" cy="1054050"/>
          </a:xfrm>
        </p:grpSpPr>
        <p:sp>
          <p:nvSpPr>
            <p:cNvPr id="39" name="Flowchart: Connector 38">
              <a:extLst>
                <a:ext uri="{FF2B5EF4-FFF2-40B4-BE49-F238E27FC236}">
                  <a16:creationId xmlns:a16="http://schemas.microsoft.com/office/drawing/2014/main" id="{F04B16BF-7624-4233-98CC-63382710A601}"/>
                </a:ext>
              </a:extLst>
            </p:cNvPr>
            <p:cNvSpPr/>
            <p:nvPr/>
          </p:nvSpPr>
          <p:spPr>
            <a:xfrm>
              <a:off x="862278" y="5413548"/>
              <a:ext cx="1146601" cy="1054050"/>
            </a:xfrm>
            <a:prstGeom prst="flowChartConnector">
              <a:avLst/>
            </a:prstGeom>
            <a:solidFill>
              <a:srgbClr val="C00000">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42" name="Graphic 41" descr="Badge 4 outline">
              <a:extLst>
                <a:ext uri="{FF2B5EF4-FFF2-40B4-BE49-F238E27FC236}">
                  <a16:creationId xmlns:a16="http://schemas.microsoft.com/office/drawing/2014/main" id="{5CF0DAE5-923D-4287-9F4B-B771086B46B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78378" y="5483373"/>
              <a:ext cx="914400" cy="914400"/>
            </a:xfrm>
            <a:prstGeom prst="rect">
              <a:avLst/>
            </a:prstGeom>
          </p:spPr>
        </p:pic>
      </p:grpSp>
    </p:spTree>
    <p:extLst>
      <p:ext uri="{BB962C8B-B14F-4D97-AF65-F5344CB8AC3E}">
        <p14:creationId xmlns:p14="http://schemas.microsoft.com/office/powerpoint/2010/main" val="4141419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58999"/>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58999"/>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58999"/>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58999"/>
                                          </p:stCondLst>
                                        </p:cTn>
                                        <p:tgtEl>
                                          <p:spTgt spid="4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58999"/>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58999"/>
                                          </p:stCondLst>
                                        </p:cTn>
                                        <p:tgtEl>
                                          <p:spTgt spid="4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58999"/>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58999"/>
                                          </p:stCondLst>
                                        </p:cTn>
                                        <p:tgtEl>
                                          <p:spTgt spid="4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589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P spid="7" grpId="0"/>
      <p:bldP spid="9" grpId="0"/>
      <p:bldP spid="12"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04DD5-A789-4B17-B2AA-9A665E604919}"/>
              </a:ext>
            </a:extLst>
          </p:cNvPr>
          <p:cNvSpPr>
            <a:spLocks noGrp="1"/>
          </p:cNvSpPr>
          <p:nvPr>
            <p:ph type="title"/>
          </p:nvPr>
        </p:nvSpPr>
        <p:spPr>
          <a:xfrm>
            <a:off x="2472030" y="4194142"/>
            <a:ext cx="6574972" cy="1450757"/>
          </a:xfrm>
        </p:spPr>
        <p:txBody>
          <a:bodyPr>
            <a:normAutofit/>
          </a:bodyPr>
          <a:lstStyle/>
          <a:p>
            <a:pPr algn="ctr"/>
            <a:r>
              <a:rPr lang="en-US" sz="8000" dirty="0">
                <a:solidFill>
                  <a:srgbClr val="258B25"/>
                </a:solidFill>
              </a:rPr>
              <a:t>Thank you </a:t>
            </a:r>
            <a:r>
              <a:rPr lang="en-US" dirty="0"/>
              <a:t>	</a:t>
            </a:r>
            <a:endParaRPr lang="en-IE" dirty="0"/>
          </a:p>
        </p:txBody>
      </p:sp>
      <p:sp>
        <p:nvSpPr>
          <p:cNvPr id="8" name="Content Placeholder 2">
            <a:extLst>
              <a:ext uri="{FF2B5EF4-FFF2-40B4-BE49-F238E27FC236}">
                <a16:creationId xmlns:a16="http://schemas.microsoft.com/office/drawing/2014/main" id="{27AF855D-87DA-40DA-A16B-FB15DE630DF4}"/>
              </a:ext>
            </a:extLst>
          </p:cNvPr>
          <p:cNvSpPr>
            <a:spLocks noGrp="1"/>
          </p:cNvSpPr>
          <p:nvPr>
            <p:ph idx="1"/>
          </p:nvPr>
        </p:nvSpPr>
        <p:spPr>
          <a:xfrm>
            <a:off x="4974769" y="2198914"/>
            <a:ext cx="6574973" cy="1230086"/>
          </a:xfrm>
        </p:spPr>
        <p:txBody>
          <a:bodyPr>
            <a:normAutofit/>
          </a:bodyPr>
          <a:lstStyle/>
          <a:p>
            <a:pPr marL="0" indent="0">
              <a:buNone/>
            </a:pPr>
            <a:endParaRPr lang="en-US" dirty="0"/>
          </a:p>
          <a:p>
            <a:pPr marL="0" indent="0">
              <a:buNone/>
            </a:pPr>
            <a:endParaRPr lang="en-IE" dirty="0"/>
          </a:p>
        </p:txBody>
      </p:sp>
      <p:sp>
        <p:nvSpPr>
          <p:cNvPr id="10" name="Content Placeholder 2">
            <a:extLst>
              <a:ext uri="{FF2B5EF4-FFF2-40B4-BE49-F238E27FC236}">
                <a16:creationId xmlns:a16="http://schemas.microsoft.com/office/drawing/2014/main" id="{5C48D967-00AB-42FB-8215-0B9E35FC486D}"/>
              </a:ext>
            </a:extLst>
          </p:cNvPr>
          <p:cNvSpPr txBox="1">
            <a:spLocks/>
          </p:cNvSpPr>
          <p:nvPr/>
        </p:nvSpPr>
        <p:spPr>
          <a:xfrm>
            <a:off x="4974768" y="3771553"/>
            <a:ext cx="6574973" cy="12300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a:p>
          <a:p>
            <a:pPr marL="0" indent="0">
              <a:buFont typeface="Arial" panose="020B0604020202020204" pitchFamily="34" charset="0"/>
              <a:buNone/>
            </a:pPr>
            <a:endParaRPr lang="en-IE" dirty="0"/>
          </a:p>
        </p:txBody>
      </p:sp>
      <p:sp>
        <p:nvSpPr>
          <p:cNvPr id="11" name="Title 1">
            <a:extLst>
              <a:ext uri="{FF2B5EF4-FFF2-40B4-BE49-F238E27FC236}">
                <a16:creationId xmlns:a16="http://schemas.microsoft.com/office/drawing/2014/main" id="{62934F89-9547-4F85-9FBF-884842A29F94}"/>
              </a:ext>
            </a:extLst>
          </p:cNvPr>
          <p:cNvSpPr txBox="1">
            <a:spLocks/>
          </p:cNvSpPr>
          <p:nvPr/>
        </p:nvSpPr>
        <p:spPr>
          <a:xfrm>
            <a:off x="4438055" y="5644899"/>
            <a:ext cx="6574972" cy="12300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IE" sz="2000" b="1" dirty="0"/>
          </a:p>
          <a:p>
            <a:r>
              <a:rPr lang="en-IE" sz="2000" b="1" dirty="0"/>
              <a:t>	   	   		</a:t>
            </a:r>
          </a:p>
          <a:p>
            <a:pPr algn="ctr"/>
            <a:endParaRPr lang="en-IE" sz="1800" dirty="0"/>
          </a:p>
        </p:txBody>
      </p:sp>
      <p:sp>
        <p:nvSpPr>
          <p:cNvPr id="9" name="Rectangle 8">
            <a:extLst>
              <a:ext uri="{FF2B5EF4-FFF2-40B4-BE49-F238E27FC236}">
                <a16:creationId xmlns:a16="http://schemas.microsoft.com/office/drawing/2014/main" id="{A33B5A5B-6BCF-4966-B42A-C1E7389EB888}"/>
              </a:ext>
            </a:extLst>
          </p:cNvPr>
          <p:cNvSpPr/>
          <p:nvPr/>
        </p:nvSpPr>
        <p:spPr>
          <a:xfrm>
            <a:off x="1940312" y="2198914"/>
            <a:ext cx="7638408" cy="1401363"/>
          </a:xfrm>
          <a:prstGeom prst="rect">
            <a:avLst/>
          </a:prstGeom>
          <a:solidFill>
            <a:schemeClr val="bg1">
              <a:lumMod val="85000"/>
            </a:schemeClr>
          </a:solidFill>
          <a:ln w="539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b="1" dirty="0">
                <a:solidFill>
                  <a:schemeClr val="tx1"/>
                </a:solidFill>
                <a:effectLst/>
                <a:latin typeface="Calibri" panose="020F0502020204030204" pitchFamily="34" charset="0"/>
                <a:ea typeface="Times New Roman" panose="02020603050405020304" pitchFamily="18" charset="0"/>
              </a:rPr>
              <a:t>Make a Submission / Observation before 4pm on the 24</a:t>
            </a:r>
            <a:r>
              <a:rPr lang="en-IE" b="1" baseline="30000" dirty="0">
                <a:solidFill>
                  <a:schemeClr val="tx1"/>
                </a:solidFill>
                <a:latin typeface="Calibri" panose="020F0502020204030204" pitchFamily="34" charset="0"/>
                <a:ea typeface="Times New Roman" panose="02020603050405020304" pitchFamily="18" charset="0"/>
              </a:rPr>
              <a:t>th</a:t>
            </a:r>
            <a:r>
              <a:rPr lang="en-IE" b="1" dirty="0">
                <a:solidFill>
                  <a:schemeClr val="tx1"/>
                </a:solidFill>
                <a:effectLst/>
                <a:latin typeface="Calibri" panose="020F0502020204030204" pitchFamily="34" charset="0"/>
                <a:ea typeface="Times New Roman" panose="02020603050405020304" pitchFamily="18" charset="0"/>
              </a:rPr>
              <a:t> May 2022 .</a:t>
            </a:r>
            <a:endParaRPr lang="en-IE" b="1" dirty="0">
              <a:solidFill>
                <a:schemeClr val="tx1"/>
              </a:solidFill>
            </a:endParaRPr>
          </a:p>
        </p:txBody>
      </p:sp>
      <p:sp>
        <p:nvSpPr>
          <p:cNvPr id="12" name="TextBox 11">
            <a:extLst>
              <a:ext uri="{FF2B5EF4-FFF2-40B4-BE49-F238E27FC236}">
                <a16:creationId xmlns:a16="http://schemas.microsoft.com/office/drawing/2014/main" id="{A8080964-F2F8-4898-8742-C58EAB6A515B}"/>
              </a:ext>
            </a:extLst>
          </p:cNvPr>
          <p:cNvSpPr txBox="1"/>
          <p:nvPr/>
        </p:nvSpPr>
        <p:spPr>
          <a:xfrm>
            <a:off x="883045" y="758123"/>
            <a:ext cx="11077575" cy="1323439"/>
          </a:xfrm>
          <a:prstGeom prst="rect">
            <a:avLst/>
          </a:prstGeom>
          <a:noFill/>
        </p:spPr>
        <p:txBody>
          <a:bodyPr wrap="square">
            <a:spAutoFit/>
          </a:bodyPr>
          <a:lstStyle/>
          <a:p>
            <a:r>
              <a:rPr lang="en-IE" sz="2000" dirty="0">
                <a:solidFill>
                  <a:prstClr val="black"/>
                </a:solidFill>
                <a:latin typeface="Calibri" panose="020F0502020204030204"/>
              </a:rPr>
              <a:t>The Draft Kildare County Development Plan is on public display for a period of 10 weeks </a:t>
            </a:r>
            <a:r>
              <a:rPr lang="en-IE" sz="2000" b="1" dirty="0">
                <a:solidFill>
                  <a:prstClr val="black"/>
                </a:solidFill>
                <a:latin typeface="Calibri" panose="020F0502020204030204"/>
              </a:rPr>
              <a:t>(14th March to the 24th of May 2022)</a:t>
            </a:r>
            <a:r>
              <a:rPr lang="en-IE" sz="2000" dirty="0">
                <a:solidFill>
                  <a:prstClr val="black"/>
                </a:solidFill>
                <a:latin typeface="Calibri" panose="020F0502020204030204"/>
              </a:rPr>
              <a:t>.</a:t>
            </a:r>
            <a:r>
              <a:rPr lang="en-IE" sz="2000" b="1" dirty="0">
                <a:solidFill>
                  <a:srgbClr val="C00000"/>
                </a:solidFill>
              </a:rPr>
              <a:t> </a:t>
            </a:r>
          </a:p>
          <a:p>
            <a:endParaRPr lang="en-IE" sz="2000" b="1" dirty="0">
              <a:solidFill>
                <a:srgbClr val="C00000"/>
              </a:solidFill>
            </a:endParaRPr>
          </a:p>
          <a:p>
            <a:endParaRPr lang="en-IE" sz="2000" dirty="0">
              <a:solidFill>
                <a:prstClr val="black"/>
              </a:solidFill>
              <a:latin typeface="Calibri" panose="020F0502020204030204"/>
            </a:endParaRPr>
          </a:p>
        </p:txBody>
      </p:sp>
      <p:pic>
        <p:nvPicPr>
          <p:cNvPr id="13" name="Picture 12" descr="Icon&#10;&#10;Description automatically generated">
            <a:extLst>
              <a:ext uri="{FF2B5EF4-FFF2-40B4-BE49-F238E27FC236}">
                <a16:creationId xmlns:a16="http://schemas.microsoft.com/office/drawing/2014/main" id="{1562CD93-FEAE-4C48-9596-C9177C861799}"/>
              </a:ext>
            </a:extLst>
          </p:cNvPr>
          <p:cNvPicPr>
            <a:picLocks noChangeAspect="1"/>
          </p:cNvPicPr>
          <p:nvPr/>
        </p:nvPicPr>
        <p:blipFill rotWithShape="1">
          <a:blip r:embed="rId2"/>
          <a:srcRect l="14143" r="10459"/>
          <a:stretch/>
        </p:blipFill>
        <p:spPr>
          <a:xfrm>
            <a:off x="10523956" y="4583150"/>
            <a:ext cx="1668044" cy="2212315"/>
          </a:xfrm>
          <a:prstGeom prst="rect">
            <a:avLst/>
          </a:prstGeom>
        </p:spPr>
      </p:pic>
      <p:pic>
        <p:nvPicPr>
          <p:cNvPr id="14" name="Picture 13" descr="Icon&#10;&#10;Description automatically generated">
            <a:extLst>
              <a:ext uri="{FF2B5EF4-FFF2-40B4-BE49-F238E27FC236}">
                <a16:creationId xmlns:a16="http://schemas.microsoft.com/office/drawing/2014/main" id="{182DACF9-245A-401F-810D-64F3FBA77CF6}"/>
              </a:ext>
            </a:extLst>
          </p:cNvPr>
          <p:cNvPicPr>
            <a:picLocks noChangeAspect="1"/>
          </p:cNvPicPr>
          <p:nvPr/>
        </p:nvPicPr>
        <p:blipFill rotWithShape="1">
          <a:blip r:embed="rId2"/>
          <a:srcRect l="14143" r="10459"/>
          <a:stretch/>
        </p:blipFill>
        <p:spPr>
          <a:xfrm>
            <a:off x="49023" y="4583150"/>
            <a:ext cx="1668044" cy="2212315"/>
          </a:xfrm>
          <a:prstGeom prst="rect">
            <a:avLst/>
          </a:prstGeom>
        </p:spPr>
      </p:pic>
    </p:spTree>
    <p:extLst>
      <p:ext uri="{BB962C8B-B14F-4D97-AF65-F5344CB8AC3E}">
        <p14:creationId xmlns:p14="http://schemas.microsoft.com/office/powerpoint/2010/main" val="919984030"/>
      </p:ext>
    </p:extLst>
  </p:cSld>
  <p:clrMapOvr>
    <a:masterClrMapping/>
  </p:clrMapOvr>
  <mc:AlternateContent xmlns:mc="http://schemas.openxmlformats.org/markup-compatibility/2006" xmlns:p14="http://schemas.microsoft.com/office/powerpoint/2010/main">
    <mc:Choice Requires="p14">
      <p:transition spd="slow" p14:dur="2000" advTm="19382"/>
    </mc:Choice>
    <mc:Fallback xmlns="">
      <p:transition spd="slow" advTm="1938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58999"/>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58999"/>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58999"/>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58999"/>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9" grpId="0" animBg="1"/>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con&#10;&#10;Description automatically generated">
            <a:extLst>
              <a:ext uri="{FF2B5EF4-FFF2-40B4-BE49-F238E27FC236}">
                <a16:creationId xmlns:a16="http://schemas.microsoft.com/office/drawing/2014/main" id="{6F7622D7-8812-4C47-8880-4CA52AC57DF4}"/>
              </a:ext>
            </a:extLst>
          </p:cNvPr>
          <p:cNvPicPr>
            <a:picLocks noChangeAspect="1"/>
          </p:cNvPicPr>
          <p:nvPr/>
        </p:nvPicPr>
        <p:blipFill rotWithShape="1">
          <a:blip r:embed="rId3"/>
          <a:srcRect l="10685" r="10654" b="-3"/>
          <a:stretch/>
        </p:blipFill>
        <p:spPr>
          <a:xfrm>
            <a:off x="11362627" y="5660522"/>
            <a:ext cx="829373" cy="1054395"/>
          </a:xfrm>
          <a:prstGeom prst="rect">
            <a:avLst/>
          </a:prstGeom>
        </p:spPr>
      </p:pic>
      <p:sp>
        <p:nvSpPr>
          <p:cNvPr id="3" name="Title 1">
            <a:extLst>
              <a:ext uri="{FF2B5EF4-FFF2-40B4-BE49-F238E27FC236}">
                <a16:creationId xmlns:a16="http://schemas.microsoft.com/office/drawing/2014/main" id="{85920D86-7E35-4CC7-882E-16D0D0C2BDC2}"/>
              </a:ext>
            </a:extLst>
          </p:cNvPr>
          <p:cNvSpPr txBox="1">
            <a:spLocks/>
          </p:cNvSpPr>
          <p:nvPr/>
        </p:nvSpPr>
        <p:spPr>
          <a:xfrm>
            <a:off x="92279" y="66997"/>
            <a:ext cx="12192000" cy="892822"/>
          </a:xfrm>
          <a:prstGeom prst="rect">
            <a:avLst/>
          </a:prstGeom>
        </p:spPr>
        <p:txBody>
          <a:bodyPr vert="horz" lIns="91440" tIns="45720" rIns="91440" bIns="45720" rtlCol="0" anchor="b">
            <a:normAutofit fontScale="975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4800" b="0" i="0" u="none" strike="noStrike" kern="1200" cap="none" spc="-50" normalizeH="0" baseline="0" noProof="0" dirty="0">
                <a:ln>
                  <a:noFill/>
                </a:ln>
                <a:solidFill>
                  <a:srgbClr val="009400"/>
                </a:solidFill>
                <a:effectLst/>
                <a:uLnTx/>
                <a:uFillTx/>
                <a:latin typeface="Arial" panose="020B0604020202020204" pitchFamily="34" charset="0"/>
                <a:cs typeface="Arial" panose="020B0604020202020204" pitchFamily="34" charset="0"/>
              </a:rPr>
              <a:t>Public Consultation Strategy </a:t>
            </a:r>
            <a:endParaRPr kumimoji="0" lang="en-IE" sz="4800" b="0" i="0" u="none" strike="noStrike" kern="1200" cap="none" spc="-50" normalizeH="0" baseline="0" noProof="0" dirty="0">
              <a:ln>
                <a:noFill/>
              </a:ln>
              <a:solidFill>
                <a:srgbClr val="009400"/>
              </a:solidFill>
              <a:effectLst/>
              <a:uLnTx/>
              <a:uFillTx/>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ABC83485-EAD7-4D9A-ACFD-68A4B54F63F7}"/>
              </a:ext>
            </a:extLst>
          </p:cNvPr>
          <p:cNvSpPr txBox="1"/>
          <p:nvPr/>
        </p:nvSpPr>
        <p:spPr>
          <a:xfrm>
            <a:off x="5857560" y="6341863"/>
            <a:ext cx="55050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a:ln>
                  <a:noFill/>
                </a:ln>
                <a:solidFill>
                  <a:prstClr val="black"/>
                </a:solidFill>
                <a:effectLst/>
                <a:uLnTx/>
                <a:uFillTx/>
                <a:latin typeface="Calibri" panose="020F0502020204030204"/>
                <a:ea typeface="+mn-ea"/>
                <a:cs typeface="+mn-cs"/>
              </a:rPr>
              <a:t>* The Public Consultation Strategy has been “</a:t>
            </a:r>
            <a:r>
              <a:rPr kumimoji="0" lang="en-IE" sz="1200" b="0" i="1" u="none" strike="noStrike" kern="1200" cap="none" spc="0" normalizeH="0" baseline="0" noProof="0" dirty="0">
                <a:ln>
                  <a:noFill/>
                </a:ln>
                <a:solidFill>
                  <a:prstClr val="black"/>
                </a:solidFill>
                <a:effectLst/>
                <a:uLnTx/>
                <a:uFillTx/>
                <a:latin typeface="Calibri" panose="020F0502020204030204"/>
                <a:ea typeface="+mn-ea"/>
                <a:cs typeface="+mn-cs"/>
              </a:rPr>
              <a:t>Public Health Restriction Proofed</a:t>
            </a:r>
            <a:r>
              <a:rPr kumimoji="0" lang="en-IE" sz="1200" b="0" i="0" u="none" strike="noStrike" kern="1200" cap="none" spc="0" normalizeH="0" baseline="0" noProof="0" dirty="0">
                <a:ln>
                  <a:noFill/>
                </a:ln>
                <a:solidFill>
                  <a:prstClr val="black"/>
                </a:solidFill>
                <a:effectLst/>
                <a:uLnTx/>
                <a:uFillTx/>
                <a:latin typeface="Calibri" panose="020F0502020204030204"/>
                <a:ea typeface="+mn-ea"/>
                <a:cs typeface="+mn-cs"/>
              </a:rPr>
              <a:t>” in order to ensure a continuous &amp; uninterrupted consultation  </a:t>
            </a:r>
          </a:p>
        </p:txBody>
      </p:sp>
      <p:sp>
        <p:nvSpPr>
          <p:cNvPr id="7" name="TextBox 6">
            <a:extLst>
              <a:ext uri="{FF2B5EF4-FFF2-40B4-BE49-F238E27FC236}">
                <a16:creationId xmlns:a16="http://schemas.microsoft.com/office/drawing/2014/main" id="{2698A1FD-C9B2-4666-9D42-1D36510424E9}"/>
              </a:ext>
            </a:extLst>
          </p:cNvPr>
          <p:cNvSpPr txBox="1"/>
          <p:nvPr/>
        </p:nvSpPr>
        <p:spPr>
          <a:xfrm>
            <a:off x="5857560" y="1542444"/>
            <a:ext cx="6071142" cy="2352952"/>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IE" sz="2000" b="0" i="0" u="none" strike="noStrike" kern="1200" cap="none" spc="0" normalizeH="0" baseline="0" noProof="0" dirty="0">
                <a:ln>
                  <a:noFill/>
                </a:ln>
                <a:solidFill>
                  <a:prstClr val="black"/>
                </a:solidFill>
                <a:effectLst/>
                <a:uLnTx/>
                <a:uFillTx/>
                <a:latin typeface="Calibri" panose="020F0502020204030204"/>
                <a:ea typeface="+mn-ea"/>
                <a:cs typeface="+mn-cs"/>
              </a:rPr>
              <a:t>Virtual Consultation Room</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lang="en-IE" sz="2000" dirty="0">
              <a:solidFill>
                <a:prstClr val="black"/>
              </a:solidFill>
              <a:latin typeface="Calibri" panose="020F0502020204030204"/>
            </a:endParaRPr>
          </a:p>
          <a:p>
            <a:pPr marR="0" lvl="0" algn="l" defTabSz="914400" rtl="0" eaLnBrk="1" fontAlgn="auto" latinLnBrk="0" hangingPunct="1">
              <a:lnSpc>
                <a:spcPct val="150000"/>
              </a:lnSpc>
              <a:spcBef>
                <a:spcPts val="0"/>
              </a:spcBef>
              <a:spcAft>
                <a:spcPts val="0"/>
              </a:spcAft>
              <a:buClrTx/>
              <a:buSzTx/>
              <a:tabLst/>
              <a:defRPr/>
            </a:pPr>
            <a:endParaRPr kumimoji="0" lang="en-IE"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IE"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IE"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C6824E71-AB54-4F75-BB25-1BA081156E87}"/>
              </a:ext>
            </a:extLst>
          </p:cNvPr>
          <p:cNvPicPr>
            <a:picLocks noChangeAspect="1"/>
          </p:cNvPicPr>
          <p:nvPr/>
        </p:nvPicPr>
        <p:blipFill>
          <a:blip r:embed="rId4"/>
          <a:stretch>
            <a:fillRect/>
          </a:stretch>
        </p:blipFill>
        <p:spPr>
          <a:xfrm>
            <a:off x="6748445" y="2036048"/>
            <a:ext cx="4593711" cy="2337613"/>
          </a:xfrm>
          <a:prstGeom prst="rect">
            <a:avLst/>
          </a:prstGeom>
        </p:spPr>
      </p:pic>
      <p:sp>
        <p:nvSpPr>
          <p:cNvPr id="9" name="Rectangle 8">
            <a:extLst>
              <a:ext uri="{FF2B5EF4-FFF2-40B4-BE49-F238E27FC236}">
                <a16:creationId xmlns:a16="http://schemas.microsoft.com/office/drawing/2014/main" id="{34CEE827-E446-4057-802E-BC45D78D89E6}"/>
              </a:ext>
            </a:extLst>
          </p:cNvPr>
          <p:cNvSpPr/>
          <p:nvPr/>
        </p:nvSpPr>
        <p:spPr>
          <a:xfrm>
            <a:off x="1318185" y="1064179"/>
            <a:ext cx="4045928" cy="479045"/>
          </a:xfrm>
          <a:prstGeom prst="rect">
            <a:avLst/>
          </a:prstGeom>
          <a:solidFill>
            <a:schemeClr val="bg1">
              <a:lumMod val="95000"/>
            </a:schemeClr>
          </a:solidFill>
          <a:ln w="349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b="1" i="1" dirty="0">
                <a:solidFill>
                  <a:prstClr val="black"/>
                </a:solidFill>
              </a:rPr>
              <a:t>Pre-Draft Public Consultation in Q1 2021</a:t>
            </a:r>
          </a:p>
        </p:txBody>
      </p:sp>
      <p:pic>
        <p:nvPicPr>
          <p:cNvPr id="12" name="Picture 11" descr="A picture containing sky, outdoor, nature, sunset&#10;&#10;Description automatically generated">
            <a:extLst>
              <a:ext uri="{FF2B5EF4-FFF2-40B4-BE49-F238E27FC236}">
                <a16:creationId xmlns:a16="http://schemas.microsoft.com/office/drawing/2014/main" id="{0588B97C-AAB4-4A32-8A34-39A177FE1679}"/>
              </a:ext>
            </a:extLst>
          </p:cNvPr>
          <p:cNvPicPr>
            <a:picLocks noChangeAspect="1"/>
          </p:cNvPicPr>
          <p:nvPr/>
        </p:nvPicPr>
        <p:blipFill>
          <a:blip r:embed="rId5"/>
          <a:stretch>
            <a:fillRect/>
          </a:stretch>
        </p:blipFill>
        <p:spPr>
          <a:xfrm>
            <a:off x="926419" y="3935890"/>
            <a:ext cx="4055156" cy="2281025"/>
          </a:xfrm>
          <a:prstGeom prst="rect">
            <a:avLst/>
          </a:prstGeom>
        </p:spPr>
      </p:pic>
      <p:sp>
        <p:nvSpPr>
          <p:cNvPr id="13" name="Rectangle 12">
            <a:extLst>
              <a:ext uri="{FF2B5EF4-FFF2-40B4-BE49-F238E27FC236}">
                <a16:creationId xmlns:a16="http://schemas.microsoft.com/office/drawing/2014/main" id="{6B3741B1-A44A-494A-BB41-161EE7E6FDF6}"/>
              </a:ext>
            </a:extLst>
          </p:cNvPr>
          <p:cNvSpPr/>
          <p:nvPr/>
        </p:nvSpPr>
        <p:spPr>
          <a:xfrm>
            <a:off x="743425" y="6290770"/>
            <a:ext cx="4380763" cy="512758"/>
          </a:xfrm>
          <a:prstGeom prst="rect">
            <a:avLst/>
          </a:prstGeom>
          <a:solidFill>
            <a:schemeClr val="bg1">
              <a:lumMod val="85000"/>
            </a:schemeClr>
          </a:solidFill>
          <a:ln>
            <a:solidFill>
              <a:srgbClr val="258B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200" dirty="0">
                <a:solidFill>
                  <a:schemeClr val="tx1"/>
                </a:solidFill>
                <a:effectLst/>
                <a:latin typeface="Arial" panose="020B0604020202020204" pitchFamily="34" charset="0"/>
                <a:ea typeface="Calibri" panose="020F0502020204030204" pitchFamily="34" charset="0"/>
              </a:rPr>
              <a:t>Photographic Competition: </a:t>
            </a:r>
            <a:r>
              <a:rPr lang="en-US" sz="1200" dirty="0">
                <a:solidFill>
                  <a:schemeClr val="tx1"/>
                </a:solidFill>
              </a:rPr>
              <a:t>2</a:t>
            </a:r>
            <a:r>
              <a:rPr lang="en-US" sz="1200" baseline="30000" dirty="0">
                <a:solidFill>
                  <a:schemeClr val="tx1"/>
                </a:solidFill>
              </a:rPr>
              <a:t>nd</a:t>
            </a:r>
            <a:r>
              <a:rPr lang="en-US" sz="1200" dirty="0">
                <a:solidFill>
                  <a:schemeClr val="tx1"/>
                </a:solidFill>
              </a:rPr>
              <a:t> Place - Under 12’s</a:t>
            </a:r>
          </a:p>
          <a:p>
            <a:pPr algn="ctr"/>
            <a:r>
              <a:rPr lang="en-US" sz="1200" dirty="0">
                <a:solidFill>
                  <a:schemeClr val="tx1"/>
                </a:solidFill>
              </a:rPr>
              <a:t>Ruadhan Gorry – </a:t>
            </a:r>
            <a:r>
              <a:rPr lang="en-US" sz="1200" b="1" i="1" dirty="0">
                <a:solidFill>
                  <a:schemeClr val="tx1"/>
                </a:solidFill>
              </a:rPr>
              <a:t>‘Sunset over the bog’</a:t>
            </a:r>
            <a:endParaRPr lang="en-IE" sz="1200" b="1" i="1" dirty="0">
              <a:solidFill>
                <a:schemeClr val="tx1"/>
              </a:solidFill>
            </a:endParaRPr>
          </a:p>
        </p:txBody>
      </p:sp>
      <p:pic>
        <p:nvPicPr>
          <p:cNvPr id="15" name="Graphic 14" descr="Badge 1 outline">
            <a:extLst>
              <a:ext uri="{FF2B5EF4-FFF2-40B4-BE49-F238E27FC236}">
                <a16:creationId xmlns:a16="http://schemas.microsoft.com/office/drawing/2014/main" id="{639D6206-5FEC-4357-A881-6E4F38FB285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5345" y="871945"/>
            <a:ext cx="914400" cy="914400"/>
          </a:xfrm>
          <a:prstGeom prst="rect">
            <a:avLst/>
          </a:prstGeom>
        </p:spPr>
      </p:pic>
      <p:pic>
        <p:nvPicPr>
          <p:cNvPr id="17" name="Graphic 16" descr="Badge outline">
            <a:extLst>
              <a:ext uri="{FF2B5EF4-FFF2-40B4-BE49-F238E27FC236}">
                <a16:creationId xmlns:a16="http://schemas.microsoft.com/office/drawing/2014/main" id="{41328219-D72D-489A-9452-2D6C2B28F8E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869497" y="868086"/>
            <a:ext cx="914400" cy="914400"/>
          </a:xfrm>
          <a:prstGeom prst="rect">
            <a:avLst/>
          </a:prstGeom>
        </p:spPr>
      </p:pic>
      <p:sp>
        <p:nvSpPr>
          <p:cNvPr id="18" name="Rectangle 17">
            <a:extLst>
              <a:ext uri="{FF2B5EF4-FFF2-40B4-BE49-F238E27FC236}">
                <a16:creationId xmlns:a16="http://schemas.microsoft.com/office/drawing/2014/main" id="{71B46461-EB8D-4A86-9E0A-1204B0361C6A}"/>
              </a:ext>
            </a:extLst>
          </p:cNvPr>
          <p:cNvSpPr/>
          <p:nvPr/>
        </p:nvSpPr>
        <p:spPr>
          <a:xfrm>
            <a:off x="7022337" y="1064179"/>
            <a:ext cx="4045928" cy="479045"/>
          </a:xfrm>
          <a:prstGeom prst="rect">
            <a:avLst/>
          </a:prstGeom>
          <a:solidFill>
            <a:schemeClr val="bg1">
              <a:lumMod val="95000"/>
            </a:schemeClr>
          </a:solidFill>
          <a:ln w="349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b="1" i="1" dirty="0">
                <a:solidFill>
                  <a:prstClr val="black"/>
                </a:solidFill>
              </a:rPr>
              <a:t>Draft Plan Public Consultation*</a:t>
            </a:r>
          </a:p>
        </p:txBody>
      </p:sp>
      <p:sp>
        <p:nvSpPr>
          <p:cNvPr id="20" name="TextBox 19">
            <a:extLst>
              <a:ext uri="{FF2B5EF4-FFF2-40B4-BE49-F238E27FC236}">
                <a16:creationId xmlns:a16="http://schemas.microsoft.com/office/drawing/2014/main" id="{4C5B014C-F555-448A-9A93-AF2F7184B671}"/>
              </a:ext>
            </a:extLst>
          </p:cNvPr>
          <p:cNvSpPr txBox="1"/>
          <p:nvPr/>
        </p:nvSpPr>
        <p:spPr>
          <a:xfrm>
            <a:off x="263298" y="1563081"/>
            <a:ext cx="5533134" cy="967957"/>
          </a:xfrm>
          <a:prstGeom prst="rect">
            <a:avLst/>
          </a:prstGeom>
          <a:noFill/>
        </p:spPr>
        <p:txBody>
          <a:bodyPr wrap="square" rtlCol="0">
            <a:spAutoFit/>
          </a:bodyPr>
          <a:lstStyle/>
          <a:p>
            <a:pPr marL="285750" lvl="0" indent="-285750">
              <a:lnSpc>
                <a:spcPct val="150000"/>
              </a:lnSpc>
              <a:buFont typeface="Arial" panose="020B0604020202020204" pitchFamily="34" charset="0"/>
              <a:buChar char="•"/>
              <a:defRPr/>
            </a:pPr>
            <a:r>
              <a:rPr lang="en-US" sz="2000" dirty="0">
                <a:solidFill>
                  <a:prstClr val="black"/>
                </a:solidFill>
              </a:rPr>
              <a:t>2 x public webinar events (statutory) (Attendants: 80)</a:t>
            </a:r>
          </a:p>
        </p:txBody>
      </p:sp>
      <p:sp>
        <p:nvSpPr>
          <p:cNvPr id="21" name="TextBox 20">
            <a:extLst>
              <a:ext uri="{FF2B5EF4-FFF2-40B4-BE49-F238E27FC236}">
                <a16:creationId xmlns:a16="http://schemas.microsoft.com/office/drawing/2014/main" id="{9220FC93-A02A-48FF-99F3-DDE9A18A0598}"/>
              </a:ext>
            </a:extLst>
          </p:cNvPr>
          <p:cNvSpPr txBox="1"/>
          <p:nvPr/>
        </p:nvSpPr>
        <p:spPr>
          <a:xfrm>
            <a:off x="263298" y="2495247"/>
            <a:ext cx="5533134" cy="1429622"/>
          </a:xfrm>
          <a:prstGeom prst="rect">
            <a:avLst/>
          </a:prstGeom>
          <a:noFill/>
        </p:spPr>
        <p:txBody>
          <a:bodyPr wrap="square" rtlCol="0">
            <a:spAutoFit/>
          </a:bodyPr>
          <a:lstStyle/>
          <a:p>
            <a:pPr marL="285750" lvl="0" indent="-285750">
              <a:lnSpc>
                <a:spcPct val="150000"/>
              </a:lnSpc>
              <a:buFont typeface="Arial" panose="020B0604020202020204" pitchFamily="34" charset="0"/>
              <a:buChar char="•"/>
              <a:defRPr/>
            </a:pPr>
            <a:r>
              <a:rPr lang="en-US" sz="2000" dirty="0">
                <a:solidFill>
                  <a:prstClr val="black"/>
                </a:solidFill>
              </a:rPr>
              <a:t>Photographic Competition (Entries: 306)</a:t>
            </a:r>
          </a:p>
          <a:p>
            <a:pPr marL="800100" lvl="1" indent="-342900">
              <a:lnSpc>
                <a:spcPct val="150000"/>
              </a:lnSpc>
              <a:buFont typeface="Wingdings" panose="05000000000000000000" pitchFamily="2" charset="2"/>
              <a:buChar char="ü"/>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Primary School Age </a:t>
            </a:r>
          </a:p>
          <a:p>
            <a:pPr marL="800100" lvl="1" indent="-342900">
              <a:lnSpc>
                <a:spcPct val="150000"/>
              </a:lnSpc>
              <a:buFont typeface="Wingdings" panose="05000000000000000000" pitchFamily="2" charset="2"/>
              <a:buChar char="ü"/>
              <a:defRPr/>
            </a:pPr>
            <a:r>
              <a:rPr lang="en-US" sz="2000" dirty="0">
                <a:solidFill>
                  <a:prstClr val="black"/>
                </a:solidFill>
                <a:latin typeface="Calibri" panose="020F0502020204030204"/>
              </a:rPr>
              <a:t>Secondary School Age</a:t>
            </a:r>
            <a:endParaRPr kumimoji="0" lang="en-IE"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28E14B3D-BD10-4C8F-B8E1-9690F2763613}"/>
              </a:ext>
            </a:extLst>
          </p:cNvPr>
          <p:cNvSpPr txBox="1"/>
          <p:nvPr/>
        </p:nvSpPr>
        <p:spPr>
          <a:xfrm>
            <a:off x="5869497" y="4361965"/>
            <a:ext cx="6071142" cy="1891287"/>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IE" sz="2000" b="0" i="0" u="none" strike="noStrike" kern="1200" cap="none" spc="0" normalizeH="0" baseline="0" noProof="0" dirty="0">
                <a:ln>
                  <a:noFill/>
                </a:ln>
                <a:solidFill>
                  <a:prstClr val="black"/>
                </a:solidFill>
                <a:effectLst/>
                <a:uLnTx/>
                <a:uFillTx/>
                <a:latin typeface="Calibri" panose="020F0502020204030204"/>
                <a:ea typeface="+mn-ea"/>
                <a:cs typeface="+mn-cs"/>
              </a:rPr>
              <a:t>Kildare County Development Plan Podcast Series </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IE" sz="2000" b="0" i="0" u="none" strike="noStrike" kern="1200" cap="none" spc="0" normalizeH="0" baseline="0" noProof="0" dirty="0">
                <a:ln>
                  <a:noFill/>
                </a:ln>
                <a:solidFill>
                  <a:prstClr val="black"/>
                </a:solidFill>
                <a:effectLst/>
                <a:uLnTx/>
                <a:uFillTx/>
                <a:latin typeface="Calibri" panose="020F0502020204030204"/>
                <a:ea typeface="+mn-ea"/>
                <a:cs typeface="+mn-cs"/>
              </a:rPr>
              <a:t>3 x online webinars/drop in meetings</a:t>
            </a:r>
            <a:r>
              <a:rPr kumimoji="0" lang="en-IE" sz="2000" b="0" i="0" u="none" strike="noStrike" kern="1200" cap="none" spc="0" normalizeH="0" noProof="0" dirty="0">
                <a:ln>
                  <a:noFill/>
                </a:ln>
                <a:solidFill>
                  <a:prstClr val="black"/>
                </a:solidFill>
                <a:effectLst/>
                <a:uLnTx/>
                <a:uFillTx/>
                <a:latin typeface="Calibri" panose="020F0502020204030204"/>
                <a:ea typeface="+mn-ea"/>
                <a:cs typeface="+mn-cs"/>
              </a:rPr>
              <a:t> (non-statutory)</a:t>
            </a:r>
            <a:r>
              <a:rPr kumimoji="0" lang="en-IE" sz="20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IE" sz="2000" b="0" i="0" u="none" strike="noStrike" kern="1200" cap="none" spc="0" normalizeH="0" baseline="0" noProof="0" dirty="0">
                <a:ln>
                  <a:noFill/>
                </a:ln>
                <a:solidFill>
                  <a:prstClr val="black"/>
                </a:solidFill>
                <a:effectLst/>
                <a:uLnTx/>
                <a:uFillTx/>
                <a:latin typeface="Calibri" panose="020F0502020204030204"/>
                <a:ea typeface="+mn-ea"/>
                <a:cs typeface="+mn-cs"/>
              </a:rPr>
              <a:t>Social Media &amp; Website Updates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IE" sz="2000" b="0" i="0" u="none" strike="noStrike" kern="1200" cap="none" spc="0" normalizeH="0" baseline="0" noProof="0" dirty="0">
                <a:ln>
                  <a:noFill/>
                </a:ln>
                <a:solidFill>
                  <a:prstClr val="black"/>
                </a:solidFill>
                <a:effectLst/>
                <a:uLnTx/>
                <a:uFillTx/>
                <a:latin typeface="Calibri" panose="020F0502020204030204"/>
                <a:ea typeface="+mn-ea"/>
                <a:cs typeface="+mn-cs"/>
              </a:rPr>
              <a:t>Consultation Portal</a:t>
            </a:r>
          </a:p>
        </p:txBody>
      </p:sp>
    </p:spTree>
    <p:extLst>
      <p:ext uri="{BB962C8B-B14F-4D97-AF65-F5344CB8AC3E}">
        <p14:creationId xmlns:p14="http://schemas.microsoft.com/office/powerpoint/2010/main" val="547428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58999"/>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58999"/>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58999"/>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58999"/>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58999"/>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58999"/>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58999"/>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58999"/>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58999"/>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58999"/>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58999"/>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animBg="1"/>
      <p:bldP spid="13" grpId="0" animBg="1"/>
      <p:bldP spid="18" grpId="0" animBg="1"/>
      <p:bldP spid="20" grpId="0"/>
      <p:bldP spid="21" grpId="0"/>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7191B6B-4C21-45E0-B2B8-D08D298D5D90}"/>
              </a:ext>
            </a:extLst>
          </p:cNvPr>
          <p:cNvSpPr txBox="1">
            <a:spLocks/>
          </p:cNvSpPr>
          <p:nvPr/>
        </p:nvSpPr>
        <p:spPr>
          <a:xfrm>
            <a:off x="0" y="163774"/>
            <a:ext cx="12192000" cy="892822"/>
          </a:xfrm>
          <a:prstGeom prst="rect">
            <a:avLst/>
          </a:prstGeom>
        </p:spPr>
        <p:txBody>
          <a:bodyPr vert="horz" lIns="91440" tIns="45720" rIns="91440" bIns="45720" rtlCol="0" anchor="b">
            <a:normAutofit fontScale="975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4800" b="0" i="0" u="none" strike="noStrike" kern="1200" cap="none" spc="-50" normalizeH="0" baseline="0" noProof="0" dirty="0">
                <a:ln>
                  <a:noFill/>
                </a:ln>
                <a:solidFill>
                  <a:srgbClr val="009400"/>
                </a:solidFill>
                <a:effectLst/>
                <a:uLnTx/>
                <a:uFillTx/>
                <a:latin typeface="Arial" panose="020B0604020202020204" pitchFamily="34" charset="0"/>
                <a:cs typeface="Arial" panose="020B0604020202020204" pitchFamily="34" charset="0"/>
              </a:rPr>
              <a:t>Points to note in considering the Draft CDP</a:t>
            </a:r>
            <a:endParaRPr kumimoji="0" lang="en-IE" sz="4800" b="0" i="0" u="none" strike="noStrike" kern="1200" cap="none" spc="-50" normalizeH="0" baseline="0" noProof="0" dirty="0">
              <a:ln>
                <a:noFill/>
              </a:ln>
              <a:solidFill>
                <a:srgbClr val="009400"/>
              </a:solidFill>
              <a:effectLst/>
              <a:uLnTx/>
              <a:uFillTx/>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2A740A2-D4B0-40A4-A0DC-650A43D4146C}"/>
              </a:ext>
            </a:extLst>
          </p:cNvPr>
          <p:cNvSpPr txBox="1"/>
          <p:nvPr/>
        </p:nvSpPr>
        <p:spPr>
          <a:xfrm>
            <a:off x="370808" y="1413129"/>
            <a:ext cx="11450383" cy="1015663"/>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IE"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Issues raised in submissions received at the predraft stage of the CDP (March 2021) have been considered in the Draft Plan, as are issues recorded at the online webinars hosted during the consultation.</a:t>
            </a:r>
          </a:p>
        </p:txBody>
      </p:sp>
      <p:sp>
        <p:nvSpPr>
          <p:cNvPr id="11" name="TextBox 10">
            <a:extLst>
              <a:ext uri="{FF2B5EF4-FFF2-40B4-BE49-F238E27FC236}">
                <a16:creationId xmlns:a16="http://schemas.microsoft.com/office/drawing/2014/main" id="{CA7D9DA8-CE1D-409B-ADC8-02F5E0A85A44}"/>
              </a:ext>
            </a:extLst>
          </p:cNvPr>
          <p:cNvSpPr txBox="1"/>
          <p:nvPr/>
        </p:nvSpPr>
        <p:spPr>
          <a:xfrm>
            <a:off x="370808" y="2686157"/>
            <a:ext cx="10728144" cy="400110"/>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IE" sz="2000" b="1"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The Proposed Draft Development Plan consists of 3 main parts:</a:t>
            </a:r>
          </a:p>
        </p:txBody>
      </p:sp>
      <p:sp>
        <p:nvSpPr>
          <p:cNvPr id="4" name="Rectangle 3">
            <a:extLst>
              <a:ext uri="{FF2B5EF4-FFF2-40B4-BE49-F238E27FC236}">
                <a16:creationId xmlns:a16="http://schemas.microsoft.com/office/drawing/2014/main" id="{23AA1A1C-5072-4A25-B6F8-205C5A4B9B39}"/>
              </a:ext>
            </a:extLst>
          </p:cNvPr>
          <p:cNvSpPr/>
          <p:nvPr/>
        </p:nvSpPr>
        <p:spPr>
          <a:xfrm>
            <a:off x="370808" y="3264464"/>
            <a:ext cx="3587092" cy="1237775"/>
          </a:xfrm>
          <a:prstGeom prst="rect">
            <a:avLst/>
          </a:prstGeom>
          <a:solidFill>
            <a:schemeClr val="bg1">
              <a:lumMod val="95000"/>
            </a:schemeClr>
          </a:solidFill>
          <a:ln w="349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IE" sz="1800" b="1"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Volume 1 (Written Statement)</a:t>
            </a:r>
          </a:p>
          <a:p>
            <a:pPr algn="ctr"/>
            <a:r>
              <a:rPr lang="en-IE" dirty="0">
                <a:solidFill>
                  <a:prstClr val="black"/>
                </a:solidFill>
                <a:latin typeface="Arial" panose="020B0604020202020204" pitchFamily="34" charset="0"/>
                <a:cs typeface="Arial" panose="020B0604020202020204" pitchFamily="34" charset="0"/>
              </a:rPr>
              <a:t>17 Chapters</a:t>
            </a:r>
            <a:endParaRPr lang="en-IE" dirty="0">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BA7FE16D-5CA4-441D-8D04-8CF62EA54025}"/>
              </a:ext>
            </a:extLst>
          </p:cNvPr>
          <p:cNvSpPr/>
          <p:nvPr/>
        </p:nvSpPr>
        <p:spPr>
          <a:xfrm>
            <a:off x="4136062" y="3260528"/>
            <a:ext cx="3919878" cy="1237775"/>
          </a:xfrm>
          <a:prstGeom prst="rect">
            <a:avLst/>
          </a:prstGeom>
          <a:solidFill>
            <a:schemeClr val="bg1">
              <a:lumMod val="95000"/>
            </a:schemeClr>
          </a:solidFill>
          <a:ln w="349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1800" b="1"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Volume 2 (Settlement Plans)</a:t>
            </a:r>
          </a:p>
          <a:p>
            <a:pPr algn="ctr"/>
            <a:r>
              <a:rPr lang="en-US" dirty="0">
                <a:solidFill>
                  <a:prstClr val="black"/>
                </a:solidFill>
                <a:latin typeface="Arial" panose="020B0604020202020204" pitchFamily="34" charset="0"/>
                <a:cs typeface="Arial" panose="020B0604020202020204" pitchFamily="34" charset="0"/>
              </a:rPr>
              <a:t>Small Towns (6), Environs (2), Rural Settlements (19) &amp; Villages (17)</a:t>
            </a:r>
            <a:endParaRPr lang="en-IE" dirty="0">
              <a:solidFill>
                <a:prstClr val="black"/>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57AEE5C4-E59A-4509-814A-DC92806ACF77}"/>
              </a:ext>
            </a:extLst>
          </p:cNvPr>
          <p:cNvSpPr/>
          <p:nvPr/>
        </p:nvSpPr>
        <p:spPr>
          <a:xfrm>
            <a:off x="8234102" y="3260528"/>
            <a:ext cx="3587092" cy="1260309"/>
          </a:xfrm>
          <a:prstGeom prst="rect">
            <a:avLst/>
          </a:prstGeom>
          <a:solidFill>
            <a:schemeClr val="bg1">
              <a:lumMod val="95000"/>
            </a:schemeClr>
          </a:solidFill>
          <a:ln w="349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Appendices (12)</a:t>
            </a:r>
            <a:endParaRPr lang="en-IE" b="1" dirty="0">
              <a:latin typeface="Arial" panose="020B0604020202020204" pitchFamily="34" charset="0"/>
              <a:cs typeface="Arial" panose="020B0604020202020204" pitchFamily="34" charset="0"/>
            </a:endParaRPr>
          </a:p>
        </p:txBody>
      </p:sp>
      <p:sp>
        <p:nvSpPr>
          <p:cNvPr id="9" name="Arrow: Left-Right 8">
            <a:extLst>
              <a:ext uri="{FF2B5EF4-FFF2-40B4-BE49-F238E27FC236}">
                <a16:creationId xmlns:a16="http://schemas.microsoft.com/office/drawing/2014/main" id="{DA8354A3-FA83-4B2B-9338-3E9A7D1CC9A3}"/>
              </a:ext>
            </a:extLst>
          </p:cNvPr>
          <p:cNvSpPr/>
          <p:nvPr/>
        </p:nvSpPr>
        <p:spPr>
          <a:xfrm>
            <a:off x="370809" y="4715828"/>
            <a:ext cx="11450382" cy="1080274"/>
          </a:xfrm>
          <a:prstGeom prst="leftRightArrow">
            <a:avLst/>
          </a:prstGeom>
          <a:solidFill>
            <a:schemeClr val="bg1">
              <a:lumMod val="65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a:solidFill>
                  <a:schemeClr val="tx1"/>
                </a:solidFill>
                <a:latin typeface="Arial" panose="020B0604020202020204" pitchFamily="34" charset="0"/>
                <a:cs typeface="Arial" panose="020B0604020202020204" pitchFamily="34" charset="0"/>
              </a:rPr>
              <a:t>All areas are interlinked &amp; should be read in combination.</a:t>
            </a:r>
          </a:p>
        </p:txBody>
      </p:sp>
      <p:pic>
        <p:nvPicPr>
          <p:cNvPr id="10" name="Picture 9" descr="Icon&#10;&#10;Description automatically generated">
            <a:extLst>
              <a:ext uri="{FF2B5EF4-FFF2-40B4-BE49-F238E27FC236}">
                <a16:creationId xmlns:a16="http://schemas.microsoft.com/office/drawing/2014/main" id="{C3B2E6D3-63F8-4496-B944-5AC0C60B1142}"/>
              </a:ext>
            </a:extLst>
          </p:cNvPr>
          <p:cNvPicPr>
            <a:picLocks noChangeAspect="1"/>
          </p:cNvPicPr>
          <p:nvPr/>
        </p:nvPicPr>
        <p:blipFill rotWithShape="1">
          <a:blip r:embed="rId2"/>
          <a:srcRect l="10685" r="10654" b="-3"/>
          <a:stretch/>
        </p:blipFill>
        <p:spPr>
          <a:xfrm>
            <a:off x="11362627" y="5660522"/>
            <a:ext cx="829373" cy="1054395"/>
          </a:xfrm>
          <a:prstGeom prst="rect">
            <a:avLst/>
          </a:prstGeom>
        </p:spPr>
      </p:pic>
    </p:spTree>
    <p:extLst>
      <p:ext uri="{BB962C8B-B14F-4D97-AF65-F5344CB8AC3E}">
        <p14:creationId xmlns:p14="http://schemas.microsoft.com/office/powerpoint/2010/main" val="3098453962"/>
      </p:ext>
    </p:extLst>
  </p:cSld>
  <p:clrMapOvr>
    <a:masterClrMapping/>
  </p:clrMapOvr>
  <mc:AlternateContent xmlns:mc="http://schemas.openxmlformats.org/markup-compatibility/2006" xmlns:p14="http://schemas.microsoft.com/office/powerpoint/2010/main">
    <mc:Choice Requires="p14">
      <p:transition spd="slow" p14:dur="2000" advTm="30329"/>
    </mc:Choice>
    <mc:Fallback xmlns="">
      <p:transition spd="slow" advTm="3032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58999"/>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58999"/>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58999"/>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58999"/>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58999"/>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5899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4" grpId="0" animBg="1"/>
      <p:bldP spid="13" grpId="0" animBg="1"/>
      <p:bldP spid="14"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0B9D7D4-6A5A-2B41-BA31-41A507BAA5A0}"/>
              </a:ext>
            </a:extLst>
          </p:cNvPr>
          <p:cNvPicPr>
            <a:picLocks noChangeAspect="1"/>
          </p:cNvPicPr>
          <p:nvPr/>
        </p:nvPicPr>
        <p:blipFill>
          <a:blip r:embed="rId3"/>
          <a:stretch>
            <a:fillRect/>
          </a:stretch>
        </p:blipFill>
        <p:spPr>
          <a:xfrm>
            <a:off x="538808" y="1007564"/>
            <a:ext cx="2301753" cy="3109174"/>
          </a:xfrm>
          <a:prstGeom prst="rect">
            <a:avLst/>
          </a:prstGeom>
          <a:effectLst>
            <a:outerShdw blurRad="50800" dist="88900" dir="2700000" algn="ctr" rotWithShape="0">
              <a:srgbClr val="000000">
                <a:alpha val="40000"/>
              </a:srgbClr>
            </a:outerShdw>
          </a:effectLst>
        </p:spPr>
      </p:pic>
      <p:pic>
        <p:nvPicPr>
          <p:cNvPr id="12" name="Picture 11">
            <a:extLst>
              <a:ext uri="{FF2B5EF4-FFF2-40B4-BE49-F238E27FC236}">
                <a16:creationId xmlns:a16="http://schemas.microsoft.com/office/drawing/2014/main" id="{3B61D487-A14C-9A44-A8FC-A132C1BCFFA2}"/>
              </a:ext>
            </a:extLst>
          </p:cNvPr>
          <p:cNvPicPr>
            <a:picLocks noChangeAspect="1"/>
          </p:cNvPicPr>
          <p:nvPr/>
        </p:nvPicPr>
        <p:blipFill>
          <a:blip r:embed="rId4"/>
          <a:stretch>
            <a:fillRect/>
          </a:stretch>
        </p:blipFill>
        <p:spPr>
          <a:xfrm>
            <a:off x="1941507" y="2048582"/>
            <a:ext cx="2208273" cy="3121273"/>
          </a:xfrm>
          <a:prstGeom prst="rect">
            <a:avLst/>
          </a:prstGeom>
          <a:effectLst>
            <a:outerShdw blurRad="50800" dist="88900" dir="2700000" algn="ctr" rotWithShape="0">
              <a:srgbClr val="000000">
                <a:alpha val="40000"/>
              </a:srgbClr>
            </a:outerShdw>
          </a:effectLst>
        </p:spPr>
      </p:pic>
      <p:pic>
        <p:nvPicPr>
          <p:cNvPr id="10" name="Picture 9">
            <a:extLst>
              <a:ext uri="{FF2B5EF4-FFF2-40B4-BE49-F238E27FC236}">
                <a16:creationId xmlns:a16="http://schemas.microsoft.com/office/drawing/2014/main" id="{8702C655-6A95-CE42-AACE-64C0B4491B31}"/>
              </a:ext>
            </a:extLst>
          </p:cNvPr>
          <p:cNvPicPr>
            <a:picLocks noChangeAspect="1"/>
          </p:cNvPicPr>
          <p:nvPr/>
        </p:nvPicPr>
        <p:blipFill>
          <a:blip r:embed="rId5"/>
          <a:stretch>
            <a:fillRect/>
          </a:stretch>
        </p:blipFill>
        <p:spPr>
          <a:xfrm>
            <a:off x="3143122" y="3079482"/>
            <a:ext cx="2399832" cy="3392032"/>
          </a:xfrm>
          <a:prstGeom prst="rect">
            <a:avLst/>
          </a:prstGeom>
          <a:effectLst>
            <a:outerShdw blurRad="50800" dist="88900" dir="2700000" algn="ctr" rotWithShape="0">
              <a:srgbClr val="000000">
                <a:alpha val="40000"/>
              </a:srgbClr>
            </a:outerShdw>
          </a:effectLst>
        </p:spPr>
      </p:pic>
      <p:sp>
        <p:nvSpPr>
          <p:cNvPr id="19" name="Right Arrow 18">
            <a:extLst>
              <a:ext uri="{FF2B5EF4-FFF2-40B4-BE49-F238E27FC236}">
                <a16:creationId xmlns:a16="http://schemas.microsoft.com/office/drawing/2014/main" id="{08DB1E4C-1D4A-F246-A2F6-C34D459AAC7F}"/>
              </a:ext>
            </a:extLst>
          </p:cNvPr>
          <p:cNvSpPr/>
          <p:nvPr/>
        </p:nvSpPr>
        <p:spPr>
          <a:xfrm>
            <a:off x="6909502" y="2820754"/>
            <a:ext cx="1530409" cy="788464"/>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B07B5F96-1ED5-804B-B740-1BC4A0989D4D}"/>
              </a:ext>
            </a:extLst>
          </p:cNvPr>
          <p:cNvSpPr txBox="1"/>
          <p:nvPr/>
        </p:nvSpPr>
        <p:spPr>
          <a:xfrm>
            <a:off x="6815052" y="3009110"/>
            <a:ext cx="134212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Calibri Light" panose="020F0302020204030204"/>
                <a:ea typeface="+mn-ea"/>
                <a:cs typeface="+mn-cs"/>
              </a:rPr>
              <a:t>Informing</a:t>
            </a:r>
          </a:p>
        </p:txBody>
      </p:sp>
      <p:sp>
        <p:nvSpPr>
          <p:cNvPr id="41" name="TextBox 40">
            <a:extLst>
              <a:ext uri="{FF2B5EF4-FFF2-40B4-BE49-F238E27FC236}">
                <a16:creationId xmlns:a16="http://schemas.microsoft.com/office/drawing/2014/main" id="{7DE33F57-6EF3-B342-A84C-694EF3EB89DD}"/>
              </a:ext>
            </a:extLst>
          </p:cNvPr>
          <p:cNvSpPr txBox="1"/>
          <p:nvPr/>
        </p:nvSpPr>
        <p:spPr>
          <a:xfrm>
            <a:off x="5780408" y="4042028"/>
            <a:ext cx="92383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Light" panose="020F0302020204030204"/>
                <a:ea typeface="+mn-ea"/>
                <a:cs typeface="+mn-cs"/>
              </a:rPr>
              <a:t>RSES</a:t>
            </a:r>
          </a:p>
        </p:txBody>
      </p:sp>
      <p:sp>
        <p:nvSpPr>
          <p:cNvPr id="44" name="Freeform 43">
            <a:extLst>
              <a:ext uri="{FF2B5EF4-FFF2-40B4-BE49-F238E27FC236}">
                <a16:creationId xmlns:a16="http://schemas.microsoft.com/office/drawing/2014/main" id="{A4138334-61B8-F342-ABEE-A9F17F4370CB}"/>
              </a:ext>
            </a:extLst>
          </p:cNvPr>
          <p:cNvSpPr/>
          <p:nvPr/>
        </p:nvSpPr>
        <p:spPr>
          <a:xfrm>
            <a:off x="3118976" y="1752571"/>
            <a:ext cx="3735658" cy="2738200"/>
          </a:xfrm>
          <a:custGeom>
            <a:avLst/>
            <a:gdLst>
              <a:gd name="connsiteX0" fmla="*/ 0 w 3735658"/>
              <a:gd name="connsiteY0" fmla="*/ 0 h 2888166"/>
              <a:gd name="connsiteX1" fmla="*/ 3735658 w 3735658"/>
              <a:gd name="connsiteY1" fmla="*/ 22302 h 2888166"/>
              <a:gd name="connsiteX2" fmla="*/ 3713356 w 3735658"/>
              <a:gd name="connsiteY2" fmla="*/ 2888166 h 2888166"/>
              <a:gd name="connsiteX3" fmla="*/ 2665141 w 3735658"/>
              <a:gd name="connsiteY3" fmla="*/ 2888166 h 2888166"/>
              <a:gd name="connsiteX4" fmla="*/ 2665141 w 3735658"/>
              <a:gd name="connsiteY4" fmla="*/ 2888166 h 2888166"/>
              <a:gd name="connsiteX5" fmla="*/ 2665141 w 3735658"/>
              <a:gd name="connsiteY5" fmla="*/ 2888166 h 288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35658" h="2888166">
                <a:moveTo>
                  <a:pt x="0" y="0"/>
                </a:moveTo>
                <a:lnTo>
                  <a:pt x="3735658" y="22302"/>
                </a:lnTo>
                <a:lnTo>
                  <a:pt x="3713356" y="2888166"/>
                </a:lnTo>
                <a:lnTo>
                  <a:pt x="2665141" y="2888166"/>
                </a:lnTo>
                <a:lnTo>
                  <a:pt x="2665141" y="2888166"/>
                </a:lnTo>
                <a:lnTo>
                  <a:pt x="2665141" y="2888166"/>
                </a:lnTo>
              </a:path>
            </a:pathLst>
          </a:custGeom>
          <a:noFill/>
          <a:ln w="1905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C0C0C0"/>
              </a:highlight>
              <a:uLnTx/>
              <a:uFillTx/>
              <a:latin typeface="Calibri" panose="020F0502020204030204"/>
              <a:ea typeface="+mn-ea"/>
              <a:cs typeface="+mn-cs"/>
            </a:endParaRPr>
          </a:p>
        </p:txBody>
      </p:sp>
      <p:cxnSp>
        <p:nvCxnSpPr>
          <p:cNvPr id="46" name="Straight Connector 45">
            <a:extLst>
              <a:ext uri="{FF2B5EF4-FFF2-40B4-BE49-F238E27FC236}">
                <a16:creationId xmlns:a16="http://schemas.microsoft.com/office/drawing/2014/main" id="{2E4F2DB4-3B58-E541-9183-7AFB6AE3E968}"/>
              </a:ext>
            </a:extLst>
          </p:cNvPr>
          <p:cNvCxnSpPr>
            <a:cxnSpLocks/>
          </p:cNvCxnSpPr>
          <p:nvPr/>
        </p:nvCxnSpPr>
        <p:spPr>
          <a:xfrm>
            <a:off x="4479088" y="2692559"/>
            <a:ext cx="2335964" cy="0"/>
          </a:xfrm>
          <a:prstGeom prst="line">
            <a:avLst/>
          </a:prstGeom>
          <a:ln w="1905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FB568235-42C2-134A-9C83-3833A393A661}"/>
              </a:ext>
            </a:extLst>
          </p:cNvPr>
          <p:cNvSpPr txBox="1"/>
          <p:nvPr/>
        </p:nvSpPr>
        <p:spPr>
          <a:xfrm>
            <a:off x="4479088" y="2287124"/>
            <a:ext cx="233596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Light" panose="020F0302020204030204"/>
                <a:ea typeface="+mn-ea"/>
                <a:cs typeface="+mn-cs"/>
              </a:rPr>
              <a:t>NPF Roadmap</a:t>
            </a:r>
          </a:p>
        </p:txBody>
      </p:sp>
      <p:sp>
        <p:nvSpPr>
          <p:cNvPr id="51" name="TextBox 50">
            <a:extLst>
              <a:ext uri="{FF2B5EF4-FFF2-40B4-BE49-F238E27FC236}">
                <a16:creationId xmlns:a16="http://schemas.microsoft.com/office/drawing/2014/main" id="{7B02519A-9B1F-FE4E-9217-F5727D9C3816}"/>
              </a:ext>
            </a:extLst>
          </p:cNvPr>
          <p:cNvSpPr txBox="1"/>
          <p:nvPr/>
        </p:nvSpPr>
        <p:spPr>
          <a:xfrm>
            <a:off x="3115331" y="1291736"/>
            <a:ext cx="379417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Light" panose="020F0302020204030204"/>
                <a:ea typeface="+mn-ea"/>
                <a:cs typeface="+mn-cs"/>
              </a:rPr>
              <a:t>National Planning Framework</a:t>
            </a:r>
          </a:p>
        </p:txBody>
      </p:sp>
      <p:sp>
        <p:nvSpPr>
          <p:cNvPr id="53" name="Title 1">
            <a:extLst>
              <a:ext uri="{FF2B5EF4-FFF2-40B4-BE49-F238E27FC236}">
                <a16:creationId xmlns:a16="http://schemas.microsoft.com/office/drawing/2014/main" id="{90D09F7A-F94B-8D41-91BC-A4EC32B65B70}"/>
              </a:ext>
            </a:extLst>
          </p:cNvPr>
          <p:cNvSpPr txBox="1">
            <a:spLocks/>
          </p:cNvSpPr>
          <p:nvPr/>
        </p:nvSpPr>
        <p:spPr>
          <a:xfrm>
            <a:off x="279918" y="210185"/>
            <a:ext cx="11754160" cy="5367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900" b="0" i="0" u="none" strike="noStrike" kern="1200" cap="none" spc="0" normalizeH="0" baseline="0" noProof="0" dirty="0">
                <a:ln>
                  <a:noFill/>
                </a:ln>
                <a:solidFill>
                  <a:srgbClr val="009400"/>
                </a:solidFill>
                <a:effectLst/>
                <a:uLnTx/>
                <a:uFillTx/>
                <a:latin typeface="Arial" panose="020B0604020202020204" pitchFamily="34" charset="0"/>
                <a:cs typeface="Arial" panose="020B0604020202020204" pitchFamily="34" charset="0"/>
              </a:rPr>
              <a:t>Spatial Planning Framework</a:t>
            </a:r>
            <a:endParaRPr kumimoji="0" lang="en-IE" sz="4900" b="0" i="0" u="none" strike="noStrike" kern="1200" cap="none" spc="0" normalizeH="0" baseline="0" noProof="0" dirty="0">
              <a:ln>
                <a:noFill/>
              </a:ln>
              <a:solidFill>
                <a:srgbClr val="009400"/>
              </a:solidFill>
              <a:effectLst/>
              <a:uLnTx/>
              <a:uFillTx/>
              <a:latin typeface="Arial" panose="020B0604020202020204" pitchFamily="34" charset="0"/>
              <a:cs typeface="Arial" panose="020B0604020202020204" pitchFamily="34" charset="0"/>
            </a:endParaRPr>
          </a:p>
        </p:txBody>
      </p:sp>
      <p:pic>
        <p:nvPicPr>
          <p:cNvPr id="17" name="Picture 16" descr="Icon&#10;&#10;Description automatically generated">
            <a:extLst>
              <a:ext uri="{FF2B5EF4-FFF2-40B4-BE49-F238E27FC236}">
                <a16:creationId xmlns:a16="http://schemas.microsoft.com/office/drawing/2014/main" id="{D975D463-E784-4274-A84C-8F668ADC2E88}"/>
              </a:ext>
            </a:extLst>
          </p:cNvPr>
          <p:cNvPicPr>
            <a:picLocks noChangeAspect="1"/>
          </p:cNvPicPr>
          <p:nvPr/>
        </p:nvPicPr>
        <p:blipFill rotWithShape="1">
          <a:blip r:embed="rId6"/>
          <a:srcRect l="10685" r="10654" b="-3"/>
          <a:stretch/>
        </p:blipFill>
        <p:spPr>
          <a:xfrm>
            <a:off x="11452302" y="5774527"/>
            <a:ext cx="739698" cy="940390"/>
          </a:xfrm>
          <a:prstGeom prst="rect">
            <a:avLst/>
          </a:prstGeom>
        </p:spPr>
      </p:pic>
      <p:sp>
        <p:nvSpPr>
          <p:cNvPr id="15" name="Title 1">
            <a:extLst>
              <a:ext uri="{FF2B5EF4-FFF2-40B4-BE49-F238E27FC236}">
                <a16:creationId xmlns:a16="http://schemas.microsoft.com/office/drawing/2014/main" id="{96D7C8EA-6DAA-4C7A-814C-C7AE4284410B}"/>
              </a:ext>
            </a:extLst>
          </p:cNvPr>
          <p:cNvSpPr txBox="1">
            <a:spLocks/>
          </p:cNvSpPr>
          <p:nvPr/>
        </p:nvSpPr>
        <p:spPr>
          <a:xfrm>
            <a:off x="5258593" y="6257012"/>
            <a:ext cx="6518720" cy="4001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800" dirty="0">
                <a:solidFill>
                  <a:srgbClr val="009400"/>
                </a:solidFill>
              </a:rPr>
              <a:t>What We </a:t>
            </a:r>
            <a:r>
              <a:rPr lang="en-US" sz="3800" b="1" dirty="0">
                <a:solidFill>
                  <a:srgbClr val="009400"/>
                </a:solidFill>
              </a:rPr>
              <a:t>Must</a:t>
            </a:r>
            <a:r>
              <a:rPr lang="en-US" sz="3800" dirty="0">
                <a:solidFill>
                  <a:srgbClr val="009400"/>
                </a:solidFill>
              </a:rPr>
              <a:t> Consider…</a:t>
            </a:r>
            <a:endParaRPr lang="en-IE" sz="3800" dirty="0">
              <a:solidFill>
                <a:srgbClr val="009400"/>
              </a:solidFill>
            </a:endParaRPr>
          </a:p>
        </p:txBody>
      </p:sp>
      <p:pic>
        <p:nvPicPr>
          <p:cNvPr id="2" name="Picture 1">
            <a:extLst>
              <a:ext uri="{FF2B5EF4-FFF2-40B4-BE49-F238E27FC236}">
                <a16:creationId xmlns:a16="http://schemas.microsoft.com/office/drawing/2014/main" id="{9C67A01E-3D87-465F-9358-DAB03115CC48}"/>
              </a:ext>
            </a:extLst>
          </p:cNvPr>
          <p:cNvPicPr>
            <a:picLocks noChangeAspect="1"/>
          </p:cNvPicPr>
          <p:nvPr/>
        </p:nvPicPr>
        <p:blipFill>
          <a:blip r:embed="rId7"/>
          <a:stretch>
            <a:fillRect/>
          </a:stretch>
        </p:blipFill>
        <p:spPr>
          <a:xfrm>
            <a:off x="8755502" y="1187011"/>
            <a:ext cx="3194581" cy="4529721"/>
          </a:xfrm>
          <a:prstGeom prst="rect">
            <a:avLst/>
          </a:prstGeom>
        </p:spPr>
      </p:pic>
    </p:spTree>
    <p:extLst>
      <p:ext uri="{BB962C8B-B14F-4D97-AF65-F5344CB8AC3E}">
        <p14:creationId xmlns:p14="http://schemas.microsoft.com/office/powerpoint/2010/main" val="2890537850"/>
      </p:ext>
    </p:extLst>
  </p:cSld>
  <p:clrMapOvr>
    <a:masterClrMapping/>
  </p:clrMapOvr>
  <mc:AlternateContent xmlns:mc="http://schemas.openxmlformats.org/markup-compatibility/2006" xmlns:p14="http://schemas.microsoft.com/office/powerpoint/2010/main">
    <mc:Choice Requires="p14">
      <p:transition spd="slow" p14:dur="2000" advTm="35002"/>
    </mc:Choice>
    <mc:Fallback xmlns="">
      <p:transition spd="slow" advTm="3500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58999"/>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58999"/>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58999"/>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58999"/>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58999"/>
                                          </p:stCondLst>
                                        </p:cTn>
                                        <p:tgtEl>
                                          <p:spTgt spid="4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58999"/>
                                          </p:stCondLst>
                                        </p:cTn>
                                        <p:tgtEl>
                                          <p:spTgt spid="4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58999"/>
                                          </p:stCondLst>
                                        </p:cTn>
                                        <p:tgtEl>
                                          <p:spTgt spid="4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58999"/>
                                          </p:stCondLst>
                                        </p:cTn>
                                        <p:tgtEl>
                                          <p:spTgt spid="4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58999"/>
                                          </p:stCondLst>
                                        </p:cTn>
                                        <p:tgtEl>
                                          <p:spTgt spid="5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58999"/>
                                          </p:stCondLst>
                                        </p:cTn>
                                        <p:tgtEl>
                                          <p:spTgt spid="5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589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0" grpId="0"/>
      <p:bldP spid="41" grpId="0"/>
      <p:bldP spid="44" grpId="0" animBg="1"/>
      <p:bldP spid="50" grpId="0"/>
      <p:bldP spid="5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7191B6B-4C21-45E0-B2B8-D08D298D5D90}"/>
              </a:ext>
            </a:extLst>
          </p:cNvPr>
          <p:cNvSpPr txBox="1">
            <a:spLocks/>
          </p:cNvSpPr>
          <p:nvPr/>
        </p:nvSpPr>
        <p:spPr>
          <a:xfrm>
            <a:off x="0" y="94652"/>
            <a:ext cx="12192000" cy="892822"/>
          </a:xfrm>
          <a:prstGeom prst="rect">
            <a:avLst/>
          </a:prstGeom>
        </p:spPr>
        <p:txBody>
          <a:bodyPr vert="horz" lIns="91440" tIns="45720" rIns="91440" bIns="45720" rtlCol="0" anchor="b">
            <a:normAutofit fontScale="9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4800" b="0" i="0" u="none" strike="noStrike" kern="1200" cap="none" spc="-50" normalizeH="0" baseline="0" noProof="0" dirty="0">
                <a:ln>
                  <a:noFill/>
                </a:ln>
                <a:solidFill>
                  <a:srgbClr val="009400"/>
                </a:solidFill>
                <a:effectLst/>
                <a:uLnTx/>
                <a:uFillTx/>
                <a:latin typeface="Arial" panose="020B0604020202020204" pitchFamily="34" charset="0"/>
                <a:cs typeface="Arial" panose="020B0604020202020204" pitchFamily="34" charset="0"/>
              </a:rPr>
              <a:t>Guidelines for Planning Authorities (Section 28)</a:t>
            </a:r>
            <a:endParaRPr kumimoji="0" lang="en-IE" sz="4800" b="0" i="0" u="none" strike="noStrike" kern="1200" cap="none" spc="-50" normalizeH="0" baseline="0" noProof="0" dirty="0">
              <a:ln>
                <a:noFill/>
              </a:ln>
              <a:solidFill>
                <a:srgbClr val="009400"/>
              </a:solidFill>
              <a:effectLst/>
              <a:uLnTx/>
              <a:uFillTx/>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8B45476C-D104-473A-98D1-279FF9722939}"/>
              </a:ext>
            </a:extLst>
          </p:cNvPr>
          <p:cNvPicPr>
            <a:picLocks noChangeAspect="1"/>
          </p:cNvPicPr>
          <p:nvPr/>
        </p:nvPicPr>
        <p:blipFill rotWithShape="1">
          <a:blip r:embed="rId2"/>
          <a:srcRect t="912" r="1644"/>
          <a:stretch/>
        </p:blipFill>
        <p:spPr>
          <a:xfrm>
            <a:off x="295684" y="1126685"/>
            <a:ext cx="1828898" cy="2613010"/>
          </a:xfrm>
          <a:prstGeom prst="rect">
            <a:avLst/>
          </a:prstGeom>
          <a:effectLst>
            <a:outerShdw blurRad="50800" dist="88900" dir="2700000" algn="tl" rotWithShape="0">
              <a:prstClr val="black">
                <a:alpha val="40000"/>
              </a:prstClr>
            </a:outerShdw>
          </a:effectLst>
        </p:spPr>
      </p:pic>
      <p:pic>
        <p:nvPicPr>
          <p:cNvPr id="4" name="Picture 3">
            <a:extLst>
              <a:ext uri="{FF2B5EF4-FFF2-40B4-BE49-F238E27FC236}">
                <a16:creationId xmlns:a16="http://schemas.microsoft.com/office/drawing/2014/main" id="{3E0E017F-FDF9-4584-B188-000EF1412B67}"/>
              </a:ext>
            </a:extLst>
          </p:cNvPr>
          <p:cNvPicPr>
            <a:picLocks noChangeAspect="1"/>
          </p:cNvPicPr>
          <p:nvPr/>
        </p:nvPicPr>
        <p:blipFill rotWithShape="1">
          <a:blip r:embed="rId3"/>
          <a:srcRect b="1654"/>
          <a:stretch/>
        </p:blipFill>
        <p:spPr>
          <a:xfrm>
            <a:off x="319047" y="3999711"/>
            <a:ext cx="1828898" cy="2613010"/>
          </a:xfrm>
          <a:prstGeom prst="rect">
            <a:avLst/>
          </a:prstGeom>
          <a:effectLst>
            <a:outerShdw blurRad="50800" dist="88900" dir="2700000" algn="tl" rotWithShape="0">
              <a:prstClr val="black">
                <a:alpha val="40000"/>
              </a:prstClr>
            </a:outerShdw>
          </a:effectLst>
        </p:spPr>
      </p:pic>
      <p:pic>
        <p:nvPicPr>
          <p:cNvPr id="11" name="Picture 10">
            <a:extLst>
              <a:ext uri="{FF2B5EF4-FFF2-40B4-BE49-F238E27FC236}">
                <a16:creationId xmlns:a16="http://schemas.microsoft.com/office/drawing/2014/main" id="{D1534F4D-5179-CC4D-871B-FFAAC8F4AD99}"/>
              </a:ext>
            </a:extLst>
          </p:cNvPr>
          <p:cNvPicPr>
            <a:picLocks noChangeAspect="1"/>
          </p:cNvPicPr>
          <p:nvPr/>
        </p:nvPicPr>
        <p:blipFill>
          <a:blip r:embed="rId4"/>
          <a:stretch>
            <a:fillRect/>
          </a:stretch>
        </p:blipFill>
        <p:spPr>
          <a:xfrm>
            <a:off x="2414316" y="3999711"/>
            <a:ext cx="1848682" cy="2613010"/>
          </a:xfrm>
          <a:prstGeom prst="rect">
            <a:avLst/>
          </a:prstGeom>
          <a:effectLst>
            <a:outerShdw blurRad="50800" dist="88900" dir="2700000" algn="tl" rotWithShape="0">
              <a:prstClr val="black">
                <a:alpha val="40000"/>
              </a:prstClr>
            </a:outerShdw>
          </a:effectLst>
        </p:spPr>
      </p:pic>
      <p:pic>
        <p:nvPicPr>
          <p:cNvPr id="13" name="Picture 12">
            <a:extLst>
              <a:ext uri="{FF2B5EF4-FFF2-40B4-BE49-F238E27FC236}">
                <a16:creationId xmlns:a16="http://schemas.microsoft.com/office/drawing/2014/main" id="{89FAC98A-FD13-EC44-845A-4C354792815E}"/>
              </a:ext>
            </a:extLst>
          </p:cNvPr>
          <p:cNvPicPr>
            <a:picLocks noChangeAspect="1"/>
          </p:cNvPicPr>
          <p:nvPr/>
        </p:nvPicPr>
        <p:blipFill>
          <a:blip r:embed="rId5"/>
          <a:stretch>
            <a:fillRect/>
          </a:stretch>
        </p:blipFill>
        <p:spPr>
          <a:xfrm>
            <a:off x="2436463" y="1126685"/>
            <a:ext cx="1844296" cy="2613010"/>
          </a:xfrm>
          <a:prstGeom prst="rect">
            <a:avLst/>
          </a:prstGeom>
          <a:effectLst>
            <a:outerShdw blurRad="50800" dist="88900" dir="2700000" algn="tl" rotWithShape="0">
              <a:prstClr val="black">
                <a:alpha val="40000"/>
              </a:prstClr>
            </a:outerShdw>
          </a:effectLst>
        </p:spPr>
      </p:pic>
      <p:pic>
        <p:nvPicPr>
          <p:cNvPr id="15" name="Picture 14">
            <a:extLst>
              <a:ext uri="{FF2B5EF4-FFF2-40B4-BE49-F238E27FC236}">
                <a16:creationId xmlns:a16="http://schemas.microsoft.com/office/drawing/2014/main" id="{B2FA62CB-BD88-2D4B-851E-7FEEF20BFABA}"/>
              </a:ext>
            </a:extLst>
          </p:cNvPr>
          <p:cNvPicPr>
            <a:picLocks noChangeAspect="1"/>
          </p:cNvPicPr>
          <p:nvPr/>
        </p:nvPicPr>
        <p:blipFill>
          <a:blip r:embed="rId6"/>
          <a:stretch>
            <a:fillRect/>
          </a:stretch>
        </p:blipFill>
        <p:spPr>
          <a:xfrm>
            <a:off x="4587029" y="1133071"/>
            <a:ext cx="1848681" cy="2613010"/>
          </a:xfrm>
          <a:prstGeom prst="rect">
            <a:avLst/>
          </a:prstGeom>
          <a:effectLst>
            <a:outerShdw blurRad="50800" dist="88900" dir="2700000" algn="tl" rotWithShape="0">
              <a:prstClr val="black">
                <a:alpha val="40000"/>
              </a:prstClr>
            </a:outerShdw>
          </a:effectLst>
        </p:spPr>
      </p:pic>
      <p:sp>
        <p:nvSpPr>
          <p:cNvPr id="16" name="Title 1">
            <a:extLst>
              <a:ext uri="{FF2B5EF4-FFF2-40B4-BE49-F238E27FC236}">
                <a16:creationId xmlns:a16="http://schemas.microsoft.com/office/drawing/2014/main" id="{87924321-F530-944A-86AA-E07347B60CFD}"/>
              </a:ext>
            </a:extLst>
          </p:cNvPr>
          <p:cNvSpPr txBox="1">
            <a:spLocks/>
          </p:cNvSpPr>
          <p:nvPr/>
        </p:nvSpPr>
        <p:spPr>
          <a:xfrm>
            <a:off x="8981282" y="3854956"/>
            <a:ext cx="2755567" cy="18785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009400"/>
                </a:solidFill>
                <a:effectLst/>
                <a:uLnTx/>
                <a:uFillTx/>
                <a:latin typeface="Calibri Light" panose="020F0302020204030204"/>
                <a:ea typeface="+mj-ea"/>
                <a:cs typeface="+mj-cs"/>
              </a:rPr>
              <a:t>What We </a:t>
            </a:r>
            <a:r>
              <a:rPr kumimoji="0" lang="en-US" sz="3200" b="1" i="0" u="none" strike="noStrike" kern="1200" cap="none" spc="0" normalizeH="0" baseline="0" noProof="0" dirty="0">
                <a:ln>
                  <a:noFill/>
                </a:ln>
                <a:solidFill>
                  <a:srgbClr val="009400"/>
                </a:solidFill>
                <a:effectLst/>
                <a:uLnTx/>
                <a:uFillTx/>
                <a:latin typeface="Calibri Light" panose="020F0302020204030204"/>
                <a:ea typeface="+mj-ea"/>
                <a:cs typeface="+mj-cs"/>
              </a:rPr>
              <a:t>Must</a:t>
            </a:r>
            <a:r>
              <a:rPr kumimoji="0" lang="en-US" sz="3200" b="0" i="0" u="none" strike="noStrike" kern="1200" cap="none" spc="0" normalizeH="0" baseline="0" noProof="0" dirty="0">
                <a:ln>
                  <a:noFill/>
                </a:ln>
                <a:solidFill>
                  <a:srgbClr val="009400"/>
                </a:solidFill>
                <a:effectLst/>
                <a:uLnTx/>
                <a:uFillTx/>
                <a:latin typeface="Calibri Light" panose="020F0302020204030204"/>
                <a:ea typeface="+mj-ea"/>
                <a:cs typeface="+mj-cs"/>
              </a:rPr>
              <a:t> Consider…</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000" b="0" i="0" u="none" strike="noStrike" kern="1200" cap="none" spc="0" normalizeH="0" baseline="0" noProof="0" dirty="0">
              <a:ln>
                <a:noFill/>
              </a:ln>
              <a:solidFill>
                <a:srgbClr val="009400"/>
              </a:solidFill>
              <a:effectLst/>
              <a:uLnTx/>
              <a:uFillTx/>
              <a:latin typeface="Calibri Light" panose="020F0302020204030204"/>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009400"/>
                </a:solidFill>
                <a:effectLst/>
                <a:uLnTx/>
                <a:uFillTx/>
                <a:latin typeface="Calibri Light" panose="020F0302020204030204"/>
                <a:ea typeface="+mj-ea"/>
                <a:cs typeface="+mj-cs"/>
              </a:rPr>
              <a:t>*not exhaustive (See Appendix 8)</a:t>
            </a:r>
            <a:endParaRPr kumimoji="0" lang="en-IE" sz="1400" b="0" i="0" u="none" strike="noStrike" kern="1200" cap="none" spc="0" normalizeH="0" baseline="0" noProof="0" dirty="0">
              <a:ln>
                <a:noFill/>
              </a:ln>
              <a:solidFill>
                <a:srgbClr val="009400"/>
              </a:solidFill>
              <a:effectLst/>
              <a:uLnTx/>
              <a:uFillTx/>
              <a:latin typeface="Calibri Light" panose="020F0302020204030204"/>
              <a:ea typeface="+mj-ea"/>
              <a:cs typeface="+mj-cs"/>
            </a:endParaRPr>
          </a:p>
        </p:txBody>
      </p:sp>
      <p:pic>
        <p:nvPicPr>
          <p:cNvPr id="5" name="Picture 4">
            <a:extLst>
              <a:ext uri="{FF2B5EF4-FFF2-40B4-BE49-F238E27FC236}">
                <a16:creationId xmlns:a16="http://schemas.microsoft.com/office/drawing/2014/main" id="{5CBA6429-7C28-4BDD-8806-DD47EDBEBC6A}"/>
              </a:ext>
            </a:extLst>
          </p:cNvPr>
          <p:cNvPicPr>
            <a:picLocks noChangeAspect="1"/>
          </p:cNvPicPr>
          <p:nvPr/>
        </p:nvPicPr>
        <p:blipFill>
          <a:blip r:embed="rId7"/>
          <a:stretch>
            <a:fillRect/>
          </a:stretch>
        </p:blipFill>
        <p:spPr>
          <a:xfrm>
            <a:off x="4641248" y="3999710"/>
            <a:ext cx="1846731" cy="2613009"/>
          </a:xfrm>
          <a:prstGeom prst="rect">
            <a:avLst/>
          </a:prstGeom>
        </p:spPr>
      </p:pic>
      <p:pic>
        <p:nvPicPr>
          <p:cNvPr id="7" name="Picture 6">
            <a:extLst>
              <a:ext uri="{FF2B5EF4-FFF2-40B4-BE49-F238E27FC236}">
                <a16:creationId xmlns:a16="http://schemas.microsoft.com/office/drawing/2014/main" id="{CEF2B683-4356-448D-997D-949C132545CB}"/>
              </a:ext>
            </a:extLst>
          </p:cNvPr>
          <p:cNvPicPr>
            <a:picLocks noChangeAspect="1"/>
          </p:cNvPicPr>
          <p:nvPr/>
        </p:nvPicPr>
        <p:blipFill>
          <a:blip r:embed="rId8"/>
          <a:stretch>
            <a:fillRect/>
          </a:stretch>
        </p:blipFill>
        <p:spPr>
          <a:xfrm>
            <a:off x="6793807" y="1120549"/>
            <a:ext cx="1882254" cy="2613010"/>
          </a:xfrm>
          <a:prstGeom prst="rect">
            <a:avLst/>
          </a:prstGeom>
        </p:spPr>
      </p:pic>
      <p:pic>
        <p:nvPicPr>
          <p:cNvPr id="9" name="Picture 8">
            <a:extLst>
              <a:ext uri="{FF2B5EF4-FFF2-40B4-BE49-F238E27FC236}">
                <a16:creationId xmlns:a16="http://schemas.microsoft.com/office/drawing/2014/main" id="{8F5440B7-118E-4AE0-98F6-42C1DB4F9262}"/>
              </a:ext>
            </a:extLst>
          </p:cNvPr>
          <p:cNvPicPr>
            <a:picLocks noChangeAspect="1"/>
          </p:cNvPicPr>
          <p:nvPr/>
        </p:nvPicPr>
        <p:blipFill>
          <a:blip r:embed="rId9"/>
          <a:stretch>
            <a:fillRect/>
          </a:stretch>
        </p:blipFill>
        <p:spPr>
          <a:xfrm>
            <a:off x="6833525" y="3999710"/>
            <a:ext cx="1938314" cy="2758217"/>
          </a:xfrm>
          <a:prstGeom prst="rect">
            <a:avLst/>
          </a:prstGeom>
        </p:spPr>
      </p:pic>
      <p:pic>
        <p:nvPicPr>
          <p:cNvPr id="14" name="Picture 13">
            <a:extLst>
              <a:ext uri="{FF2B5EF4-FFF2-40B4-BE49-F238E27FC236}">
                <a16:creationId xmlns:a16="http://schemas.microsoft.com/office/drawing/2014/main" id="{09824310-CAB7-4D91-825D-07ED2EFB564E}"/>
              </a:ext>
            </a:extLst>
          </p:cNvPr>
          <p:cNvPicPr>
            <a:picLocks noChangeAspect="1"/>
          </p:cNvPicPr>
          <p:nvPr/>
        </p:nvPicPr>
        <p:blipFill>
          <a:blip r:embed="rId10"/>
          <a:stretch>
            <a:fillRect/>
          </a:stretch>
        </p:blipFill>
        <p:spPr>
          <a:xfrm>
            <a:off x="9174747" y="1124501"/>
            <a:ext cx="1930187" cy="2714452"/>
          </a:xfrm>
          <a:prstGeom prst="rect">
            <a:avLst/>
          </a:prstGeom>
        </p:spPr>
      </p:pic>
      <p:pic>
        <p:nvPicPr>
          <p:cNvPr id="18" name="Picture 17" descr="Icon&#10;&#10;Description automatically generated">
            <a:extLst>
              <a:ext uri="{FF2B5EF4-FFF2-40B4-BE49-F238E27FC236}">
                <a16:creationId xmlns:a16="http://schemas.microsoft.com/office/drawing/2014/main" id="{1C4FAE19-9174-47B9-95A7-A1C1662CD52E}"/>
              </a:ext>
            </a:extLst>
          </p:cNvPr>
          <p:cNvPicPr>
            <a:picLocks noChangeAspect="1"/>
          </p:cNvPicPr>
          <p:nvPr/>
        </p:nvPicPr>
        <p:blipFill rotWithShape="1">
          <a:blip r:embed="rId11"/>
          <a:srcRect l="10685" r="10654" b="-3"/>
          <a:stretch/>
        </p:blipFill>
        <p:spPr>
          <a:xfrm>
            <a:off x="11362627" y="5749502"/>
            <a:ext cx="829373" cy="1054395"/>
          </a:xfrm>
          <a:prstGeom prst="rect">
            <a:avLst/>
          </a:prstGeom>
        </p:spPr>
      </p:pic>
    </p:spTree>
    <p:extLst>
      <p:ext uri="{BB962C8B-B14F-4D97-AF65-F5344CB8AC3E}">
        <p14:creationId xmlns:p14="http://schemas.microsoft.com/office/powerpoint/2010/main" val="3391120787"/>
      </p:ext>
    </p:extLst>
  </p:cSld>
  <p:clrMapOvr>
    <a:masterClrMapping/>
  </p:clrMapOvr>
  <mc:AlternateContent xmlns:mc="http://schemas.openxmlformats.org/markup-compatibility/2006" xmlns:p14="http://schemas.microsoft.com/office/powerpoint/2010/main">
    <mc:Choice Requires="p14">
      <p:transition spd="slow" p14:dur="2000" advTm="30329"/>
    </mc:Choice>
    <mc:Fallback xmlns="">
      <p:transition spd="slow" advTm="3032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58999"/>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58999"/>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58999"/>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58999"/>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58999"/>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58999"/>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58999"/>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58999"/>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58999"/>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7191B6B-4C21-45E0-B2B8-D08D298D5D90}"/>
              </a:ext>
            </a:extLst>
          </p:cNvPr>
          <p:cNvSpPr txBox="1">
            <a:spLocks/>
          </p:cNvSpPr>
          <p:nvPr/>
        </p:nvSpPr>
        <p:spPr>
          <a:xfrm>
            <a:off x="0" y="61142"/>
            <a:ext cx="12192000" cy="892822"/>
          </a:xfrm>
          <a:prstGeom prst="rect">
            <a:avLst/>
          </a:prstGeom>
        </p:spPr>
        <p:txBody>
          <a:bodyPr vert="horz" lIns="91440" tIns="45720" rIns="91440" bIns="45720" rtlCol="0" anchor="b">
            <a:normAutofit fontScale="975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4800" b="0" i="0" u="none" strike="noStrike" kern="1200" cap="none" spc="-50" normalizeH="0" baseline="0" noProof="0" dirty="0">
                <a:ln>
                  <a:noFill/>
                </a:ln>
                <a:solidFill>
                  <a:srgbClr val="009400"/>
                </a:solidFill>
                <a:effectLst/>
                <a:uLnTx/>
                <a:uFillTx/>
                <a:latin typeface="Arial" panose="020B0604020202020204" pitchFamily="34" charset="0"/>
                <a:cs typeface="Arial" panose="020B0604020202020204" pitchFamily="34" charset="0"/>
              </a:rPr>
              <a:t>Other Policy Documents</a:t>
            </a:r>
            <a:endParaRPr kumimoji="0" lang="en-IE" sz="4800" b="0" i="0" u="none" strike="noStrike" kern="1200" cap="none" spc="-50" normalizeH="0" baseline="0" noProof="0" dirty="0">
              <a:ln>
                <a:noFill/>
              </a:ln>
              <a:solidFill>
                <a:srgbClr val="009400"/>
              </a:solidFill>
              <a:effectLst/>
              <a:uLnTx/>
              <a:uFillTx/>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E73C0347-860F-4F18-A42D-4BFB16E4E63E}"/>
              </a:ext>
            </a:extLst>
          </p:cNvPr>
          <p:cNvPicPr>
            <a:picLocks noChangeAspect="1"/>
          </p:cNvPicPr>
          <p:nvPr/>
        </p:nvPicPr>
        <p:blipFill rotWithShape="1">
          <a:blip r:embed="rId2"/>
          <a:srcRect l="2056" t="2020"/>
          <a:stretch/>
        </p:blipFill>
        <p:spPr>
          <a:xfrm>
            <a:off x="308456" y="313307"/>
            <a:ext cx="2085295" cy="3056061"/>
          </a:xfrm>
          <a:prstGeom prst="rect">
            <a:avLst/>
          </a:prstGeom>
        </p:spPr>
      </p:pic>
      <p:pic>
        <p:nvPicPr>
          <p:cNvPr id="8" name="Picture 7">
            <a:extLst>
              <a:ext uri="{FF2B5EF4-FFF2-40B4-BE49-F238E27FC236}">
                <a16:creationId xmlns:a16="http://schemas.microsoft.com/office/drawing/2014/main" id="{7D8CC40A-BA46-4328-8704-129A78EBAFE4}"/>
              </a:ext>
            </a:extLst>
          </p:cNvPr>
          <p:cNvPicPr>
            <a:picLocks noChangeAspect="1"/>
          </p:cNvPicPr>
          <p:nvPr/>
        </p:nvPicPr>
        <p:blipFill>
          <a:blip r:embed="rId3"/>
          <a:stretch>
            <a:fillRect/>
          </a:stretch>
        </p:blipFill>
        <p:spPr>
          <a:xfrm>
            <a:off x="2596046" y="1900969"/>
            <a:ext cx="2308153" cy="3245692"/>
          </a:xfrm>
          <a:prstGeom prst="rect">
            <a:avLst/>
          </a:prstGeom>
        </p:spPr>
      </p:pic>
      <p:pic>
        <p:nvPicPr>
          <p:cNvPr id="19" name="Picture 18">
            <a:extLst>
              <a:ext uri="{FF2B5EF4-FFF2-40B4-BE49-F238E27FC236}">
                <a16:creationId xmlns:a16="http://schemas.microsoft.com/office/drawing/2014/main" id="{CDEEC353-68DC-40E6-A2E9-A5C27DAE0A81}"/>
              </a:ext>
            </a:extLst>
          </p:cNvPr>
          <p:cNvPicPr>
            <a:picLocks noChangeAspect="1"/>
          </p:cNvPicPr>
          <p:nvPr/>
        </p:nvPicPr>
        <p:blipFill>
          <a:blip r:embed="rId4"/>
          <a:stretch>
            <a:fillRect/>
          </a:stretch>
        </p:blipFill>
        <p:spPr>
          <a:xfrm>
            <a:off x="307697" y="3554479"/>
            <a:ext cx="2173298" cy="3091213"/>
          </a:xfrm>
          <a:prstGeom prst="rect">
            <a:avLst/>
          </a:prstGeom>
        </p:spPr>
      </p:pic>
      <p:pic>
        <p:nvPicPr>
          <p:cNvPr id="23" name="Picture 22">
            <a:extLst>
              <a:ext uri="{FF2B5EF4-FFF2-40B4-BE49-F238E27FC236}">
                <a16:creationId xmlns:a16="http://schemas.microsoft.com/office/drawing/2014/main" id="{16AB5D90-5489-4A34-996A-43421A89B6E5}"/>
              </a:ext>
            </a:extLst>
          </p:cNvPr>
          <p:cNvPicPr>
            <a:picLocks noChangeAspect="1"/>
          </p:cNvPicPr>
          <p:nvPr/>
        </p:nvPicPr>
        <p:blipFill>
          <a:blip r:embed="rId5"/>
          <a:stretch>
            <a:fillRect/>
          </a:stretch>
        </p:blipFill>
        <p:spPr>
          <a:xfrm>
            <a:off x="5036853" y="1086445"/>
            <a:ext cx="3124609" cy="2179122"/>
          </a:xfrm>
          <a:prstGeom prst="rect">
            <a:avLst/>
          </a:prstGeom>
        </p:spPr>
      </p:pic>
      <p:pic>
        <p:nvPicPr>
          <p:cNvPr id="9" name="Picture 8">
            <a:extLst>
              <a:ext uri="{FF2B5EF4-FFF2-40B4-BE49-F238E27FC236}">
                <a16:creationId xmlns:a16="http://schemas.microsoft.com/office/drawing/2014/main" id="{6C51C075-7ACE-465C-90B2-F34EA021DC78}"/>
              </a:ext>
            </a:extLst>
          </p:cNvPr>
          <p:cNvPicPr>
            <a:picLocks noChangeAspect="1"/>
          </p:cNvPicPr>
          <p:nvPr/>
        </p:nvPicPr>
        <p:blipFill>
          <a:blip r:embed="rId6"/>
          <a:stretch>
            <a:fillRect/>
          </a:stretch>
        </p:blipFill>
        <p:spPr>
          <a:xfrm>
            <a:off x="5036852" y="3428999"/>
            <a:ext cx="2506947" cy="3163442"/>
          </a:xfrm>
          <a:prstGeom prst="rect">
            <a:avLst/>
          </a:prstGeom>
        </p:spPr>
      </p:pic>
      <p:pic>
        <p:nvPicPr>
          <p:cNvPr id="10" name="Picture 9">
            <a:extLst>
              <a:ext uri="{FF2B5EF4-FFF2-40B4-BE49-F238E27FC236}">
                <a16:creationId xmlns:a16="http://schemas.microsoft.com/office/drawing/2014/main" id="{B3671638-9421-4E58-A95D-187CE87B58F4}"/>
              </a:ext>
            </a:extLst>
          </p:cNvPr>
          <p:cNvPicPr>
            <a:picLocks noChangeAspect="1"/>
          </p:cNvPicPr>
          <p:nvPr/>
        </p:nvPicPr>
        <p:blipFill>
          <a:blip r:embed="rId7"/>
          <a:stretch>
            <a:fillRect/>
          </a:stretch>
        </p:blipFill>
        <p:spPr>
          <a:xfrm>
            <a:off x="9517798" y="313307"/>
            <a:ext cx="2221904" cy="2858518"/>
          </a:xfrm>
          <a:prstGeom prst="rect">
            <a:avLst/>
          </a:prstGeom>
          <a:ln>
            <a:solidFill>
              <a:schemeClr val="tx1"/>
            </a:solidFill>
          </a:ln>
        </p:spPr>
      </p:pic>
      <p:pic>
        <p:nvPicPr>
          <p:cNvPr id="11" name="Picture 10">
            <a:extLst>
              <a:ext uri="{FF2B5EF4-FFF2-40B4-BE49-F238E27FC236}">
                <a16:creationId xmlns:a16="http://schemas.microsoft.com/office/drawing/2014/main" id="{5FACE643-35C0-43A6-8DBB-431A5C12419C}"/>
              </a:ext>
            </a:extLst>
          </p:cNvPr>
          <p:cNvPicPr>
            <a:picLocks noChangeAspect="1"/>
          </p:cNvPicPr>
          <p:nvPr/>
        </p:nvPicPr>
        <p:blipFill>
          <a:blip r:embed="rId8"/>
          <a:stretch>
            <a:fillRect/>
          </a:stretch>
        </p:blipFill>
        <p:spPr>
          <a:xfrm>
            <a:off x="9105370" y="3428999"/>
            <a:ext cx="2124605" cy="3007906"/>
          </a:xfrm>
          <a:prstGeom prst="rect">
            <a:avLst/>
          </a:prstGeom>
          <a:ln>
            <a:solidFill>
              <a:schemeClr val="tx1"/>
            </a:solidFill>
          </a:ln>
        </p:spPr>
      </p:pic>
      <p:cxnSp>
        <p:nvCxnSpPr>
          <p:cNvPr id="4" name="Connector: Elbow 3">
            <a:extLst>
              <a:ext uri="{FF2B5EF4-FFF2-40B4-BE49-F238E27FC236}">
                <a16:creationId xmlns:a16="http://schemas.microsoft.com/office/drawing/2014/main" id="{30E5039D-CA5D-456E-946A-2B1E5F88D681}"/>
              </a:ext>
            </a:extLst>
          </p:cNvPr>
          <p:cNvCxnSpPr>
            <a:stCxn id="23" idx="3"/>
            <a:endCxn id="10" idx="1"/>
          </p:cNvCxnSpPr>
          <p:nvPr/>
        </p:nvCxnSpPr>
        <p:spPr>
          <a:xfrm flipV="1">
            <a:off x="8161462" y="1742566"/>
            <a:ext cx="1356336" cy="433440"/>
          </a:xfrm>
          <a:prstGeom prst="bentConnector3">
            <a:avLst>
              <a:gd name="adj1" fmla="val 35253"/>
            </a:avLst>
          </a:prstGeom>
          <a:ln w="635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 name="Connector: Elbow 5">
            <a:extLst>
              <a:ext uri="{FF2B5EF4-FFF2-40B4-BE49-F238E27FC236}">
                <a16:creationId xmlns:a16="http://schemas.microsoft.com/office/drawing/2014/main" id="{0CE68EE9-24A9-44EC-88BB-972AF633784C}"/>
              </a:ext>
            </a:extLst>
          </p:cNvPr>
          <p:cNvCxnSpPr>
            <a:stCxn id="23" idx="3"/>
            <a:endCxn id="11" idx="1"/>
          </p:cNvCxnSpPr>
          <p:nvPr/>
        </p:nvCxnSpPr>
        <p:spPr>
          <a:xfrm>
            <a:off x="8161462" y="2176006"/>
            <a:ext cx="943908" cy="2756946"/>
          </a:xfrm>
          <a:prstGeom prst="bentConnector3">
            <a:avLst/>
          </a:prstGeom>
          <a:ln w="635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3" name="Picture 12" descr="Icon&#10;&#10;Description automatically generated">
            <a:extLst>
              <a:ext uri="{FF2B5EF4-FFF2-40B4-BE49-F238E27FC236}">
                <a16:creationId xmlns:a16="http://schemas.microsoft.com/office/drawing/2014/main" id="{D9BEF509-5C94-4820-B662-FF2345F7F8DA}"/>
              </a:ext>
            </a:extLst>
          </p:cNvPr>
          <p:cNvPicPr>
            <a:picLocks noChangeAspect="1"/>
          </p:cNvPicPr>
          <p:nvPr/>
        </p:nvPicPr>
        <p:blipFill rotWithShape="1">
          <a:blip r:embed="rId9"/>
          <a:srcRect l="10685" r="10654" b="-3"/>
          <a:stretch/>
        </p:blipFill>
        <p:spPr>
          <a:xfrm>
            <a:off x="11362627" y="5660522"/>
            <a:ext cx="829373" cy="1054395"/>
          </a:xfrm>
          <a:prstGeom prst="rect">
            <a:avLst/>
          </a:prstGeom>
        </p:spPr>
      </p:pic>
    </p:spTree>
    <p:extLst>
      <p:ext uri="{BB962C8B-B14F-4D97-AF65-F5344CB8AC3E}">
        <p14:creationId xmlns:p14="http://schemas.microsoft.com/office/powerpoint/2010/main" val="2285174886"/>
      </p:ext>
    </p:extLst>
  </p:cSld>
  <p:clrMapOvr>
    <a:masterClrMapping/>
  </p:clrMapOvr>
  <mc:AlternateContent xmlns:mc="http://schemas.openxmlformats.org/markup-compatibility/2006" xmlns:p14="http://schemas.microsoft.com/office/powerpoint/2010/main">
    <mc:Choice Requires="p14">
      <p:transition spd="slow" p14:dur="2000" advTm="30329"/>
    </mc:Choice>
    <mc:Fallback xmlns="">
      <p:transition spd="slow" advTm="3032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58999"/>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58999"/>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58999"/>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58999"/>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58999"/>
                                          </p:stCondLst>
                                        </p:cTn>
                                        <p:tgtEl>
                                          <p:spTgt spid="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58999"/>
                                          </p:stCondLst>
                                        </p:cTn>
                                        <p:tgtEl>
                                          <p:spTgt spid="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58999"/>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58999"/>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5899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6226</TotalTime>
  <Words>5108</Words>
  <Application>Microsoft Office PowerPoint</Application>
  <PresentationFormat>Widescreen</PresentationFormat>
  <Paragraphs>525</Paragraphs>
  <Slides>45</Slides>
  <Notes>33</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45</vt:i4>
      </vt:variant>
    </vt:vector>
  </HeadingPairs>
  <TitlesOfParts>
    <vt:vector size="55" baseType="lpstr">
      <vt:lpstr>Arial</vt:lpstr>
      <vt:lpstr>Calibri</vt:lpstr>
      <vt:lpstr>Calibri Light</vt:lpstr>
      <vt:lpstr>Symbol</vt:lpstr>
      <vt:lpstr>Tahoma</vt:lpstr>
      <vt:lpstr>Wingdings</vt:lpstr>
      <vt:lpstr>Office Theme</vt:lpstr>
      <vt:lpstr>1_Office Theme</vt:lpstr>
      <vt:lpstr>2_Office Theme</vt:lpstr>
      <vt:lpstr>3_Office Theme</vt:lpstr>
      <vt:lpstr> Webinar – Public Consultation  Draft Kildare County Development Plan 2023-2029 </vt:lpstr>
      <vt:lpstr>PowerPoint Presentation</vt:lpstr>
      <vt:lpstr>What is the purpose of the County Development Plan? </vt:lpstr>
      <vt:lpstr>What is a LAP?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Development Plans Guidelines for Planning Authorities are clear in stating that on devising the Core Strategy for its development plan, the planning authority must address both population and housing targets in a consistent and integrated manner:</vt:lpstr>
      <vt:lpstr>While the CDP references the 2011-2016 intercensal period in terms of recent growth these do not determine future growth projections.</vt:lpstr>
      <vt:lpstr>Housing Strategy &amp; HNDA</vt:lpstr>
      <vt:lpstr>Regeneration, Compact Growth and Densification</vt:lpstr>
      <vt:lpstr>Specialist Provision (objectives relating to Older People &amp; People with a Disability) </vt:lpstr>
      <vt:lpstr>Economic Development</vt:lpstr>
      <vt:lpstr>PowerPoint Presentation</vt:lpstr>
      <vt:lpstr>Town Centres</vt:lpstr>
      <vt:lpstr>Healthy Placemaking Mechanisms</vt:lpstr>
      <vt:lpstr>Tourism</vt:lpstr>
      <vt:lpstr>Barrow Blueway</vt:lpstr>
      <vt:lpstr>Agriculture</vt:lpstr>
      <vt:lpstr>Bogs &amp; Peatlands</vt:lpstr>
      <vt:lpstr> Biodiversity </vt:lpstr>
      <vt:lpstr> Open Space </vt:lpstr>
      <vt:lpstr> Modal Shift Targets </vt:lpstr>
      <vt:lpstr> Sustainable Mobility &amp; Transport </vt:lpstr>
      <vt:lpstr> Key Road and Street Network </vt:lpstr>
      <vt:lpstr> Electric Vehicles </vt:lpstr>
      <vt:lpstr>PowerPoint Presentation</vt:lpstr>
      <vt:lpstr>PowerPoint Presentation</vt:lpstr>
      <vt:lpstr>PowerPoint Presentation</vt:lpstr>
      <vt:lpstr>PowerPoint Presentation</vt:lpstr>
      <vt:lpstr>Community, Leisure &amp; Cultural Services and Facilities</vt:lpstr>
      <vt:lpstr>Educational Facilities</vt:lpstr>
      <vt:lpstr>PowerPoint Presentation</vt:lpstr>
      <vt:lpstr>Rural Housing</vt:lpstr>
      <vt:lpstr>Sustainable Alternatives to Rural Housing</vt:lpstr>
      <vt:lpstr>PowerPoint Presentation</vt:lpstr>
      <vt:lpstr>PowerPoint Presentation</vt:lpstr>
      <vt:lpstr>PowerPoint Presentation</vt:lpstr>
      <vt:lpstr>Villages and Rural Settlements</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Kildare County Development Plan  2023-2029</dc:title>
  <dc:creator>Jane O'Reilly</dc:creator>
  <cp:lastModifiedBy>Caroline O'Donnell</cp:lastModifiedBy>
  <cp:revision>234</cp:revision>
  <dcterms:created xsi:type="dcterms:W3CDTF">2020-12-15T16:51:37Z</dcterms:created>
  <dcterms:modified xsi:type="dcterms:W3CDTF">2022-04-27T07:57:39Z</dcterms:modified>
</cp:coreProperties>
</file>